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6" r:id="rId2"/>
    <p:sldId id="267" r:id="rId3"/>
    <p:sldId id="268" r:id="rId4"/>
    <p:sldId id="257" r:id="rId5"/>
    <p:sldId id="258" r:id="rId6"/>
    <p:sldId id="259" r:id="rId7"/>
    <p:sldId id="261" r:id="rId8"/>
    <p:sldId id="262" r:id="rId9"/>
    <p:sldId id="284" r:id="rId10"/>
    <p:sldId id="269" r:id="rId11"/>
    <p:sldId id="264" r:id="rId12"/>
    <p:sldId id="286" r:id="rId13"/>
    <p:sldId id="272" r:id="rId14"/>
    <p:sldId id="273" r:id="rId15"/>
    <p:sldId id="274" r:id="rId16"/>
    <p:sldId id="275" r:id="rId17"/>
    <p:sldId id="276" r:id="rId18"/>
    <p:sldId id="270" r:id="rId19"/>
    <p:sldId id="271" r:id="rId20"/>
    <p:sldId id="280" r:id="rId21"/>
    <p:sldId id="277" r:id="rId22"/>
    <p:sldId id="278" r:id="rId23"/>
    <p:sldId id="279" r:id="rId24"/>
    <p:sldId id="285"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50" y="-3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04D406C-93B7-4613-BB1F-2761648AC312}" type="datetimeFigureOut">
              <a:rPr lang="en-US"/>
              <a:pPr>
                <a:defRPr/>
              </a:pPr>
              <a:t>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BDD8CB9-FA7D-427C-A759-4FFCEF2DEDAD}" type="slidenum">
              <a:rPr lang="en-US"/>
              <a:pPr>
                <a:defRPr/>
              </a:pPr>
              <a:t>‹#›</a:t>
            </a:fld>
            <a:endParaRPr lang="en-US"/>
          </a:p>
        </p:txBody>
      </p:sp>
    </p:spTree>
    <p:extLst>
      <p:ext uri="{BB962C8B-B14F-4D97-AF65-F5344CB8AC3E}">
        <p14:creationId xmlns:p14="http://schemas.microsoft.com/office/powerpoint/2010/main" val="32680927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r>
              <a:rPr lang="en-US" smtClean="0"/>
              <a:t>Enzyact 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B1E8182-1A67-491F-94E3-FBF6A7ED343B}" type="datetimeFigureOut">
              <a:rPr lang="en-US"/>
              <a:pPr>
                <a:defRPr/>
              </a:pPr>
              <a:t>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D2F0CE-372E-4806-BB33-4955F8FCDDF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F97BD0-5562-491D-89EF-DBF1E97AF1EA}" type="datetimeFigureOut">
              <a:rPr lang="en-US"/>
              <a:pPr>
                <a:defRPr/>
              </a:pPr>
              <a:t>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885107-5581-4B19-8F02-CCFEF5D04BE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345DA3-02E7-4AAB-8713-484976B3E82E}" type="datetimeFigureOut">
              <a:rPr lang="en-US"/>
              <a:pPr>
                <a:defRPr/>
              </a:pPr>
              <a:t>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E68E8F-EAE8-47AE-9020-A8E6BA6ADB9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0D7901-9D3C-46C8-BA13-EC2F191A95D0}" type="datetimeFigureOut">
              <a:rPr lang="en-US"/>
              <a:pPr>
                <a:defRPr/>
              </a:pPr>
              <a:t>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C93E50-0916-4B81-A0DF-22008109A79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28E9F85-1E2F-49BC-B71D-42F001A9C092}" type="datetimeFigureOut">
              <a:rPr lang="en-US"/>
              <a:pPr>
                <a:defRPr/>
              </a:pPr>
              <a:t>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085DCF-6129-4973-A72B-66A0D3F58AA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B9FD269-26E2-4A66-91FC-10A5DDE8FE49}" type="datetimeFigureOut">
              <a:rPr lang="en-US"/>
              <a:pPr>
                <a:defRPr/>
              </a:pPr>
              <a:t>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CF0F97-7184-40EA-B0FA-71F7A35CD2D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CB0B818-14B4-46D9-ADA3-C145D859840A}" type="datetimeFigureOut">
              <a:rPr lang="en-US"/>
              <a:pPr>
                <a:defRPr/>
              </a:pPr>
              <a:t>1/6/2014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94CD681-B671-4670-A54D-B7B6677362F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6A2F2CA-A405-4096-9314-C4B14BD88853}" type="datetimeFigureOut">
              <a:rPr lang="en-US"/>
              <a:pPr>
                <a:defRPr/>
              </a:pPr>
              <a:t>1/6/2014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8634411-CCD7-4F4F-88A1-992351DC135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1C04EB-99D3-4D4E-81EB-51AF221795D9}" type="datetimeFigureOut">
              <a:rPr lang="en-US"/>
              <a:pPr>
                <a:defRPr/>
              </a:pPr>
              <a:t>1/6/2014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549352-A8DF-456C-BE7A-BEEF05C9627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DEBB3C1-C7C0-4347-9C58-1968251E772C}" type="datetimeFigureOut">
              <a:rPr lang="en-US"/>
              <a:pPr>
                <a:defRPr/>
              </a:pPr>
              <a:t>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FFE18C-11D7-4AC5-8EB9-B47CA3E4B76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13A14F-A5B1-48D8-BF9D-C74A3D0A97F1}" type="datetimeFigureOut">
              <a:rPr lang="en-US"/>
              <a:pPr>
                <a:defRPr/>
              </a:pPr>
              <a:t>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CA778B-143A-4A29-9A89-9BB8D90D6FF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9CA9D0D-BED2-463D-B2F3-74FD43BD5EBF}" type="datetimeFigureOut">
              <a:rPr lang="en-US"/>
              <a:pPr>
                <a:defRPr/>
              </a:pPr>
              <a:t>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E7E88D1-90CD-4CF5-818B-A7F33C639C9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google.com/url?sa=i&amp;rct=j&amp;q=&amp;esrc=s&amp;frm=1&amp;source=images&amp;cd=&amp;cad=rja&amp;docid=U0CG0zLFkRF3RM&amp;tbnid=cSB9XihU58jC4M:&amp;ved=0CAUQjRw&amp;url=http://en.wikipedia.org/wiki/Hemoglobin&amp;ei=9dDdUZeqEIuMrQGBmYCAAw&amp;bvm=bv.48705608,d.aWM&amp;psig=AFQjCNHiym_FR1cf2CVh5z7_TrTd-abgbA&amp;ust=1373577827610529"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mailto:Bernd.Fritzsch@iowa.edu" TargetMode="External"/><Relationship Id="rId3" Type="http://schemas.openxmlformats.org/officeDocument/2006/relationships/hyperlink" Target="mailto:mshokrani@niu.edu" TargetMode="External"/><Relationship Id="rId7" Type="http://schemas.openxmlformats.org/officeDocument/2006/relationships/hyperlink" Target="mailto:david.swanson@usd.edu" TargetMode="External"/><Relationship Id="rId2" Type="http://schemas.openxmlformats.org/officeDocument/2006/relationships/hyperlink" Target="mailto:moriah.beck@wichita.edu" TargetMode="External"/><Relationship Id="rId1" Type="http://schemas.openxmlformats.org/officeDocument/2006/relationships/slideLayout" Target="../slideLayouts/slideLayout1.xml"/><Relationship Id="rId6" Type="http://schemas.openxmlformats.org/officeDocument/2006/relationships/hyperlink" Target="mailto:david.mcdonald@wichita.edu" TargetMode="External"/><Relationship Id="rId5" Type="http://schemas.openxmlformats.org/officeDocument/2006/relationships/hyperlink" Target="mailto:wsoto@umn.edu" TargetMode="External"/><Relationship Id="rId4" Type="http://schemas.openxmlformats.org/officeDocument/2006/relationships/hyperlink" Target="mailto:karen.koster@usd.edu" TargetMode="External"/><Relationship Id="rId9" Type="http://schemas.openxmlformats.org/officeDocument/2006/relationships/hyperlink" Target="mailto:Michele.Withers@mail.uwv.edu"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www.youtube.com/watch?feature=player_detailpage&amp;v=iaHHgEoa2c8#t=7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frm=1&amp;source=images&amp;cd=&amp;cad=rja&amp;docid=kS-thX71CH9LIM&amp;tbnid=kDAU_NprZoI5JM:&amp;ved=0CAUQjRw&amp;url=http://droualb.faculty.mjc.edu/Course%20Materials/Physiology%20101/Chapter%20Notes/Fall%202011/chapter_3%20Fall%202011.htm&amp;ei=G_LdUdrLI-fdyAGDt4DYCA&amp;bvm=bv.48705608,d.aWc&amp;psig=AFQjCNHJOkSgD0pCSgFZ12Uz-1x8jQhRIA&amp;ust=137358629802969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source=images&amp;cd=&amp;cad=rja&amp;docid=aN-Tbl2HZfrCzM&amp;tbnid=SaBQjuK7RqK8NM:&amp;ved=0CAUQjRw&amp;url=http://www.kmle.co.kr/search.php?Search=allosteric%20inhibition&amp;ei=_K7dUeONMdSyygGitoGAAw&amp;psig=AFQjCNGEFEXgtcFTADITgQdqKdIpvGFzog&amp;ust=137356900551760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smtClean="0">
                <a:solidFill>
                  <a:srgbClr val="7030A0"/>
                </a:solidFill>
              </a:rPr>
              <a:t>Biochemistry Teachable Unit</a:t>
            </a:r>
          </a:p>
        </p:txBody>
      </p:sp>
      <p:sp>
        <p:nvSpPr>
          <p:cNvPr id="14338" name="Content Placeholder 2"/>
          <p:cNvSpPr>
            <a:spLocks noGrp="1"/>
          </p:cNvSpPr>
          <p:nvPr>
            <p:ph idx="1"/>
          </p:nvPr>
        </p:nvSpPr>
        <p:spPr>
          <a:xfrm>
            <a:off x="457200" y="1447800"/>
            <a:ext cx="8229600" cy="4800600"/>
          </a:xfrm>
        </p:spPr>
        <p:txBody>
          <a:bodyPr/>
          <a:lstStyle/>
          <a:p>
            <a:r>
              <a:rPr lang="en-US" smtClean="0">
                <a:solidFill>
                  <a:srgbClr val="7030A0"/>
                </a:solidFill>
              </a:rPr>
              <a:t>Junior/senior course in Biology or Biochemistry.  Teachable Unit for 2 class periods.</a:t>
            </a:r>
          </a:p>
          <a:p>
            <a:r>
              <a:rPr lang="en-US" smtClean="0">
                <a:solidFill>
                  <a:srgbClr val="7030A0"/>
                </a:solidFill>
              </a:rPr>
              <a:t>Background knowledge: general biology and general chemistry.  </a:t>
            </a:r>
          </a:p>
          <a:p>
            <a:r>
              <a:rPr lang="en-US" smtClean="0">
                <a:solidFill>
                  <a:srgbClr val="7030A0"/>
                </a:solidFill>
              </a:rPr>
              <a:t>Prior knowledge: fundamental protein structure from amino acids through quaternary structure.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274638"/>
            <a:ext cx="8153400" cy="1706562"/>
          </a:xfrm>
        </p:spPr>
        <p:txBody>
          <a:bodyPr/>
          <a:lstStyle/>
          <a:p>
            <a:r>
              <a:rPr lang="en-US" smtClean="0">
                <a:solidFill>
                  <a:srgbClr val="7030A0"/>
                </a:solidFill>
              </a:rPr>
              <a:t>Primary Research Paper Assigned for Summative Assessment</a:t>
            </a:r>
            <a:endParaRPr lang="en-US" smtClean="0"/>
          </a:p>
        </p:txBody>
      </p:sp>
      <p:sp>
        <p:nvSpPr>
          <p:cNvPr id="26626" name="Content Placeholder 2"/>
          <p:cNvSpPr>
            <a:spLocks noGrp="1"/>
          </p:cNvSpPr>
          <p:nvPr>
            <p:ph idx="1"/>
          </p:nvPr>
        </p:nvSpPr>
        <p:spPr>
          <a:xfrm>
            <a:off x="381000" y="2057400"/>
            <a:ext cx="8229600" cy="4525963"/>
          </a:xfrm>
        </p:spPr>
        <p:txBody>
          <a:bodyPr/>
          <a:lstStyle/>
          <a:p>
            <a:pPr marL="0" indent="0">
              <a:buFont typeface="Arial" charset="0"/>
              <a:buNone/>
            </a:pPr>
            <a:r>
              <a:rPr lang="en-US" smtClean="0"/>
              <a:t>Ikeda </a:t>
            </a:r>
            <a:r>
              <a:rPr lang="en-US" i="1" smtClean="0"/>
              <a:t>et al. </a:t>
            </a:r>
            <a:r>
              <a:rPr lang="en-US" smtClean="0"/>
              <a:t>(1997) Conversion of Non-allosteric Pyruvate Kinase Isozyme into an Allosteric Enzyme by a Single Amino Acid Substitution.  </a:t>
            </a:r>
            <a:r>
              <a:rPr lang="en-US" i="1" smtClean="0"/>
              <a:t>J. Biol. Chem. </a:t>
            </a:r>
            <a:r>
              <a:rPr lang="en-US" smtClean="0"/>
              <a:t>272: 20495-20501.</a:t>
            </a:r>
          </a:p>
          <a:p>
            <a:pPr marL="0" indent="0">
              <a:buFont typeface="Arial" charset="0"/>
              <a:buNone/>
            </a:pPr>
            <a:endParaRPr lang="en-US" smtClean="0"/>
          </a:p>
          <a:p>
            <a:pPr marL="0" indent="0">
              <a:buFont typeface="Arial" charset="0"/>
              <a:buNone/>
            </a:pPr>
            <a:r>
              <a:rPr lang="en-US" smtClean="0">
                <a:solidFill>
                  <a:srgbClr val="7030A0"/>
                </a:solidFill>
              </a:rPr>
              <a:t>Students will work in groups outside class, read paper,  do jigsaw activity to discuss paper, and write answers to questions as a group.</a:t>
            </a:r>
          </a:p>
          <a:p>
            <a:pPr marL="0" indent="0">
              <a:buFont typeface="Arial" charset="0"/>
              <a:buNone/>
            </a:pPr>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838200"/>
            <a:ext cx="8229600" cy="1524000"/>
          </a:xfrm>
        </p:spPr>
        <p:txBody>
          <a:bodyPr rtlCol="0">
            <a:normAutofit fontScale="90000"/>
          </a:bodyPr>
          <a:lstStyle/>
          <a:p>
            <a:pPr algn="l" fontAlgn="auto">
              <a:spcAft>
                <a:spcPts val="0"/>
              </a:spcAft>
              <a:defRPr/>
            </a:pPr>
            <a:r>
              <a:rPr lang="en-US" sz="3600" dirty="0" smtClean="0">
                <a:solidFill>
                  <a:srgbClr val="7030A0"/>
                </a:solidFill>
              </a:rPr>
              <a:t>Questions from Research Paper for Summative Assessment:</a:t>
            </a:r>
            <a:r>
              <a:rPr lang="en-US" sz="3200" dirty="0" smtClean="0">
                <a:solidFill>
                  <a:srgbClr val="7030A0"/>
                </a:solidFill>
              </a:rPr>
              <a:t/>
            </a:r>
            <a:br>
              <a:rPr lang="en-US" sz="3200" dirty="0" smtClean="0">
                <a:solidFill>
                  <a:srgbClr val="7030A0"/>
                </a:solidFill>
              </a:rPr>
            </a:br>
            <a:endParaRPr lang="en-US" sz="3200" dirty="0" smtClean="0"/>
          </a:p>
        </p:txBody>
      </p:sp>
      <p:sp>
        <p:nvSpPr>
          <p:cNvPr id="40963" name="Rectangle 3"/>
          <p:cNvSpPr>
            <a:spLocks noGrp="1" noChangeArrowheads="1"/>
          </p:cNvSpPr>
          <p:nvPr>
            <p:ph type="body" idx="1"/>
          </p:nvPr>
        </p:nvSpPr>
        <p:spPr>
          <a:xfrm>
            <a:off x="533400" y="2057400"/>
            <a:ext cx="8001000" cy="3505200"/>
          </a:xfrm>
        </p:spPr>
        <p:txBody>
          <a:bodyPr rtlCol="0">
            <a:normAutofit fontScale="25000" lnSpcReduction="20000"/>
          </a:bodyPr>
          <a:lstStyle/>
          <a:p>
            <a:pPr marL="0" indent="0" fontAlgn="auto">
              <a:spcAft>
                <a:spcPts val="0"/>
              </a:spcAft>
              <a:buFont typeface="Arial" pitchFamily="34" charset="0"/>
              <a:buNone/>
              <a:defRPr/>
            </a:pPr>
            <a:r>
              <a:rPr lang="en-US" sz="12800" dirty="0" smtClean="0">
                <a:solidFill>
                  <a:srgbClr val="660066"/>
                </a:solidFill>
              </a:rPr>
              <a:t>Questions:</a:t>
            </a:r>
          </a:p>
          <a:p>
            <a:pPr fontAlgn="auto">
              <a:spcAft>
                <a:spcPts val="0"/>
              </a:spcAft>
              <a:buFont typeface="Arial" pitchFamily="34" charset="0"/>
              <a:buChar char="•"/>
              <a:defRPr/>
            </a:pPr>
            <a:r>
              <a:rPr lang="en-US" sz="12800" dirty="0" smtClean="0">
                <a:solidFill>
                  <a:srgbClr val="660066"/>
                </a:solidFill>
              </a:rPr>
              <a:t>What technique do the investigators use to demonstrate that the new enzyme is </a:t>
            </a:r>
            <a:r>
              <a:rPr lang="en-US" sz="12800" dirty="0" err="1" smtClean="0">
                <a:solidFill>
                  <a:srgbClr val="660066"/>
                </a:solidFill>
              </a:rPr>
              <a:t>allosterically</a:t>
            </a:r>
            <a:r>
              <a:rPr lang="en-US" sz="12800" dirty="0" smtClean="0">
                <a:solidFill>
                  <a:srgbClr val="660066"/>
                </a:solidFill>
              </a:rPr>
              <a:t> regulated?</a:t>
            </a:r>
          </a:p>
          <a:p>
            <a:pPr fontAlgn="auto">
              <a:spcAft>
                <a:spcPts val="0"/>
              </a:spcAft>
              <a:buFont typeface="Arial" pitchFamily="34" charset="0"/>
              <a:buChar char="•"/>
              <a:defRPr/>
            </a:pPr>
            <a:endParaRPr lang="en-US" sz="12800" dirty="0" smtClean="0">
              <a:solidFill>
                <a:srgbClr val="660066"/>
              </a:solidFill>
            </a:endParaRPr>
          </a:p>
          <a:p>
            <a:pPr fontAlgn="auto">
              <a:spcAft>
                <a:spcPts val="0"/>
              </a:spcAft>
              <a:buFont typeface="Arial" pitchFamily="34" charset="0"/>
              <a:buChar char="•"/>
              <a:defRPr/>
            </a:pPr>
            <a:r>
              <a:rPr lang="en-US" sz="12800" dirty="0">
                <a:solidFill>
                  <a:srgbClr val="660066"/>
                </a:solidFill>
              </a:rPr>
              <a:t>H</a:t>
            </a:r>
            <a:r>
              <a:rPr lang="en-US" sz="12800" dirty="0" smtClean="0">
                <a:solidFill>
                  <a:srgbClr val="660066"/>
                </a:solidFill>
              </a:rPr>
              <a:t>ow does Arginine substitution affect the pyruvate kinase M1 activity? Predict what would happen if the substitution were  Lysine instead of Arginine?</a:t>
            </a:r>
          </a:p>
          <a:p>
            <a:pPr fontAlgn="auto">
              <a:spcAft>
                <a:spcPts val="0"/>
              </a:spcAft>
              <a:buFont typeface="Arial" pitchFamily="34" charset="0"/>
              <a:buChar char="•"/>
              <a:defRPr/>
            </a:pPr>
            <a:endParaRPr lang="en-US" sz="12800" dirty="0" smtClean="0">
              <a:solidFill>
                <a:srgbClr val="7030A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p:cNvPicPr>
          <p:nvPr/>
        </p:nvPicPr>
        <p:blipFill>
          <a:blip r:embed="rId2"/>
          <a:srcRect/>
          <a:stretch>
            <a:fillRect/>
          </a:stretch>
        </p:blipFill>
        <p:spPr bwMode="auto">
          <a:xfrm>
            <a:off x="250825" y="115888"/>
            <a:ext cx="8642350" cy="6626225"/>
          </a:xfrm>
          <a:prstGeom prst="rect">
            <a:avLst/>
          </a:prstGeom>
          <a:noFill/>
          <a:ln w="9525">
            <a:noFill/>
            <a:miter lim="800000"/>
            <a:headEnd/>
            <a:tailEnd/>
          </a:ln>
        </p:spPr>
      </p:pic>
      <p:sp>
        <p:nvSpPr>
          <p:cNvPr id="29698" name="TextBox 3"/>
          <p:cNvSpPr txBox="1">
            <a:spLocks noChangeArrowheads="1"/>
          </p:cNvSpPr>
          <p:nvPr/>
        </p:nvSpPr>
        <p:spPr bwMode="auto">
          <a:xfrm>
            <a:off x="250825" y="2286000"/>
            <a:ext cx="3671888" cy="2308225"/>
          </a:xfrm>
          <a:prstGeom prst="rect">
            <a:avLst/>
          </a:prstGeom>
          <a:solidFill>
            <a:schemeClr val="bg1"/>
          </a:solidFill>
          <a:ln w="9525">
            <a:noFill/>
            <a:miter lim="800000"/>
            <a:headEnd/>
            <a:tailEnd/>
          </a:ln>
        </p:spPr>
        <p:txBody>
          <a:bodyPr>
            <a:spAutoFit/>
          </a:bodyPr>
          <a:lstStyle/>
          <a:p>
            <a:pPr algn="ctr"/>
            <a:r>
              <a:rPr lang="en-US" sz="4800">
                <a:solidFill>
                  <a:srgbClr val="660066"/>
                </a:solidFill>
                <a:latin typeface="Calibri" pitchFamily="34" charset="0"/>
              </a:rPr>
              <a:t>What’s protein got to do with it?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5"/>
          <p:cNvSpPr txBox="1">
            <a:spLocks noChangeArrowheads="1"/>
          </p:cNvSpPr>
          <p:nvPr/>
        </p:nvSpPr>
        <p:spPr bwMode="auto">
          <a:xfrm>
            <a:off x="457200" y="673100"/>
            <a:ext cx="8305800" cy="585788"/>
          </a:xfrm>
          <a:prstGeom prst="rect">
            <a:avLst/>
          </a:prstGeom>
          <a:noFill/>
          <a:ln w="9525">
            <a:noFill/>
            <a:miter lim="800000"/>
            <a:headEnd/>
            <a:tailEnd/>
          </a:ln>
        </p:spPr>
        <p:txBody>
          <a:bodyPr>
            <a:spAutoFit/>
          </a:bodyPr>
          <a:lstStyle/>
          <a:p>
            <a:r>
              <a:rPr lang="en-US" sz="3200">
                <a:solidFill>
                  <a:srgbClr val="000099"/>
                </a:solidFill>
                <a:latin typeface="Calibri" pitchFamily="34" charset="0"/>
              </a:rPr>
              <a:t>Case Study:  Hemoglobin – an O</a:t>
            </a:r>
            <a:r>
              <a:rPr lang="en-US" sz="3200" baseline="-25000">
                <a:solidFill>
                  <a:srgbClr val="000099"/>
                </a:solidFill>
                <a:latin typeface="Calibri" pitchFamily="34" charset="0"/>
              </a:rPr>
              <a:t>2</a:t>
            </a:r>
            <a:r>
              <a:rPr lang="en-US" sz="3200">
                <a:solidFill>
                  <a:srgbClr val="000099"/>
                </a:solidFill>
                <a:latin typeface="Calibri" pitchFamily="34" charset="0"/>
              </a:rPr>
              <a:t> binding protein</a:t>
            </a:r>
          </a:p>
        </p:txBody>
      </p:sp>
      <p:pic>
        <p:nvPicPr>
          <p:cNvPr id="30722" name="Picture 6" descr="http://upload.wikimedia.org/wikipedia/commons/b/ba/Hemoglobin_t-r_state_ani.gif">
            <a:hlinkClick r:id="rId2"/>
          </p:cNvPr>
          <p:cNvPicPr>
            <a:picLocks noChangeAspect="1" noChangeArrowheads="1" noCrop="1"/>
          </p:cNvPicPr>
          <p:nvPr/>
        </p:nvPicPr>
        <p:blipFill>
          <a:blip r:embed="rId3"/>
          <a:srcRect/>
          <a:stretch>
            <a:fillRect/>
          </a:stretch>
        </p:blipFill>
        <p:spPr bwMode="auto">
          <a:xfrm>
            <a:off x="1752600" y="1600200"/>
            <a:ext cx="5867400" cy="4416425"/>
          </a:xfrm>
          <a:prstGeom prst="rect">
            <a:avLst/>
          </a:prstGeom>
          <a:noFill/>
          <a:ln w="9525">
            <a:noFill/>
            <a:miter lim="800000"/>
            <a:headEnd/>
            <a:tailEnd/>
          </a:ln>
        </p:spPr>
      </p:pic>
      <p:sp>
        <p:nvSpPr>
          <p:cNvPr id="30723" name="TextBox 1"/>
          <p:cNvSpPr txBox="1">
            <a:spLocks noChangeArrowheads="1"/>
          </p:cNvSpPr>
          <p:nvPr/>
        </p:nvSpPr>
        <p:spPr bwMode="auto">
          <a:xfrm>
            <a:off x="5054600" y="6477000"/>
            <a:ext cx="4075113" cy="369888"/>
          </a:xfrm>
          <a:prstGeom prst="rect">
            <a:avLst/>
          </a:prstGeom>
          <a:noFill/>
          <a:ln w="9525">
            <a:noFill/>
            <a:miter lim="800000"/>
            <a:headEnd/>
            <a:tailEnd/>
          </a:ln>
        </p:spPr>
        <p:txBody>
          <a:bodyPr wrap="none">
            <a:spAutoFit/>
          </a:bodyPr>
          <a:lstStyle/>
          <a:p>
            <a:r>
              <a:rPr lang="en-US">
                <a:latin typeface="Calibri" pitchFamily="34" charset="0"/>
              </a:rPr>
              <a:t>http://en.wikipedia.org/wiki/Hemoglobin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ctrTitle"/>
          </p:nvPr>
        </p:nvSpPr>
        <p:spPr/>
        <p:txBody>
          <a:bodyPr/>
          <a:lstStyle/>
          <a:p>
            <a:endParaRPr lang="en-US" smtClean="0"/>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endParaRPr lang="en-US"/>
          </a:p>
        </p:txBody>
      </p:sp>
      <p:pic>
        <p:nvPicPr>
          <p:cNvPr id="31747" name="Picture 2" descr="Page 11"/>
          <p:cNvPicPr>
            <a:picLocks noChangeAspect="1" noChangeArrowheads="1"/>
          </p:cNvPicPr>
          <p:nvPr/>
        </p:nvPicPr>
        <p:blipFill>
          <a:blip r:embed="rId2">
            <a:lum contrast="10000"/>
          </a:blip>
          <a:srcRect/>
          <a:stretch>
            <a:fillRect/>
          </a:stretch>
        </p:blipFill>
        <p:spPr bwMode="auto">
          <a:xfrm>
            <a:off x="0" y="0"/>
            <a:ext cx="9144000" cy="6858000"/>
          </a:xfrm>
          <a:prstGeom prst="rect">
            <a:avLst/>
          </a:prstGeom>
          <a:noFill/>
          <a:ln w="57150">
            <a:solidFill>
              <a:schemeClr val="tx1"/>
            </a:solidFill>
            <a:miter lim="800000"/>
            <a:headEnd/>
            <a:tailEnd/>
          </a:ln>
        </p:spPr>
      </p:pic>
      <p:sp>
        <p:nvSpPr>
          <p:cNvPr id="31748" name="TextBox 3"/>
          <p:cNvSpPr txBox="1">
            <a:spLocks noChangeArrowheads="1"/>
          </p:cNvSpPr>
          <p:nvPr/>
        </p:nvSpPr>
        <p:spPr bwMode="auto">
          <a:xfrm>
            <a:off x="152400" y="304800"/>
            <a:ext cx="3925888" cy="461963"/>
          </a:xfrm>
          <a:prstGeom prst="rect">
            <a:avLst/>
          </a:prstGeom>
          <a:noFill/>
          <a:ln w="9525">
            <a:noFill/>
            <a:miter lim="800000"/>
            <a:headEnd/>
            <a:tailEnd/>
          </a:ln>
        </p:spPr>
        <p:txBody>
          <a:bodyPr wrap="none">
            <a:spAutoFit/>
          </a:bodyPr>
          <a:lstStyle/>
          <a:p>
            <a:r>
              <a:rPr lang="en-US" sz="2400">
                <a:solidFill>
                  <a:srgbClr val="000099"/>
                </a:solidFill>
                <a:latin typeface="Calibri" pitchFamily="34" charset="0"/>
              </a:rPr>
              <a:t>Hemoglobin-O</a:t>
            </a:r>
            <a:r>
              <a:rPr lang="en-US" sz="2400" baseline="-25000">
                <a:solidFill>
                  <a:srgbClr val="000099"/>
                </a:solidFill>
                <a:latin typeface="Calibri" pitchFamily="34" charset="0"/>
              </a:rPr>
              <a:t>2</a:t>
            </a:r>
            <a:r>
              <a:rPr lang="en-US" sz="2400">
                <a:solidFill>
                  <a:srgbClr val="000099"/>
                </a:solidFill>
                <a:latin typeface="Calibri" pitchFamily="34" charset="0"/>
              </a:rPr>
              <a:t> binding curve</a:t>
            </a:r>
          </a:p>
        </p:txBody>
      </p:sp>
      <p:cxnSp>
        <p:nvCxnSpPr>
          <p:cNvPr id="8" name="Straight Connector 7"/>
          <p:cNvCxnSpPr/>
          <p:nvPr/>
        </p:nvCxnSpPr>
        <p:spPr>
          <a:xfrm>
            <a:off x="1752600" y="3352800"/>
            <a:ext cx="1524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84538" y="3352800"/>
            <a:ext cx="0" cy="244792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200400" y="3352800"/>
            <a:ext cx="762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124200" y="5867400"/>
            <a:ext cx="4572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753" name="Rectangle 4"/>
          <p:cNvSpPr>
            <a:spLocks noChangeArrowheads="1"/>
          </p:cNvSpPr>
          <p:nvPr/>
        </p:nvSpPr>
        <p:spPr bwMode="auto">
          <a:xfrm>
            <a:off x="0" y="6550025"/>
            <a:ext cx="4419600" cy="307975"/>
          </a:xfrm>
          <a:prstGeom prst="rect">
            <a:avLst/>
          </a:prstGeom>
          <a:noFill/>
          <a:ln w="9525">
            <a:noFill/>
            <a:miter lim="800000"/>
            <a:headEnd/>
            <a:tailEnd/>
          </a:ln>
        </p:spPr>
        <p:txBody>
          <a:bodyPr>
            <a:spAutoFit/>
          </a:bodyPr>
          <a:lstStyle/>
          <a:p>
            <a:r>
              <a:rPr lang="en-US" sz="1400">
                <a:solidFill>
                  <a:schemeClr val="bg1"/>
                </a:solidFill>
                <a:latin typeface="Calibri" pitchFamily="34" charset="0"/>
              </a:rPr>
              <a:t>http://sunburst.usd.edu/~dlswanso/ecophys/index.html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97162"/>
          </a:xfrm>
        </p:spPr>
        <p:txBody>
          <a:bodyPr rtlCol="0">
            <a:normAutofit fontScale="90000"/>
          </a:bodyPr>
          <a:lstStyle/>
          <a:p>
            <a:pPr algn="l" fontAlgn="auto">
              <a:spcAft>
                <a:spcPts val="0"/>
              </a:spcAft>
              <a:defRPr/>
            </a:pPr>
            <a:r>
              <a:rPr lang="en-US" sz="4000" b="1" dirty="0" smtClean="0"/>
              <a:t>Question 1</a:t>
            </a:r>
            <a:r>
              <a:rPr lang="en-US" sz="4000" dirty="0" smtClean="0"/>
              <a:t>: The data in the plot show the S-shaped (sigmoid) relationship between oxygen binding to hemoglobin and oxygen availability (pO</a:t>
            </a:r>
            <a:r>
              <a:rPr lang="en-US" sz="4000" baseline="-25000" dirty="0" smtClean="0"/>
              <a:t>2</a:t>
            </a:r>
            <a:r>
              <a:rPr lang="en-US" sz="4000" dirty="0" smtClean="0"/>
              <a:t>). The sigmoid oxygen binding curves allow …</a:t>
            </a:r>
            <a:endParaRPr lang="en-US" sz="4000" dirty="0"/>
          </a:p>
        </p:txBody>
      </p:sp>
      <p:sp>
        <p:nvSpPr>
          <p:cNvPr id="32770" name="Content Placeholder 2"/>
          <p:cNvSpPr>
            <a:spLocks noGrp="1"/>
          </p:cNvSpPr>
          <p:nvPr>
            <p:ph idx="1"/>
          </p:nvPr>
        </p:nvSpPr>
        <p:spPr>
          <a:xfrm>
            <a:off x="838200" y="3124200"/>
            <a:ext cx="8229600" cy="3352800"/>
          </a:xfrm>
        </p:spPr>
        <p:txBody>
          <a:bodyPr/>
          <a:lstStyle/>
          <a:p>
            <a:pPr marL="514350" indent="-514350">
              <a:buFont typeface="Calibri" pitchFamily="34" charset="0"/>
              <a:buAutoNum type="alphaUcPeriod"/>
            </a:pPr>
            <a:r>
              <a:rPr lang="en-US" smtClean="0"/>
              <a:t>high oxygen binding at low pO</a:t>
            </a:r>
            <a:r>
              <a:rPr lang="en-US" baseline="-25000" smtClean="0"/>
              <a:t>2</a:t>
            </a:r>
          </a:p>
          <a:p>
            <a:pPr marL="514350" indent="-514350">
              <a:buFont typeface="Calibri" pitchFamily="34" charset="0"/>
              <a:buAutoNum type="alphaUcPeriod"/>
            </a:pPr>
            <a:r>
              <a:rPr lang="en-US" smtClean="0"/>
              <a:t>effective oxygen loading at the tissues and unloading at the lung</a:t>
            </a:r>
          </a:p>
          <a:p>
            <a:pPr marL="514350" indent="-514350">
              <a:buFont typeface="Calibri" pitchFamily="34" charset="0"/>
              <a:buAutoNum type="alphaUcPeriod"/>
            </a:pPr>
            <a:r>
              <a:rPr lang="en-US" smtClean="0"/>
              <a:t>effective oxygen loading at the lungs and unloading at the tissues</a:t>
            </a:r>
          </a:p>
          <a:p>
            <a:pPr marL="514350" indent="-514350">
              <a:buFont typeface="Calibri" pitchFamily="34" charset="0"/>
              <a:buAutoNum type="alphaUcPeriod"/>
            </a:pPr>
            <a:r>
              <a:rPr lang="en-US" smtClean="0"/>
              <a:t>insensitivity to oxygen availability</a:t>
            </a:r>
          </a:p>
          <a:p>
            <a:pPr marL="514350" indent="-514350">
              <a:buFont typeface="Calibri" pitchFamily="34" charset="0"/>
              <a:buAutoNum type="alphaUcPeriod"/>
            </a:pPr>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3" name="TextBox 5"/>
          <p:cNvSpPr txBox="1">
            <a:spLocks noChangeArrowheads="1"/>
          </p:cNvSpPr>
          <p:nvPr/>
        </p:nvSpPr>
        <p:spPr bwMode="auto">
          <a:xfrm>
            <a:off x="609600" y="304800"/>
            <a:ext cx="7851775" cy="584200"/>
          </a:xfrm>
          <a:prstGeom prst="rect">
            <a:avLst/>
          </a:prstGeom>
          <a:noFill/>
          <a:ln w="9525">
            <a:noFill/>
            <a:miter lim="800000"/>
            <a:headEnd/>
            <a:tailEnd/>
          </a:ln>
        </p:spPr>
        <p:txBody>
          <a:bodyPr>
            <a:spAutoFit/>
          </a:bodyPr>
          <a:lstStyle/>
          <a:p>
            <a:pPr algn="ctr"/>
            <a:r>
              <a:rPr lang="en-US" sz="3200">
                <a:solidFill>
                  <a:srgbClr val="002060"/>
                </a:solidFill>
                <a:latin typeface="Calibri" pitchFamily="34" charset="0"/>
              </a:rPr>
              <a:t>Effectors of Oxygen Binding Affinity</a:t>
            </a:r>
          </a:p>
        </p:txBody>
      </p:sp>
      <p:sp>
        <p:nvSpPr>
          <p:cNvPr id="33794" name="TextBox 10"/>
          <p:cNvSpPr txBox="1">
            <a:spLocks noChangeArrowheads="1"/>
          </p:cNvSpPr>
          <p:nvPr/>
        </p:nvSpPr>
        <p:spPr bwMode="auto">
          <a:xfrm>
            <a:off x="7929563" y="6553200"/>
            <a:ext cx="1062037" cy="261938"/>
          </a:xfrm>
          <a:prstGeom prst="rect">
            <a:avLst/>
          </a:prstGeom>
          <a:noFill/>
          <a:ln w="9525">
            <a:noFill/>
            <a:miter lim="800000"/>
            <a:headEnd/>
            <a:tailEnd/>
          </a:ln>
        </p:spPr>
        <p:txBody>
          <a:bodyPr wrap="none">
            <a:spAutoFit/>
          </a:bodyPr>
          <a:lstStyle/>
          <a:p>
            <a:r>
              <a:rPr lang="en-US" sz="1100">
                <a:latin typeface="Calibri" pitchFamily="34" charset="0"/>
              </a:rPr>
              <a:t>www.cixip.com</a:t>
            </a:r>
          </a:p>
        </p:txBody>
      </p:sp>
      <p:grpSp>
        <p:nvGrpSpPr>
          <p:cNvPr id="33795" name="Group 3"/>
          <p:cNvGrpSpPr>
            <a:grpSpLocks/>
          </p:cNvGrpSpPr>
          <p:nvPr/>
        </p:nvGrpSpPr>
        <p:grpSpPr bwMode="auto">
          <a:xfrm>
            <a:off x="1447800" y="1303338"/>
            <a:ext cx="6162675" cy="5173662"/>
            <a:chOff x="2523339" y="1378803"/>
            <a:chExt cx="6163461" cy="5174397"/>
          </a:xfrm>
        </p:grpSpPr>
        <p:pic>
          <p:nvPicPr>
            <p:cNvPr id="33797" name="Picture 6" descr="http://classconnection.s3.amazonaws.com/704/flashcards/586704/png/dpg1323637176325.png"/>
            <p:cNvPicPr>
              <a:picLocks noChangeAspect="1" noChangeArrowheads="1"/>
            </p:cNvPicPr>
            <p:nvPr/>
          </p:nvPicPr>
          <p:blipFill>
            <a:blip r:embed="rId2"/>
            <a:srcRect/>
            <a:stretch>
              <a:fillRect/>
            </a:stretch>
          </p:blipFill>
          <p:spPr bwMode="auto">
            <a:xfrm>
              <a:off x="2523339" y="1447800"/>
              <a:ext cx="6163461" cy="5105400"/>
            </a:xfrm>
            <a:prstGeom prst="rect">
              <a:avLst/>
            </a:prstGeom>
            <a:noFill/>
            <a:ln w="9525">
              <a:noFill/>
              <a:miter lim="800000"/>
              <a:headEnd/>
              <a:tailEnd/>
            </a:ln>
          </p:spPr>
        </p:pic>
        <p:sp>
          <p:nvSpPr>
            <p:cNvPr id="3" name="Rectangle 2"/>
            <p:cNvSpPr/>
            <p:nvPr/>
          </p:nvSpPr>
          <p:spPr>
            <a:xfrm>
              <a:off x="3885588" y="1675707"/>
              <a:ext cx="1371775" cy="228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3885588" y="1904340"/>
              <a:ext cx="1295565" cy="228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114217" y="2094867"/>
              <a:ext cx="847833" cy="2667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801" name="TextBox 1"/>
            <p:cNvSpPr txBox="1">
              <a:spLocks noChangeArrowheads="1"/>
            </p:cNvSpPr>
            <p:nvPr/>
          </p:nvSpPr>
          <p:spPr bwMode="auto">
            <a:xfrm>
              <a:off x="3666339" y="1378803"/>
              <a:ext cx="1423980" cy="830997"/>
            </a:xfrm>
            <a:prstGeom prst="rect">
              <a:avLst/>
            </a:prstGeom>
            <a:solidFill>
              <a:schemeClr val="bg1"/>
            </a:solidFill>
            <a:ln w="38100">
              <a:solidFill>
                <a:schemeClr val="bg1"/>
              </a:solidFill>
              <a:miter lim="800000"/>
              <a:headEnd/>
              <a:tailEnd/>
            </a:ln>
          </p:spPr>
          <p:txBody>
            <a:bodyPr wrap="none">
              <a:spAutoFit/>
            </a:bodyPr>
            <a:lstStyle/>
            <a:p>
              <a:r>
                <a:rPr lang="en-US" sz="1600">
                  <a:latin typeface="Calibri" pitchFamily="34" charset="0"/>
                  <a:sym typeface="Symbol" pitchFamily="18" charset="2"/>
                </a:rPr>
                <a:t> pH</a:t>
              </a:r>
            </a:p>
            <a:p>
              <a:r>
                <a:rPr lang="en-US" sz="1600">
                  <a:latin typeface="Calibri" pitchFamily="34" charset="0"/>
                  <a:sym typeface="Symbol" pitchFamily="18" charset="2"/>
                </a:rPr>
                <a:t> Temperature</a:t>
              </a:r>
            </a:p>
            <a:p>
              <a:r>
                <a:rPr lang="en-US" sz="1600">
                  <a:latin typeface="Calibri" pitchFamily="34" charset="0"/>
                  <a:sym typeface="Symbol" pitchFamily="18" charset="2"/>
                </a:rPr>
                <a:t> 2,3 DPG</a:t>
              </a:r>
            </a:p>
          </p:txBody>
        </p:sp>
        <p:sp>
          <p:nvSpPr>
            <p:cNvPr id="33802" name="TextBox 8"/>
            <p:cNvSpPr txBox="1">
              <a:spLocks noChangeArrowheads="1"/>
            </p:cNvSpPr>
            <p:nvPr/>
          </p:nvSpPr>
          <p:spPr bwMode="auto">
            <a:xfrm>
              <a:off x="5891220" y="3048000"/>
              <a:ext cx="1423980" cy="830997"/>
            </a:xfrm>
            <a:prstGeom prst="rect">
              <a:avLst/>
            </a:prstGeom>
            <a:solidFill>
              <a:schemeClr val="bg1"/>
            </a:solidFill>
            <a:ln w="9525">
              <a:noFill/>
              <a:miter lim="800000"/>
              <a:headEnd/>
              <a:tailEnd/>
            </a:ln>
          </p:spPr>
          <p:txBody>
            <a:bodyPr wrap="none">
              <a:spAutoFit/>
            </a:bodyPr>
            <a:lstStyle/>
            <a:p>
              <a:r>
                <a:rPr lang="en-US" sz="1600">
                  <a:latin typeface="Calibri" pitchFamily="34" charset="0"/>
                  <a:sym typeface="Symbol" pitchFamily="18" charset="2"/>
                </a:rPr>
                <a:t> pH</a:t>
              </a:r>
            </a:p>
            <a:p>
              <a:r>
                <a:rPr lang="en-US" sz="1600">
                  <a:latin typeface="Calibri" pitchFamily="34" charset="0"/>
                  <a:sym typeface="Symbol" pitchFamily="18" charset="2"/>
                </a:rPr>
                <a:t> Temperature</a:t>
              </a:r>
            </a:p>
            <a:p>
              <a:r>
                <a:rPr lang="en-US" sz="1600">
                  <a:latin typeface="Calibri" pitchFamily="34" charset="0"/>
                  <a:sym typeface="Symbol" pitchFamily="18" charset="2"/>
                </a:rPr>
                <a:t> 2,3 DPG</a:t>
              </a:r>
            </a:p>
          </p:txBody>
        </p:sp>
      </p:grpSp>
      <p:sp>
        <p:nvSpPr>
          <p:cNvPr id="12" name="Rectangle 11"/>
          <p:cNvSpPr/>
          <p:nvPr/>
        </p:nvSpPr>
        <p:spPr>
          <a:xfrm>
            <a:off x="4021138" y="1714500"/>
            <a:ext cx="111125" cy="266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895600"/>
          </a:xfrm>
        </p:spPr>
        <p:txBody>
          <a:bodyPr rtlCol="0">
            <a:normAutofit fontScale="90000"/>
          </a:bodyPr>
          <a:lstStyle/>
          <a:p>
            <a:pPr algn="l" fontAlgn="auto">
              <a:spcAft>
                <a:spcPts val="0"/>
              </a:spcAft>
              <a:defRPr/>
            </a:pPr>
            <a:r>
              <a:rPr lang="en-US" dirty="0" smtClean="0"/>
              <a:t>Questions 2&amp;3: The plot shows the impact of allosteric modifiers, which bind to hemoglobin at site other than the oxygen binding site, on the affinity of hemoglobin for oxygen</a:t>
            </a:r>
            <a:endParaRPr lang="en-US" dirty="0"/>
          </a:p>
        </p:txBody>
      </p:sp>
      <p:sp>
        <p:nvSpPr>
          <p:cNvPr id="3" name="Content Placeholder 2"/>
          <p:cNvSpPr>
            <a:spLocks noGrp="1"/>
          </p:cNvSpPr>
          <p:nvPr>
            <p:ph idx="1"/>
          </p:nvPr>
        </p:nvSpPr>
        <p:spPr>
          <a:xfrm>
            <a:off x="381000" y="3581400"/>
            <a:ext cx="8229600" cy="2819400"/>
          </a:xfrm>
        </p:spPr>
        <p:txBody>
          <a:bodyPr rtlCol="0">
            <a:normAutofit fontScale="92500" lnSpcReduction="20000"/>
          </a:bodyPr>
          <a:lstStyle/>
          <a:p>
            <a:pPr marL="514350" indent="-514350" fontAlgn="auto">
              <a:spcAft>
                <a:spcPts val="0"/>
              </a:spcAft>
              <a:buFont typeface="+mj-lt"/>
              <a:buAutoNum type="arabicPeriod" startAt="2"/>
              <a:defRPr/>
            </a:pPr>
            <a:r>
              <a:rPr lang="en-US" dirty="0"/>
              <a:t>True or </a:t>
            </a:r>
            <a:r>
              <a:rPr lang="en-US" dirty="0" smtClean="0"/>
              <a:t>False – Changes </a:t>
            </a:r>
            <a:r>
              <a:rPr lang="en-US" dirty="0"/>
              <a:t>in hemoglobin </a:t>
            </a:r>
            <a:r>
              <a:rPr lang="en-US"/>
              <a:t>structure </a:t>
            </a:r>
            <a:r>
              <a:rPr lang="en-US" smtClean="0"/>
              <a:t>can </a:t>
            </a:r>
            <a:r>
              <a:rPr lang="en-US" dirty="0" smtClean="0"/>
              <a:t>affect oxygen binding to </a:t>
            </a:r>
            <a:r>
              <a:rPr lang="en-US" dirty="0" err="1" smtClean="0"/>
              <a:t>heme</a:t>
            </a:r>
            <a:r>
              <a:rPr lang="en-US" dirty="0" smtClean="0"/>
              <a:t>.</a:t>
            </a:r>
          </a:p>
          <a:p>
            <a:pPr marL="514350" indent="-514350" fontAlgn="auto">
              <a:spcAft>
                <a:spcPts val="0"/>
              </a:spcAft>
              <a:buFont typeface="+mj-lt"/>
              <a:buAutoNum type="arabicPeriod" startAt="2"/>
              <a:defRPr/>
            </a:pPr>
            <a:r>
              <a:rPr lang="en-US" dirty="0" smtClean="0"/>
              <a:t>Which of the following would favor oxygen binding at the lungs</a:t>
            </a:r>
          </a:p>
          <a:p>
            <a:pPr marL="1314450" lvl="2" indent="-514350" fontAlgn="auto">
              <a:spcAft>
                <a:spcPts val="0"/>
              </a:spcAft>
              <a:buFont typeface="Arial" pitchFamily="34" charset="0"/>
              <a:buAutoNum type="alphaLcParenR"/>
              <a:defRPr/>
            </a:pPr>
            <a:r>
              <a:rPr lang="en-US" sz="3200" dirty="0" smtClean="0">
                <a:sym typeface="Symbol"/>
              </a:rPr>
              <a:t>DPG, b)  pH, c</a:t>
            </a:r>
            <a:r>
              <a:rPr lang="en-US" sz="3200" dirty="0">
                <a:sym typeface="Symbol"/>
              </a:rPr>
              <a:t>) </a:t>
            </a:r>
            <a:r>
              <a:rPr lang="en-US" sz="3200" dirty="0" smtClean="0">
                <a:sym typeface="Symbol"/>
              </a:rPr>
              <a:t> temperature, </a:t>
            </a:r>
          </a:p>
          <a:p>
            <a:pPr marL="800100" lvl="2" indent="0" fontAlgn="auto">
              <a:spcAft>
                <a:spcPts val="0"/>
              </a:spcAft>
              <a:buFont typeface="Arial" pitchFamily="34" charset="0"/>
              <a:buNone/>
              <a:defRPr/>
            </a:pPr>
            <a:r>
              <a:rPr lang="en-US" sz="3200" dirty="0" smtClean="0">
                <a:sym typeface="Symbol"/>
              </a:rPr>
              <a:t>d)   temperature</a:t>
            </a:r>
            <a:endParaRPr lang="en-US" sz="3200" dirty="0" smtClean="0"/>
          </a:p>
          <a:p>
            <a:pPr fontAlgn="auto">
              <a:spcAft>
                <a:spcPts val="0"/>
              </a:spcAft>
              <a:buFont typeface="Arial" pitchFamily="34" charset="0"/>
              <a:buChar char="•"/>
              <a:defRPr/>
            </a:pPr>
            <a:endParaRPr lang="en-US" dirty="0"/>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solidFill>
                  <a:srgbClr val="660066"/>
                </a:solidFill>
              </a:rPr>
              <a:t>Group Activity: Amino Acid Sorting</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solidFill>
                  <a:srgbClr val="660066"/>
                </a:solidFill>
              </a:rPr>
              <a:t>Students will work in groups with notecards that each have an amino acid structure, with its name and abbreviation(s).</a:t>
            </a:r>
          </a:p>
          <a:p>
            <a:pPr fontAlgn="auto">
              <a:spcAft>
                <a:spcPts val="0"/>
              </a:spcAft>
              <a:buFont typeface="Arial" pitchFamily="34" charset="0"/>
              <a:buChar char="•"/>
              <a:defRPr/>
            </a:pPr>
            <a:r>
              <a:rPr lang="en-US" dirty="0" smtClean="0">
                <a:solidFill>
                  <a:srgbClr val="660066"/>
                </a:solidFill>
              </a:rPr>
              <a:t>Students will sort the amino acids according to the chemical properties (polarity, size, charge) of their side chains.</a:t>
            </a:r>
          </a:p>
          <a:p>
            <a:pPr fontAlgn="auto">
              <a:spcAft>
                <a:spcPts val="0"/>
              </a:spcAft>
              <a:buFont typeface="Arial" pitchFamily="34" charset="0"/>
              <a:buChar char="•"/>
              <a:defRPr/>
            </a:pPr>
            <a:r>
              <a:rPr lang="en-US" dirty="0" smtClean="0">
                <a:solidFill>
                  <a:srgbClr val="660066"/>
                </a:solidFill>
              </a:rPr>
              <a:t>This formative assessment will assure that students understand these properties before the next activities.</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381000" y="304800"/>
            <a:ext cx="8229600" cy="1143000"/>
          </a:xfrm>
        </p:spPr>
        <p:txBody>
          <a:bodyPr/>
          <a:lstStyle/>
          <a:p>
            <a:r>
              <a:rPr lang="en-US" smtClean="0">
                <a:solidFill>
                  <a:srgbClr val="7030A0"/>
                </a:solidFill>
              </a:rPr>
              <a:t>Tidbit: Mutation Analysis and Function Prediction</a:t>
            </a:r>
          </a:p>
        </p:txBody>
      </p:sp>
      <p:sp>
        <p:nvSpPr>
          <p:cNvPr id="3" name="Content Placeholder 2"/>
          <p:cNvSpPr>
            <a:spLocks noGrp="1"/>
          </p:cNvSpPr>
          <p:nvPr>
            <p:ph idx="1"/>
          </p:nvPr>
        </p:nvSpPr>
        <p:spPr>
          <a:xfrm>
            <a:off x="457200" y="1585913"/>
            <a:ext cx="8229600" cy="5257800"/>
          </a:xfrm>
        </p:spPr>
        <p:txBody>
          <a:bodyPr rtlCol="0">
            <a:normAutofit fontScale="92500" lnSpcReduction="20000"/>
          </a:bodyPr>
          <a:lstStyle/>
          <a:p>
            <a:pPr fontAlgn="auto">
              <a:spcAft>
                <a:spcPts val="0"/>
              </a:spcAft>
              <a:buFont typeface="Arial" pitchFamily="34" charset="0"/>
              <a:buChar char="•"/>
              <a:defRPr/>
            </a:pPr>
            <a:r>
              <a:rPr lang="en-US" dirty="0" smtClean="0">
                <a:solidFill>
                  <a:srgbClr val="660066"/>
                </a:solidFill>
              </a:rPr>
              <a:t>Handouts listing a known human mutation are given. </a:t>
            </a:r>
            <a:r>
              <a:rPr lang="en-US" dirty="0" smtClean="0">
                <a:solidFill>
                  <a:srgbClr val="002060"/>
                </a:solidFill>
              </a:rPr>
              <a:t>(Three different mutations will be  used, each one to a different group.)</a:t>
            </a:r>
          </a:p>
          <a:p>
            <a:pPr fontAlgn="auto">
              <a:spcAft>
                <a:spcPts val="0"/>
              </a:spcAft>
              <a:buFont typeface="Arial" pitchFamily="34" charset="0"/>
              <a:buChar char="•"/>
              <a:defRPr/>
            </a:pPr>
            <a:r>
              <a:rPr lang="en-US" dirty="0" smtClean="0">
                <a:solidFill>
                  <a:srgbClr val="660066"/>
                </a:solidFill>
              </a:rPr>
              <a:t>Students are asked to predict functional outcomes that may result from the mutations.  </a:t>
            </a:r>
          </a:p>
          <a:p>
            <a:pPr fontAlgn="auto">
              <a:spcAft>
                <a:spcPts val="0"/>
              </a:spcAft>
              <a:buFont typeface="Arial" pitchFamily="34" charset="0"/>
              <a:buChar char="•"/>
              <a:defRPr/>
            </a:pPr>
            <a:r>
              <a:rPr lang="en-US" dirty="0" smtClean="0">
                <a:solidFill>
                  <a:srgbClr val="660066"/>
                </a:solidFill>
              </a:rPr>
              <a:t>Second set of handouts then will be given showing the actual data for that mutation.  </a:t>
            </a:r>
            <a:r>
              <a:rPr lang="en-US" dirty="0" smtClean="0">
                <a:solidFill>
                  <a:srgbClr val="002060"/>
                </a:solidFill>
              </a:rPr>
              <a:t>If the students’ hypotheses were not supported, they should make a second hypothesis.</a:t>
            </a:r>
          </a:p>
          <a:p>
            <a:pPr fontAlgn="auto">
              <a:spcAft>
                <a:spcPts val="0"/>
              </a:spcAft>
              <a:buFont typeface="Arial" pitchFamily="34" charset="0"/>
              <a:buChar char="•"/>
              <a:defRPr/>
            </a:pPr>
            <a:r>
              <a:rPr lang="en-US" dirty="0" smtClean="0">
                <a:solidFill>
                  <a:srgbClr val="660066"/>
                </a:solidFill>
              </a:rPr>
              <a:t>A final handout explains the details of the structural change and how it affects the hemoglobin function.  Citations to primary sources are included.</a:t>
            </a:r>
            <a:endParaRPr lang="en-US" dirty="0">
              <a:solidFill>
                <a:srgbClr val="660066"/>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77863"/>
            <a:ext cx="8229600" cy="5494337"/>
          </a:xfrm>
        </p:spPr>
        <p:txBody>
          <a:bodyPr rtlCol="0">
            <a:normAutofit fontScale="92500" lnSpcReduction="10000"/>
          </a:bodyPr>
          <a:lstStyle/>
          <a:p>
            <a:pPr marL="0" indent="0" algn="ctr" fontAlgn="auto">
              <a:spcAft>
                <a:spcPts val="0"/>
              </a:spcAft>
              <a:buFont typeface="Arial" pitchFamily="34" charset="0"/>
              <a:buNone/>
              <a:defRPr/>
            </a:pPr>
            <a:r>
              <a:rPr lang="en-US" sz="4400" dirty="0" smtClean="0">
                <a:solidFill>
                  <a:srgbClr val="7030A0"/>
                </a:solidFill>
              </a:rPr>
              <a:t>Learning Goals  </a:t>
            </a:r>
          </a:p>
          <a:p>
            <a:pPr marL="0" indent="0" fontAlgn="auto">
              <a:spcAft>
                <a:spcPts val="0"/>
              </a:spcAft>
              <a:buFont typeface="Arial" pitchFamily="34" charset="0"/>
              <a:buNone/>
              <a:defRPr/>
            </a:pPr>
            <a:r>
              <a:rPr lang="en-US" sz="3600" u="sng" dirty="0" smtClean="0">
                <a:solidFill>
                  <a:srgbClr val="7030A0"/>
                </a:solidFill>
              </a:rPr>
              <a:t>Understand</a:t>
            </a:r>
            <a:r>
              <a:rPr lang="en-US" sz="3600" dirty="0">
                <a:solidFill>
                  <a:srgbClr val="7030A0"/>
                </a:solidFill>
              </a:rPr>
              <a:t>:</a:t>
            </a:r>
          </a:p>
          <a:p>
            <a:pPr marL="0" indent="0" fontAlgn="auto">
              <a:spcAft>
                <a:spcPts val="0"/>
              </a:spcAft>
              <a:buFont typeface="Arial" pitchFamily="34" charset="0"/>
              <a:buNone/>
              <a:defRPr/>
            </a:pPr>
            <a:r>
              <a:rPr lang="en-US" sz="3600" dirty="0" smtClean="0">
                <a:solidFill>
                  <a:srgbClr val="7030A0"/>
                </a:solidFill>
              </a:rPr>
              <a:t>1.  The </a:t>
            </a:r>
            <a:r>
              <a:rPr lang="en-US" sz="3600" dirty="0">
                <a:solidFill>
                  <a:srgbClr val="7030A0"/>
                </a:solidFill>
              </a:rPr>
              <a:t>relationship between protein structure and function</a:t>
            </a:r>
          </a:p>
          <a:p>
            <a:pPr marL="1143000" lvl="1" indent="-742950" fontAlgn="auto">
              <a:spcAft>
                <a:spcPts val="0"/>
              </a:spcAft>
              <a:buFont typeface="+mj-lt"/>
              <a:buAutoNum type="alphaUcPeriod"/>
              <a:defRPr/>
            </a:pPr>
            <a:r>
              <a:rPr lang="en-US" sz="3200" dirty="0" smtClean="0">
                <a:solidFill>
                  <a:srgbClr val="990099"/>
                </a:solidFill>
              </a:rPr>
              <a:t>How binding interactions can change protein structure, which may modify function</a:t>
            </a:r>
          </a:p>
          <a:p>
            <a:pPr marL="1143000" lvl="1" indent="-742950" fontAlgn="auto">
              <a:spcAft>
                <a:spcPts val="0"/>
              </a:spcAft>
              <a:buFont typeface="+mj-lt"/>
              <a:buAutoNum type="alphaUcPeriod"/>
              <a:defRPr/>
            </a:pPr>
            <a:r>
              <a:rPr lang="en-US" sz="3200" dirty="0" smtClean="0">
                <a:solidFill>
                  <a:srgbClr val="990099"/>
                </a:solidFill>
              </a:rPr>
              <a:t>How environmental changes can change protein structure, which may modify function</a:t>
            </a:r>
          </a:p>
          <a:p>
            <a:pPr marL="1143000" lvl="1" indent="-742950" fontAlgn="auto">
              <a:spcAft>
                <a:spcPts val="0"/>
              </a:spcAft>
              <a:buFont typeface="+mj-lt"/>
              <a:buAutoNum type="alphaUcPeriod"/>
              <a:defRPr/>
            </a:pPr>
            <a:r>
              <a:rPr lang="en-US" sz="3200" dirty="0" smtClean="0">
                <a:solidFill>
                  <a:srgbClr val="990099"/>
                </a:solidFill>
              </a:rPr>
              <a:t>How mutation can </a:t>
            </a:r>
            <a:r>
              <a:rPr lang="en-US" sz="3200" dirty="0">
                <a:solidFill>
                  <a:srgbClr val="990099"/>
                </a:solidFill>
              </a:rPr>
              <a:t>change protein structure, which may modify </a:t>
            </a:r>
            <a:r>
              <a:rPr lang="en-US" sz="3200" dirty="0" smtClean="0">
                <a:solidFill>
                  <a:srgbClr val="990099"/>
                </a:solidFill>
              </a:rPr>
              <a:t>function</a:t>
            </a:r>
          </a:p>
          <a:p>
            <a:pPr marL="0" indent="0" fontAlgn="auto">
              <a:spcAft>
                <a:spcPts val="0"/>
              </a:spcAft>
              <a:buFont typeface="Arial" pitchFamily="34" charset="0"/>
              <a:buNone/>
              <a:defRPr/>
            </a:pPr>
            <a:endParaRPr lang="en-US" dirty="0">
              <a:solidFill>
                <a:srgbClr val="660066"/>
              </a:solidFill>
            </a:endParaRP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t>Hemoglobin beta chain structure</a:t>
            </a:r>
          </a:p>
        </p:txBody>
      </p:sp>
      <p:pic>
        <p:nvPicPr>
          <p:cNvPr id="37890" name="Picture 4" descr="http://www.rcsb.org/pdb/explore/remediatedChain.do?structureId=2DN1&amp;params.annotationsStr=Site%20Record,DSSP,SCOP&amp;chainId=B"/>
          <p:cNvPicPr>
            <a:picLocks noChangeAspect="1" noChangeArrowheads="1"/>
          </p:cNvPicPr>
          <p:nvPr/>
        </p:nvPicPr>
        <p:blipFill>
          <a:blip r:embed="rId2"/>
          <a:srcRect/>
          <a:stretch>
            <a:fillRect/>
          </a:stretch>
        </p:blipFill>
        <p:spPr bwMode="auto">
          <a:xfrm>
            <a:off x="1193800" y="1555750"/>
            <a:ext cx="6667500" cy="4810125"/>
          </a:xfrm>
          <a:prstGeom prst="rect">
            <a:avLst/>
          </a:prstGeom>
          <a:noFill/>
          <a:ln w="9525">
            <a:noFill/>
            <a:miter lim="800000"/>
            <a:headEnd/>
            <a:tailEnd/>
          </a:ln>
        </p:spPr>
      </p:pic>
      <p:sp>
        <p:nvSpPr>
          <p:cNvPr id="37891" name="TextBox 2"/>
          <p:cNvSpPr txBox="1">
            <a:spLocks noChangeArrowheads="1"/>
          </p:cNvSpPr>
          <p:nvPr/>
        </p:nvSpPr>
        <p:spPr bwMode="auto">
          <a:xfrm>
            <a:off x="4378325" y="6543675"/>
            <a:ext cx="4686300" cy="261938"/>
          </a:xfrm>
          <a:prstGeom prst="rect">
            <a:avLst/>
          </a:prstGeom>
          <a:noFill/>
          <a:ln w="9525">
            <a:noFill/>
            <a:miter lim="800000"/>
            <a:headEnd/>
            <a:tailEnd/>
          </a:ln>
        </p:spPr>
        <p:txBody>
          <a:bodyPr wrap="none">
            <a:spAutoFit/>
          </a:bodyPr>
          <a:lstStyle/>
          <a:p>
            <a:r>
              <a:rPr lang="en-US" sz="1100">
                <a:latin typeface="Calibri" pitchFamily="34" charset="0"/>
              </a:rPr>
              <a:t>http://www.rcsb.org/pdb/explore/remediatedSequence.do?structureId=2DN3</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solidFill>
                  <a:srgbClr val="7030A0"/>
                </a:solidFill>
              </a:rPr>
              <a:t>Tidbit: Mutation Analysis and Function Prediction</a:t>
            </a:r>
            <a:endParaRPr lang="en-US" dirty="0"/>
          </a:p>
        </p:txBody>
      </p:sp>
      <p:sp>
        <p:nvSpPr>
          <p:cNvPr id="38914" name="Content Placeholder 2"/>
          <p:cNvSpPr>
            <a:spLocks noGrp="1"/>
          </p:cNvSpPr>
          <p:nvPr>
            <p:ph idx="1"/>
          </p:nvPr>
        </p:nvSpPr>
        <p:spPr/>
        <p:txBody>
          <a:bodyPr/>
          <a:lstStyle/>
          <a:p>
            <a:r>
              <a:rPr lang="en-US" smtClean="0">
                <a:solidFill>
                  <a:srgbClr val="660066"/>
                </a:solidFill>
              </a:rPr>
              <a:t>Discussion of the mutations and their effects is a formative assessment for this tidbit.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solidFill>
                  <a:srgbClr val="660066"/>
                </a:solidFill>
              </a:rPr>
              <a:t>Summative Assessment</a:t>
            </a:r>
          </a:p>
        </p:txBody>
      </p:sp>
      <p:sp>
        <p:nvSpPr>
          <p:cNvPr id="39938" name="Content Placeholder 2"/>
          <p:cNvSpPr>
            <a:spLocks noGrp="1"/>
          </p:cNvSpPr>
          <p:nvPr>
            <p:ph idx="1"/>
          </p:nvPr>
        </p:nvSpPr>
        <p:spPr/>
        <p:txBody>
          <a:bodyPr/>
          <a:lstStyle/>
          <a:p>
            <a:r>
              <a:rPr lang="en-US" smtClean="0"/>
              <a:t>Students will write a 150 word essay on the following pictorial question.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p:cNvPicPr>
          <p:nvPr/>
        </p:nvPicPr>
        <p:blipFill>
          <a:blip r:embed="rId2"/>
          <a:srcRect/>
          <a:stretch>
            <a:fillRect/>
          </a:stretch>
        </p:blipFill>
        <p:spPr bwMode="auto">
          <a:xfrm>
            <a:off x="250825" y="115888"/>
            <a:ext cx="8642350" cy="6626225"/>
          </a:xfrm>
          <a:prstGeom prst="rect">
            <a:avLst/>
          </a:prstGeom>
          <a:noFill/>
          <a:ln w="9525">
            <a:noFill/>
            <a:miter lim="800000"/>
            <a:headEnd/>
            <a:tailEnd/>
          </a:ln>
        </p:spPr>
      </p:pic>
      <p:sp>
        <p:nvSpPr>
          <p:cNvPr id="40962" name="TextBox 3"/>
          <p:cNvSpPr txBox="1">
            <a:spLocks noChangeArrowheads="1"/>
          </p:cNvSpPr>
          <p:nvPr/>
        </p:nvSpPr>
        <p:spPr bwMode="auto">
          <a:xfrm>
            <a:off x="250825" y="2286000"/>
            <a:ext cx="3671888" cy="2308225"/>
          </a:xfrm>
          <a:prstGeom prst="rect">
            <a:avLst/>
          </a:prstGeom>
          <a:solidFill>
            <a:schemeClr val="bg1"/>
          </a:solidFill>
          <a:ln w="9525">
            <a:noFill/>
            <a:miter lim="800000"/>
            <a:headEnd/>
            <a:tailEnd/>
          </a:ln>
        </p:spPr>
        <p:txBody>
          <a:bodyPr>
            <a:spAutoFit/>
          </a:bodyPr>
          <a:lstStyle/>
          <a:p>
            <a:pPr algn="ctr"/>
            <a:r>
              <a:rPr lang="en-US" sz="4800">
                <a:solidFill>
                  <a:srgbClr val="660066"/>
                </a:solidFill>
                <a:latin typeface="Calibri" pitchFamily="34" charset="0"/>
              </a:rPr>
              <a:t>What’s protein got to do with it?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76200"/>
            <a:ext cx="8229600" cy="1143000"/>
          </a:xfrm>
        </p:spPr>
        <p:txBody>
          <a:bodyPr/>
          <a:lstStyle/>
          <a:p>
            <a:r>
              <a:rPr lang="en-US" smtClean="0">
                <a:solidFill>
                  <a:srgbClr val="7030A0"/>
                </a:solidFill>
              </a:rPr>
              <a:t>Summary</a:t>
            </a:r>
          </a:p>
        </p:txBody>
      </p:sp>
      <p:sp>
        <p:nvSpPr>
          <p:cNvPr id="3" name="Content Placeholder 2"/>
          <p:cNvSpPr>
            <a:spLocks noGrp="1"/>
          </p:cNvSpPr>
          <p:nvPr>
            <p:ph idx="1"/>
          </p:nvPr>
        </p:nvSpPr>
        <p:spPr>
          <a:xfrm>
            <a:off x="457200" y="1066800"/>
            <a:ext cx="6172200" cy="5562600"/>
          </a:xfrm>
        </p:spPr>
        <p:txBody>
          <a:bodyPr rtlCol="0">
            <a:normAutofit fontScale="92500" lnSpcReduction="10000"/>
          </a:bodyPr>
          <a:lstStyle/>
          <a:p>
            <a:pPr fontAlgn="auto">
              <a:spcAft>
                <a:spcPts val="0"/>
              </a:spcAft>
              <a:buFont typeface="Arial" pitchFamily="34" charset="0"/>
              <a:buChar char="•"/>
              <a:defRPr/>
            </a:pPr>
            <a:r>
              <a:rPr lang="en-US" smtClean="0">
                <a:solidFill>
                  <a:srgbClr val="660066"/>
                </a:solidFill>
              </a:rPr>
              <a:t>Intro: </a:t>
            </a:r>
            <a:r>
              <a:rPr lang="en-US" dirty="0" smtClean="0">
                <a:solidFill>
                  <a:srgbClr val="660066"/>
                </a:solidFill>
              </a:rPr>
              <a:t>Reminder of Protein Structure</a:t>
            </a:r>
          </a:p>
          <a:p>
            <a:pPr fontAlgn="auto">
              <a:spcAft>
                <a:spcPts val="0"/>
              </a:spcAft>
              <a:buFont typeface="Arial" pitchFamily="34" charset="0"/>
              <a:buChar char="•"/>
              <a:defRPr/>
            </a:pPr>
            <a:r>
              <a:rPr lang="en-US" b="1" dirty="0" smtClean="0">
                <a:solidFill>
                  <a:srgbClr val="660066"/>
                </a:solidFill>
              </a:rPr>
              <a:t>Tidbit 1</a:t>
            </a:r>
            <a:r>
              <a:rPr lang="en-US" dirty="0" smtClean="0">
                <a:solidFill>
                  <a:srgbClr val="660066"/>
                </a:solidFill>
              </a:rPr>
              <a:t>: Enzyme Regulation by Allosteric Regulators</a:t>
            </a:r>
          </a:p>
          <a:p>
            <a:pPr lvl="1" fontAlgn="auto">
              <a:spcAft>
                <a:spcPts val="0"/>
              </a:spcAft>
              <a:buFont typeface="Arial" pitchFamily="34" charset="0"/>
              <a:buChar char="–"/>
              <a:defRPr/>
            </a:pPr>
            <a:r>
              <a:rPr lang="en-US" dirty="0" smtClean="0">
                <a:solidFill>
                  <a:srgbClr val="660066"/>
                </a:solidFill>
              </a:rPr>
              <a:t>Formative: Clicker questions</a:t>
            </a:r>
          </a:p>
          <a:p>
            <a:pPr lvl="1" fontAlgn="auto">
              <a:spcAft>
                <a:spcPts val="0"/>
              </a:spcAft>
              <a:buFont typeface="Arial" pitchFamily="34" charset="0"/>
              <a:buChar char="–"/>
              <a:defRPr/>
            </a:pPr>
            <a:r>
              <a:rPr lang="en-US" dirty="0" smtClean="0">
                <a:solidFill>
                  <a:srgbClr val="660066"/>
                </a:solidFill>
              </a:rPr>
              <a:t>Summative: Literature reading and essay</a:t>
            </a:r>
          </a:p>
          <a:p>
            <a:pPr fontAlgn="auto">
              <a:spcAft>
                <a:spcPts val="0"/>
              </a:spcAft>
              <a:buFont typeface="Arial" pitchFamily="34" charset="0"/>
              <a:buChar char="•"/>
              <a:defRPr/>
            </a:pPr>
            <a:r>
              <a:rPr lang="en-US" b="1" dirty="0" smtClean="0">
                <a:solidFill>
                  <a:srgbClr val="660066"/>
                </a:solidFill>
              </a:rPr>
              <a:t>Tidbit 2</a:t>
            </a:r>
            <a:r>
              <a:rPr lang="en-US" dirty="0" smtClean="0">
                <a:solidFill>
                  <a:srgbClr val="660066"/>
                </a:solidFill>
              </a:rPr>
              <a:t>: Hemoglobin Structure, Function and Regulation </a:t>
            </a:r>
          </a:p>
          <a:p>
            <a:pPr lvl="1" fontAlgn="auto">
              <a:spcAft>
                <a:spcPts val="0"/>
              </a:spcAft>
              <a:buFont typeface="Arial" pitchFamily="34" charset="0"/>
              <a:buChar char="–"/>
              <a:defRPr/>
            </a:pPr>
            <a:r>
              <a:rPr lang="en-US" dirty="0" smtClean="0">
                <a:solidFill>
                  <a:srgbClr val="660066"/>
                </a:solidFill>
              </a:rPr>
              <a:t>Formative: Group discussion questions, group activities</a:t>
            </a:r>
          </a:p>
          <a:p>
            <a:pPr lvl="1" fontAlgn="auto">
              <a:spcAft>
                <a:spcPts val="0"/>
              </a:spcAft>
              <a:buFont typeface="Arial" pitchFamily="34" charset="0"/>
              <a:buChar char="–"/>
              <a:defRPr/>
            </a:pPr>
            <a:r>
              <a:rPr lang="en-US" dirty="0" smtClean="0">
                <a:solidFill>
                  <a:srgbClr val="660066"/>
                </a:solidFill>
              </a:rPr>
              <a:t>Summative: Group activity, 150-word essay</a:t>
            </a:r>
            <a:endParaRPr lang="en-US" dirty="0"/>
          </a:p>
        </p:txBody>
      </p:sp>
      <p:pic>
        <p:nvPicPr>
          <p:cNvPr id="41987" name="Picture 3" descr="03_23_enzyme_activity-U"/>
          <p:cNvPicPr>
            <a:picLocks noChangeAspect="1" noChangeArrowheads="1"/>
          </p:cNvPicPr>
          <p:nvPr/>
        </p:nvPicPr>
        <p:blipFill>
          <a:blip r:embed="rId2"/>
          <a:srcRect l="12788" t="53647" r="56407" b="6161"/>
          <a:stretch>
            <a:fillRect/>
          </a:stretch>
        </p:blipFill>
        <p:spPr bwMode="auto">
          <a:xfrm>
            <a:off x="6858000" y="1095375"/>
            <a:ext cx="1646238" cy="1571625"/>
          </a:xfrm>
          <a:prstGeom prst="rect">
            <a:avLst/>
          </a:prstGeom>
          <a:noFill/>
          <a:ln w="9525">
            <a:noFill/>
            <a:miter lim="800000"/>
            <a:headEnd/>
            <a:tailEnd/>
          </a:ln>
        </p:spPr>
      </p:pic>
      <p:pic>
        <p:nvPicPr>
          <p:cNvPr id="41988" name="Picture 4" descr="http://www.rcsb.org/pdb/explore/remediatedChain.do?structureId=2DN1&amp;params.annotationsStr=Site%20Record,DSSP,SCOP&amp;chainId=B"/>
          <p:cNvPicPr>
            <a:picLocks noChangeAspect="1" noChangeArrowheads="1"/>
          </p:cNvPicPr>
          <p:nvPr/>
        </p:nvPicPr>
        <p:blipFill>
          <a:blip r:embed="rId3"/>
          <a:srcRect l="5096" b="36307"/>
          <a:stretch>
            <a:fillRect/>
          </a:stretch>
        </p:blipFill>
        <p:spPr bwMode="auto">
          <a:xfrm>
            <a:off x="6076950" y="2819400"/>
            <a:ext cx="2990850" cy="1447800"/>
          </a:xfrm>
          <a:prstGeom prst="rect">
            <a:avLst/>
          </a:prstGeom>
          <a:noFill/>
          <a:ln w="9525">
            <a:noFill/>
            <a:miter lim="800000"/>
            <a:headEnd/>
            <a:tailEnd/>
          </a:ln>
        </p:spPr>
      </p:pic>
      <p:pic>
        <p:nvPicPr>
          <p:cNvPr id="41989" name="Picture 5"/>
          <p:cNvPicPr>
            <a:picLocks noChangeAspect="1"/>
          </p:cNvPicPr>
          <p:nvPr/>
        </p:nvPicPr>
        <p:blipFill>
          <a:blip r:embed="rId4"/>
          <a:srcRect l="50000"/>
          <a:stretch>
            <a:fillRect/>
          </a:stretch>
        </p:blipFill>
        <p:spPr bwMode="auto">
          <a:xfrm>
            <a:off x="7038975" y="4419600"/>
            <a:ext cx="1465263" cy="2246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solidFill>
                  <a:srgbClr val="660066"/>
                </a:solidFill>
              </a:rPr>
              <a:t>Desired Outcomes  </a:t>
            </a:r>
          </a:p>
        </p:txBody>
      </p:sp>
      <p:sp>
        <p:nvSpPr>
          <p:cNvPr id="3" name="Content Placeholder 2"/>
          <p:cNvSpPr>
            <a:spLocks noGrp="1"/>
          </p:cNvSpPr>
          <p:nvPr>
            <p:ph idx="1"/>
          </p:nvPr>
        </p:nvSpPr>
        <p:spPr>
          <a:xfrm>
            <a:off x="457200" y="1143000"/>
            <a:ext cx="8305800" cy="5334000"/>
          </a:xfrm>
        </p:spPr>
        <p:txBody>
          <a:bodyPr rtlCol="0">
            <a:noAutofit/>
          </a:bodyPr>
          <a:lstStyle/>
          <a:p>
            <a:pPr marL="0" indent="0" fontAlgn="auto">
              <a:spcAft>
                <a:spcPts val="0"/>
              </a:spcAft>
              <a:buFont typeface="Arial" pitchFamily="34" charset="0"/>
              <a:buNone/>
              <a:defRPr/>
            </a:pPr>
            <a:r>
              <a:rPr lang="en-US" dirty="0" smtClean="0">
                <a:solidFill>
                  <a:srgbClr val="660066"/>
                </a:solidFill>
              </a:rPr>
              <a:t>S</a:t>
            </a:r>
            <a:r>
              <a:rPr lang="en-US" sz="2800" dirty="0" smtClean="0">
                <a:solidFill>
                  <a:srgbClr val="660066"/>
                </a:solidFill>
              </a:rPr>
              <a:t>tudents should be able to:</a:t>
            </a:r>
          </a:p>
          <a:p>
            <a:pPr marL="514350" indent="-514350" fontAlgn="auto">
              <a:spcAft>
                <a:spcPts val="0"/>
              </a:spcAft>
              <a:buFont typeface="+mj-lt"/>
              <a:buAutoNum type="arabicPeriod"/>
              <a:defRPr/>
            </a:pPr>
            <a:r>
              <a:rPr lang="en-US" sz="2800" dirty="0" smtClean="0">
                <a:solidFill>
                  <a:srgbClr val="660066"/>
                </a:solidFill>
              </a:rPr>
              <a:t>Predict magnitude </a:t>
            </a:r>
            <a:r>
              <a:rPr lang="en-US" sz="2800" dirty="0">
                <a:solidFill>
                  <a:srgbClr val="660066"/>
                </a:solidFill>
              </a:rPr>
              <a:t>of </a:t>
            </a:r>
            <a:r>
              <a:rPr lang="en-US" sz="2800" dirty="0" smtClean="0">
                <a:solidFill>
                  <a:srgbClr val="660066"/>
                </a:solidFill>
              </a:rPr>
              <a:t>effect </a:t>
            </a:r>
            <a:r>
              <a:rPr lang="en-US" sz="2800" dirty="0">
                <a:solidFill>
                  <a:srgbClr val="660066"/>
                </a:solidFill>
              </a:rPr>
              <a:t>of </a:t>
            </a:r>
            <a:r>
              <a:rPr lang="en-US" sz="2800" dirty="0" smtClean="0">
                <a:solidFill>
                  <a:srgbClr val="660066"/>
                </a:solidFill>
              </a:rPr>
              <a:t>specific amino acid changes </a:t>
            </a:r>
            <a:r>
              <a:rPr lang="en-US" sz="2800" dirty="0">
                <a:solidFill>
                  <a:srgbClr val="660066"/>
                </a:solidFill>
              </a:rPr>
              <a:t>on </a:t>
            </a:r>
            <a:r>
              <a:rPr lang="en-US" sz="2800" dirty="0" smtClean="0">
                <a:solidFill>
                  <a:srgbClr val="660066"/>
                </a:solidFill>
              </a:rPr>
              <a:t>protein function (BT = 6)</a:t>
            </a:r>
            <a:endParaRPr lang="en-US" sz="2800" dirty="0">
              <a:solidFill>
                <a:srgbClr val="660066"/>
              </a:solidFill>
            </a:endParaRPr>
          </a:p>
          <a:p>
            <a:pPr marL="514350" indent="-514350" fontAlgn="auto">
              <a:spcAft>
                <a:spcPts val="0"/>
              </a:spcAft>
              <a:buFont typeface="+mj-lt"/>
              <a:buAutoNum type="arabicPeriod"/>
              <a:defRPr/>
            </a:pPr>
            <a:r>
              <a:rPr lang="en-US" sz="2800" dirty="0" smtClean="0">
                <a:solidFill>
                  <a:srgbClr val="660066"/>
                </a:solidFill>
              </a:rPr>
              <a:t>Predict how changes </a:t>
            </a:r>
            <a:r>
              <a:rPr lang="en-US" sz="2800" dirty="0">
                <a:solidFill>
                  <a:srgbClr val="660066"/>
                </a:solidFill>
              </a:rPr>
              <a:t>in cellular </a:t>
            </a:r>
            <a:r>
              <a:rPr lang="en-US" sz="2800" dirty="0" smtClean="0">
                <a:solidFill>
                  <a:srgbClr val="660066"/>
                </a:solidFill>
              </a:rPr>
              <a:t>environment </a:t>
            </a:r>
            <a:r>
              <a:rPr lang="en-US" sz="2800" i="1" dirty="0" smtClean="0">
                <a:solidFill>
                  <a:srgbClr val="660066"/>
                </a:solidFill>
              </a:rPr>
              <a:t>e.g</a:t>
            </a:r>
            <a:r>
              <a:rPr lang="en-US" sz="2800" i="1" dirty="0">
                <a:solidFill>
                  <a:srgbClr val="660066"/>
                </a:solidFill>
              </a:rPr>
              <a:t>. </a:t>
            </a:r>
            <a:r>
              <a:rPr lang="en-US" sz="2800" dirty="0" smtClean="0">
                <a:solidFill>
                  <a:srgbClr val="660066"/>
                </a:solidFill>
              </a:rPr>
              <a:t>temperature, </a:t>
            </a:r>
            <a:r>
              <a:rPr lang="en-US" sz="2800" dirty="0">
                <a:solidFill>
                  <a:srgbClr val="660066"/>
                </a:solidFill>
              </a:rPr>
              <a:t>pH, binding </a:t>
            </a:r>
            <a:r>
              <a:rPr lang="en-US" sz="2800" dirty="0" smtClean="0">
                <a:solidFill>
                  <a:srgbClr val="660066"/>
                </a:solidFill>
              </a:rPr>
              <a:t>interactions affect structure and function (BT = 6)</a:t>
            </a:r>
          </a:p>
          <a:p>
            <a:pPr marL="514350" indent="-514350" fontAlgn="auto">
              <a:spcAft>
                <a:spcPts val="0"/>
              </a:spcAft>
              <a:buFont typeface="+mj-lt"/>
              <a:buAutoNum type="arabicPeriod"/>
              <a:defRPr/>
            </a:pPr>
            <a:r>
              <a:rPr lang="en-US" sz="2800" dirty="0" smtClean="0">
                <a:solidFill>
                  <a:srgbClr val="660066"/>
                </a:solidFill>
              </a:rPr>
              <a:t>Collaborate </a:t>
            </a:r>
            <a:r>
              <a:rPr lang="en-US" sz="2800" dirty="0">
                <a:solidFill>
                  <a:srgbClr val="660066"/>
                </a:solidFill>
              </a:rPr>
              <a:t>with other students to solve </a:t>
            </a:r>
            <a:r>
              <a:rPr lang="en-US" sz="2800" dirty="0" smtClean="0">
                <a:solidFill>
                  <a:srgbClr val="660066"/>
                </a:solidFill>
              </a:rPr>
              <a:t>problems</a:t>
            </a:r>
          </a:p>
          <a:p>
            <a:pPr marL="514350" indent="-514350" fontAlgn="auto">
              <a:spcAft>
                <a:spcPts val="0"/>
              </a:spcAft>
              <a:buFont typeface="+mj-lt"/>
              <a:buAutoNum type="arabicPeriod"/>
              <a:defRPr/>
            </a:pPr>
            <a:r>
              <a:rPr lang="en-US" sz="2800" dirty="0" smtClean="0">
                <a:solidFill>
                  <a:srgbClr val="660066"/>
                </a:solidFill>
              </a:rPr>
              <a:t>Analyze data about protein structure and function (BT = 5)</a:t>
            </a:r>
          </a:p>
          <a:p>
            <a:pPr marL="514350" indent="-514350" fontAlgn="auto">
              <a:spcAft>
                <a:spcPts val="0"/>
              </a:spcAft>
              <a:buFont typeface="+mj-lt"/>
              <a:buAutoNum type="arabicPeriod"/>
              <a:defRPr/>
            </a:pPr>
            <a:r>
              <a:rPr lang="en-US" sz="2800" dirty="0" smtClean="0">
                <a:solidFill>
                  <a:srgbClr val="660066"/>
                </a:solidFill>
              </a:rPr>
              <a:t>Modify protein sequence / structure for specific function/enhancement (BT = 6)</a:t>
            </a:r>
            <a:endParaRPr lang="en-US" sz="2800" dirty="0">
              <a:solidFill>
                <a:srgbClr val="660066"/>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304800" y="990600"/>
            <a:ext cx="8566150" cy="1892300"/>
          </a:xfrm>
        </p:spPr>
        <p:txBody>
          <a:bodyPr/>
          <a:lstStyle/>
          <a:p>
            <a:r>
              <a:rPr lang="en-US" smtClean="0">
                <a:solidFill>
                  <a:srgbClr val="6600CC"/>
                </a:solidFill>
              </a:rPr>
              <a:t>Protein Function Follows Form:</a:t>
            </a:r>
            <a:br>
              <a:rPr lang="en-US" smtClean="0">
                <a:solidFill>
                  <a:srgbClr val="6600CC"/>
                </a:solidFill>
              </a:rPr>
            </a:br>
            <a:r>
              <a:rPr lang="en-US" smtClean="0">
                <a:solidFill>
                  <a:srgbClr val="6600CC"/>
                </a:solidFill>
              </a:rPr>
              <a:t>Small Changes </a:t>
            </a:r>
            <a:r>
              <a:rPr lang="en-US" i="1" smtClean="0">
                <a:solidFill>
                  <a:srgbClr val="6600CC"/>
                </a:solidFill>
              </a:rPr>
              <a:t>may</a:t>
            </a:r>
            <a:r>
              <a:rPr lang="en-US" smtClean="0">
                <a:solidFill>
                  <a:srgbClr val="6600CC"/>
                </a:solidFill>
              </a:rPr>
              <a:t> Cause Big Effects</a:t>
            </a:r>
          </a:p>
        </p:txBody>
      </p:sp>
      <p:sp>
        <p:nvSpPr>
          <p:cNvPr id="3" name="Subtitle 2"/>
          <p:cNvSpPr>
            <a:spLocks noGrp="1"/>
          </p:cNvSpPr>
          <p:nvPr>
            <p:ph type="subTitle" idx="1"/>
          </p:nvPr>
        </p:nvSpPr>
        <p:spPr>
          <a:xfrm>
            <a:off x="838200" y="2743200"/>
            <a:ext cx="7315200" cy="3505200"/>
          </a:xfrm>
        </p:spPr>
        <p:txBody>
          <a:bodyPr rtlCol="0">
            <a:normAutofit fontScale="70000" lnSpcReduction="20000"/>
          </a:bodyPr>
          <a:lstStyle/>
          <a:p>
            <a:pPr fontAlgn="auto">
              <a:spcAft>
                <a:spcPts val="0"/>
              </a:spcAft>
              <a:buFont typeface="Arial" pitchFamily="34" charset="0"/>
              <a:buNone/>
              <a:defRPr/>
            </a:pPr>
            <a:r>
              <a:rPr lang="en-US" sz="4600" dirty="0" smtClean="0">
                <a:solidFill>
                  <a:srgbClr val="660066"/>
                </a:solidFill>
              </a:rPr>
              <a:t>Team: Biochemistry</a:t>
            </a:r>
          </a:p>
          <a:p>
            <a:pPr fontAlgn="auto">
              <a:spcAft>
                <a:spcPts val="0"/>
              </a:spcAft>
              <a:buFont typeface="Arial" pitchFamily="34" charset="0"/>
              <a:buNone/>
              <a:defRPr/>
            </a:pPr>
            <a:r>
              <a:rPr lang="en-US" dirty="0">
                <a:solidFill>
                  <a:srgbClr val="660066"/>
                </a:solidFill>
              </a:rPr>
              <a:t> </a:t>
            </a:r>
            <a:r>
              <a:rPr lang="en-US" dirty="0" err="1">
                <a:solidFill>
                  <a:srgbClr val="660066"/>
                </a:solidFill>
              </a:rPr>
              <a:t>Moriah</a:t>
            </a:r>
            <a:r>
              <a:rPr lang="en-US" dirty="0">
                <a:solidFill>
                  <a:srgbClr val="660066"/>
                </a:solidFill>
              </a:rPr>
              <a:t> Beck (</a:t>
            </a:r>
            <a:r>
              <a:rPr lang="en-US" u="sng" dirty="0">
                <a:solidFill>
                  <a:srgbClr val="660066"/>
                </a:solidFill>
                <a:hlinkClick r:id="rId2"/>
              </a:rPr>
              <a:t>moriah.beck@wichita.edu</a:t>
            </a:r>
            <a:r>
              <a:rPr lang="en-US" dirty="0">
                <a:solidFill>
                  <a:srgbClr val="660066"/>
                </a:solidFill>
              </a:rPr>
              <a:t>)</a:t>
            </a:r>
          </a:p>
          <a:p>
            <a:pPr fontAlgn="auto">
              <a:spcAft>
                <a:spcPts val="0"/>
              </a:spcAft>
              <a:buFont typeface="Arial" pitchFamily="34" charset="0"/>
              <a:buNone/>
              <a:defRPr/>
            </a:pPr>
            <a:r>
              <a:rPr lang="en-US" dirty="0" err="1">
                <a:solidFill>
                  <a:srgbClr val="660066"/>
                </a:solidFill>
              </a:rPr>
              <a:t>Masih</a:t>
            </a:r>
            <a:r>
              <a:rPr lang="en-US" dirty="0">
                <a:solidFill>
                  <a:srgbClr val="660066"/>
                </a:solidFill>
              </a:rPr>
              <a:t> </a:t>
            </a:r>
            <a:r>
              <a:rPr lang="en-US" dirty="0" err="1">
                <a:solidFill>
                  <a:srgbClr val="660066"/>
                </a:solidFill>
              </a:rPr>
              <a:t>Shokrani</a:t>
            </a:r>
            <a:r>
              <a:rPr lang="en-US" dirty="0">
                <a:solidFill>
                  <a:srgbClr val="660066"/>
                </a:solidFill>
              </a:rPr>
              <a:t> (</a:t>
            </a:r>
            <a:r>
              <a:rPr lang="en-US" u="sng" dirty="0">
                <a:solidFill>
                  <a:srgbClr val="660066"/>
                </a:solidFill>
                <a:hlinkClick r:id="rId3"/>
              </a:rPr>
              <a:t>mshokrani@niu.edu</a:t>
            </a:r>
            <a:r>
              <a:rPr lang="en-US" dirty="0">
                <a:solidFill>
                  <a:srgbClr val="660066"/>
                </a:solidFill>
              </a:rPr>
              <a:t>)</a:t>
            </a:r>
          </a:p>
          <a:p>
            <a:pPr fontAlgn="auto">
              <a:spcAft>
                <a:spcPts val="0"/>
              </a:spcAft>
              <a:buFont typeface="Arial" pitchFamily="34" charset="0"/>
              <a:buNone/>
              <a:defRPr/>
            </a:pPr>
            <a:r>
              <a:rPr lang="en-US" dirty="0">
                <a:solidFill>
                  <a:srgbClr val="660066"/>
                </a:solidFill>
              </a:rPr>
              <a:t>Karen Koster (</a:t>
            </a:r>
            <a:r>
              <a:rPr lang="en-US" u="sng" dirty="0">
                <a:solidFill>
                  <a:srgbClr val="660066"/>
                </a:solidFill>
                <a:hlinkClick r:id="rId4"/>
              </a:rPr>
              <a:t>karen.koster@usd.edu</a:t>
            </a:r>
            <a:r>
              <a:rPr lang="en-US" dirty="0">
                <a:solidFill>
                  <a:srgbClr val="660066"/>
                </a:solidFill>
              </a:rPr>
              <a:t>)</a:t>
            </a:r>
          </a:p>
          <a:p>
            <a:pPr fontAlgn="auto">
              <a:spcAft>
                <a:spcPts val="0"/>
              </a:spcAft>
              <a:buFont typeface="Arial" pitchFamily="34" charset="0"/>
              <a:buNone/>
              <a:defRPr/>
            </a:pPr>
            <a:r>
              <a:rPr lang="en-US" dirty="0">
                <a:solidFill>
                  <a:srgbClr val="660066"/>
                </a:solidFill>
              </a:rPr>
              <a:t>William Soto(</a:t>
            </a:r>
            <a:r>
              <a:rPr lang="en-US" u="sng" dirty="0">
                <a:solidFill>
                  <a:srgbClr val="660066"/>
                </a:solidFill>
                <a:hlinkClick r:id="rId5"/>
              </a:rPr>
              <a:t>wsoto@umn.edu</a:t>
            </a:r>
            <a:r>
              <a:rPr lang="en-US" dirty="0">
                <a:solidFill>
                  <a:srgbClr val="660066"/>
                </a:solidFill>
              </a:rPr>
              <a:t>)</a:t>
            </a:r>
          </a:p>
          <a:p>
            <a:pPr fontAlgn="auto">
              <a:spcAft>
                <a:spcPts val="0"/>
              </a:spcAft>
              <a:buFont typeface="Arial" pitchFamily="34" charset="0"/>
              <a:buNone/>
              <a:defRPr/>
            </a:pPr>
            <a:r>
              <a:rPr lang="en-US" dirty="0">
                <a:solidFill>
                  <a:srgbClr val="660066"/>
                </a:solidFill>
              </a:rPr>
              <a:t>David McDonald(</a:t>
            </a:r>
            <a:r>
              <a:rPr lang="en-US" u="sng" dirty="0">
                <a:solidFill>
                  <a:srgbClr val="660066"/>
                </a:solidFill>
                <a:hlinkClick r:id="rId6"/>
              </a:rPr>
              <a:t>david.mcdonald@wichita.edu</a:t>
            </a:r>
            <a:endParaRPr lang="en-US" dirty="0">
              <a:solidFill>
                <a:srgbClr val="660066"/>
              </a:solidFill>
            </a:endParaRPr>
          </a:p>
          <a:p>
            <a:pPr fontAlgn="auto">
              <a:spcAft>
                <a:spcPts val="0"/>
              </a:spcAft>
              <a:buFont typeface="Arial" pitchFamily="34" charset="0"/>
              <a:buNone/>
              <a:defRPr/>
            </a:pPr>
            <a:r>
              <a:rPr lang="en-US" dirty="0">
                <a:solidFill>
                  <a:srgbClr val="660066"/>
                </a:solidFill>
              </a:rPr>
              <a:t>David Swanson (</a:t>
            </a:r>
            <a:r>
              <a:rPr lang="en-US" u="sng" dirty="0">
                <a:solidFill>
                  <a:srgbClr val="660066"/>
                </a:solidFill>
                <a:hlinkClick r:id="rId7"/>
              </a:rPr>
              <a:t>david.swanson@usd.edu</a:t>
            </a:r>
            <a:r>
              <a:rPr lang="en-US" dirty="0" smtClean="0">
                <a:solidFill>
                  <a:srgbClr val="660066"/>
                </a:solidFill>
              </a:rPr>
              <a:t>)</a:t>
            </a:r>
          </a:p>
          <a:p>
            <a:pPr fontAlgn="auto">
              <a:spcAft>
                <a:spcPts val="0"/>
              </a:spcAft>
              <a:buFont typeface="Arial" pitchFamily="34" charset="0"/>
              <a:buNone/>
              <a:defRPr/>
            </a:pPr>
            <a:r>
              <a:rPr lang="en-US" b="1" dirty="0" smtClean="0">
                <a:solidFill>
                  <a:srgbClr val="660066"/>
                </a:solidFill>
              </a:rPr>
              <a:t>Facilitators:</a:t>
            </a:r>
          </a:p>
          <a:p>
            <a:pPr fontAlgn="auto">
              <a:spcAft>
                <a:spcPts val="0"/>
              </a:spcAft>
              <a:buFont typeface="Arial" pitchFamily="34" charset="0"/>
              <a:buNone/>
              <a:defRPr/>
            </a:pPr>
            <a:r>
              <a:rPr lang="en-US" dirty="0" smtClean="0">
                <a:solidFill>
                  <a:srgbClr val="660066"/>
                </a:solidFill>
              </a:rPr>
              <a:t>Bernd </a:t>
            </a:r>
            <a:r>
              <a:rPr lang="en-US" dirty="0" err="1" smtClean="0">
                <a:solidFill>
                  <a:srgbClr val="660066"/>
                </a:solidFill>
              </a:rPr>
              <a:t>Fritzsch</a:t>
            </a:r>
            <a:r>
              <a:rPr lang="en-US" dirty="0" smtClean="0">
                <a:solidFill>
                  <a:srgbClr val="660066"/>
                </a:solidFill>
              </a:rPr>
              <a:t> (</a:t>
            </a:r>
            <a:r>
              <a:rPr lang="en-US" dirty="0" smtClean="0">
                <a:solidFill>
                  <a:srgbClr val="660066"/>
                </a:solidFill>
                <a:hlinkClick r:id="rId8"/>
              </a:rPr>
              <a:t>Bernd.Fritzsch@iowa.edu</a:t>
            </a:r>
            <a:r>
              <a:rPr lang="en-US" dirty="0" smtClean="0">
                <a:solidFill>
                  <a:srgbClr val="660066"/>
                </a:solidFill>
              </a:rPr>
              <a:t>) </a:t>
            </a:r>
          </a:p>
          <a:p>
            <a:pPr fontAlgn="auto">
              <a:spcAft>
                <a:spcPts val="0"/>
              </a:spcAft>
              <a:buFont typeface="Arial" pitchFamily="34" charset="0"/>
              <a:buNone/>
              <a:defRPr/>
            </a:pPr>
            <a:r>
              <a:rPr lang="en-US" dirty="0" smtClean="0">
                <a:solidFill>
                  <a:srgbClr val="660066"/>
                </a:solidFill>
              </a:rPr>
              <a:t>Michelle Withers (</a:t>
            </a:r>
            <a:r>
              <a:rPr lang="en-US" dirty="0" smtClean="0">
                <a:solidFill>
                  <a:srgbClr val="660066"/>
                </a:solidFill>
                <a:hlinkClick r:id="rId9"/>
              </a:rPr>
              <a:t>Michelle.Withers@mail.uwv.edu</a:t>
            </a:r>
            <a:r>
              <a:rPr lang="en-US" dirty="0" smtClean="0">
                <a:solidFill>
                  <a:srgbClr val="660066"/>
                </a:solidFill>
              </a:rPr>
              <a:t>) </a:t>
            </a:r>
          </a:p>
          <a:p>
            <a:pPr fontAlgn="auto">
              <a:spcAft>
                <a:spcPts val="0"/>
              </a:spcAft>
              <a:buFont typeface="Arial" pitchFamily="34" charset="0"/>
              <a:buNone/>
              <a:defRPr/>
            </a:pPr>
            <a:endParaRPr lang="en-US" dirty="0">
              <a:solidFill>
                <a:srgbClr val="660066"/>
              </a:solidFill>
            </a:endParaRPr>
          </a:p>
          <a:p>
            <a:pPr fontAlgn="auto">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p:txBody>
          <a:bodyPr/>
          <a:lstStyle/>
          <a:p>
            <a:pPr marL="0" indent="0">
              <a:buFont typeface="Arial" charset="0"/>
              <a:buNone/>
            </a:pPr>
            <a:endParaRPr lang="en-US" smtClean="0"/>
          </a:p>
          <a:p>
            <a:pPr marL="0" indent="0" algn="ctr">
              <a:buFont typeface="Arial" charset="0"/>
              <a:buNone/>
            </a:pPr>
            <a:r>
              <a:rPr lang="en-US" sz="4000" smtClean="0">
                <a:hlinkClick r:id="rId2"/>
              </a:rPr>
              <a:t>A Quick Review of Protein Structure</a:t>
            </a:r>
            <a:endParaRPr lang="en-US" sz="4000" smtClean="0"/>
          </a:p>
          <a:p>
            <a:pPr marL="0" indent="0" algn="ctr">
              <a:buFont typeface="Arial" charset="0"/>
              <a:buNone/>
            </a:pPr>
            <a:endParaRPr lang="en-US" sz="4000" smtClean="0"/>
          </a:p>
          <a:p>
            <a:pPr marL="0" indent="0" algn="ctr">
              <a:buFont typeface="Arial" charset="0"/>
              <a:buNone/>
            </a:pPr>
            <a:endParaRPr lang="en-US" sz="4000" smtClean="0"/>
          </a:p>
          <a:p>
            <a:pPr marL="0" indent="0" algn="ctr">
              <a:buFont typeface="Arial" charset="0"/>
              <a:buNone/>
            </a:pPr>
            <a:endParaRPr lang="en-US" sz="4000" smtClean="0"/>
          </a:p>
          <a:p>
            <a:pPr marL="0" indent="0" algn="ctr">
              <a:buFont typeface="Arial" charset="0"/>
              <a:buNone/>
            </a:pPr>
            <a:r>
              <a:rPr lang="en-US" sz="1800" smtClean="0"/>
              <a:t>http://www.youtube.com/watch?v=iaHHgEoa2c8</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txBox="1">
            <a:spLocks noChangeArrowheads="1"/>
          </p:cNvSpPr>
          <p:nvPr/>
        </p:nvSpPr>
        <p:spPr bwMode="auto">
          <a:xfrm>
            <a:off x="457200" y="609600"/>
            <a:ext cx="8229600" cy="838200"/>
          </a:xfrm>
          <a:prstGeom prst="rect">
            <a:avLst/>
          </a:prstGeom>
          <a:noFill/>
          <a:ln w="9525">
            <a:noFill/>
            <a:miter lim="800000"/>
            <a:headEnd/>
            <a:tailEnd/>
          </a:ln>
        </p:spPr>
        <p:txBody>
          <a:bodyPr anchor="ctr"/>
          <a:lstStyle/>
          <a:p>
            <a:pPr algn="ctr" defTabSz="1019175"/>
            <a:r>
              <a:rPr lang="en-US" sz="4400">
                <a:solidFill>
                  <a:srgbClr val="7030A0"/>
                </a:solidFill>
                <a:latin typeface="Calibri" pitchFamily="34" charset="0"/>
              </a:rPr>
              <a:t>Some Proteins are Enzymes</a:t>
            </a:r>
          </a:p>
        </p:txBody>
      </p:sp>
      <p:pic>
        <p:nvPicPr>
          <p:cNvPr id="19458" name="Picture 5" descr="In this diagram, a substrate binds the active site of an enzyme and, in the process, both the shape of the enzyme and the shape of the substrate change. The substrate is converted to products that then leave the enzyme’s active site."/>
          <p:cNvPicPr>
            <a:picLocks noChangeAspect="1" noChangeArrowheads="1"/>
          </p:cNvPicPr>
          <p:nvPr/>
        </p:nvPicPr>
        <p:blipFill>
          <a:blip r:embed="rId4"/>
          <a:srcRect/>
          <a:stretch>
            <a:fillRect/>
          </a:stretch>
        </p:blipFill>
        <p:spPr bwMode="auto">
          <a:xfrm>
            <a:off x="401638" y="1981200"/>
            <a:ext cx="8340725" cy="3352800"/>
          </a:xfrm>
          <a:prstGeom prst="rect">
            <a:avLst/>
          </a:prstGeom>
          <a:noFill/>
          <a:ln w="9525">
            <a:noFill/>
            <a:miter lim="800000"/>
            <a:headEnd/>
            <a:tailEnd/>
          </a:ln>
        </p:spPr>
      </p:pic>
      <p:sp>
        <p:nvSpPr>
          <p:cNvPr id="19459" name="Rectangle 6"/>
          <p:cNvSpPr>
            <a:spLocks noChangeArrowheads="1"/>
          </p:cNvSpPr>
          <p:nvPr/>
        </p:nvSpPr>
        <p:spPr bwMode="auto">
          <a:xfrm>
            <a:off x="5187950" y="6400800"/>
            <a:ext cx="3879850" cy="366713"/>
          </a:xfrm>
          <a:prstGeom prst="rect">
            <a:avLst/>
          </a:prstGeom>
          <a:noFill/>
          <a:ln w="9525">
            <a:noFill/>
            <a:miter lim="800000"/>
            <a:headEnd/>
            <a:tailEnd/>
          </a:ln>
        </p:spPr>
        <p:txBody>
          <a:bodyPr wrap="none" anchor="ctr">
            <a:spAutoFit/>
          </a:bodyPr>
          <a:lstStyle/>
          <a:p>
            <a:r>
              <a:rPr lang="en-US">
                <a:latin typeface="Calibri" pitchFamily="34" charset="0"/>
              </a:rPr>
              <a:t>http://cnx.org/content/m44429/latest/</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a:xfrm>
            <a:off x="457200" y="381000"/>
            <a:ext cx="8229600" cy="838200"/>
          </a:xfrm>
        </p:spPr>
        <p:txBody>
          <a:bodyPr/>
          <a:lstStyle/>
          <a:p>
            <a:pPr defTabSz="1019175"/>
            <a:r>
              <a:rPr lang="en-US" smtClean="0">
                <a:solidFill>
                  <a:srgbClr val="7030A0"/>
                </a:solidFill>
              </a:rPr>
              <a:t> Enzyme Regulation</a:t>
            </a:r>
          </a:p>
        </p:txBody>
      </p:sp>
      <p:pic>
        <p:nvPicPr>
          <p:cNvPr id="21506" name="Picture 3" descr="03_23_enzyme_activity-U"/>
          <p:cNvPicPr>
            <a:picLocks noChangeAspect="1" noChangeArrowheads="1"/>
          </p:cNvPicPr>
          <p:nvPr/>
        </p:nvPicPr>
        <p:blipFill>
          <a:blip r:embed="rId3"/>
          <a:srcRect l="12788" t="53647" r="21512" b="6161"/>
          <a:stretch>
            <a:fillRect/>
          </a:stretch>
        </p:blipFill>
        <p:spPr bwMode="auto">
          <a:xfrm>
            <a:off x="1403350" y="3176588"/>
            <a:ext cx="6637338" cy="2971800"/>
          </a:xfrm>
          <a:prstGeom prst="rect">
            <a:avLst/>
          </a:prstGeom>
          <a:noFill/>
          <a:ln w="9525">
            <a:noFill/>
            <a:miter lim="800000"/>
            <a:headEnd/>
            <a:tailEnd/>
          </a:ln>
        </p:spPr>
      </p:pic>
      <p:sp>
        <p:nvSpPr>
          <p:cNvPr id="21507" name="Text Box 8"/>
          <p:cNvSpPr txBox="1">
            <a:spLocks noChangeArrowheads="1"/>
          </p:cNvSpPr>
          <p:nvPr/>
        </p:nvSpPr>
        <p:spPr bwMode="auto">
          <a:xfrm>
            <a:off x="1143000" y="1447800"/>
            <a:ext cx="7239000" cy="1330325"/>
          </a:xfrm>
          <a:prstGeom prst="rect">
            <a:avLst/>
          </a:prstGeom>
          <a:noFill/>
          <a:ln w="9525">
            <a:noFill/>
            <a:miter lim="800000"/>
            <a:headEnd/>
            <a:tailEnd/>
          </a:ln>
        </p:spPr>
        <p:txBody>
          <a:bodyPr lIns="0" tIns="0" rIns="0" bIns="0">
            <a:spAutoFit/>
          </a:bodyPr>
          <a:lstStyle/>
          <a:p>
            <a:pPr algn="ctr" defTabSz="820738" eaLnBrk="0" hangingPunct="0">
              <a:lnSpc>
                <a:spcPct val="90000"/>
              </a:lnSpc>
            </a:pPr>
            <a:r>
              <a:rPr lang="en-US" sz="3200">
                <a:solidFill>
                  <a:srgbClr val="660066"/>
                </a:solidFill>
                <a:latin typeface="Calibri" pitchFamily="34" charset="0"/>
              </a:rPr>
              <a:t>Allosteric regulation occurs when a regulatory molecule binds somewhere other than the active site.</a:t>
            </a:r>
            <a:endParaRPr lang="en-US" sz="3200">
              <a:solidFill>
                <a:srgbClr val="660066"/>
              </a:solidFill>
              <a:latin typeface="Times" pitchFamily="18" charset="0"/>
            </a:endParaRPr>
          </a:p>
        </p:txBody>
      </p:sp>
      <p:sp>
        <p:nvSpPr>
          <p:cNvPr id="21508" name="TextBox 1"/>
          <p:cNvSpPr txBox="1">
            <a:spLocks noChangeArrowheads="1"/>
          </p:cNvSpPr>
          <p:nvPr/>
        </p:nvSpPr>
        <p:spPr bwMode="auto">
          <a:xfrm>
            <a:off x="6019800" y="6459538"/>
            <a:ext cx="3046413" cy="369887"/>
          </a:xfrm>
          <a:prstGeom prst="rect">
            <a:avLst/>
          </a:prstGeom>
          <a:noFill/>
          <a:ln w="9525">
            <a:noFill/>
            <a:miter lim="800000"/>
            <a:headEnd/>
            <a:tailEnd/>
          </a:ln>
        </p:spPr>
        <p:txBody>
          <a:bodyPr wrap="none">
            <a:spAutoFit/>
          </a:bodyPr>
          <a:lstStyle/>
          <a:p>
            <a:r>
              <a:rPr lang="en-US">
                <a:latin typeface="Calibri" pitchFamily="34" charset="0"/>
              </a:rPr>
              <a:t>Images courtesy of M. Withers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3"/>
          <p:cNvSpPr txBox="1">
            <a:spLocks noChangeArrowheads="1"/>
          </p:cNvSpPr>
          <p:nvPr/>
        </p:nvSpPr>
        <p:spPr bwMode="auto">
          <a:xfrm>
            <a:off x="304800" y="5943600"/>
            <a:ext cx="8610600" cy="430213"/>
          </a:xfrm>
          <a:prstGeom prst="rect">
            <a:avLst/>
          </a:prstGeom>
          <a:noFill/>
          <a:ln w="9525">
            <a:noFill/>
            <a:miter lim="800000"/>
            <a:headEnd/>
            <a:tailEnd/>
          </a:ln>
        </p:spPr>
        <p:txBody>
          <a:bodyPr>
            <a:spAutoFit/>
          </a:bodyPr>
          <a:lstStyle/>
          <a:p>
            <a:r>
              <a:rPr lang="en-US" sz="1100">
                <a:latin typeface="Calibri" pitchFamily="34" charset="0"/>
              </a:rPr>
              <a:t>Graph adapted from one shown at: http://droualb.faculty.mjc.edu/Course%20Materials/Physiology%20101/Chapter%20Notes/Fall%202011/chapter_3%20Fall%202011.htm</a:t>
            </a:r>
          </a:p>
        </p:txBody>
      </p:sp>
      <p:sp>
        <p:nvSpPr>
          <p:cNvPr id="23554" name="TextBox 9"/>
          <p:cNvSpPr txBox="1">
            <a:spLocks noChangeArrowheads="1"/>
          </p:cNvSpPr>
          <p:nvPr/>
        </p:nvSpPr>
        <p:spPr bwMode="auto">
          <a:xfrm>
            <a:off x="317500" y="674688"/>
            <a:ext cx="8597900" cy="1077912"/>
          </a:xfrm>
          <a:prstGeom prst="rect">
            <a:avLst/>
          </a:prstGeom>
          <a:noFill/>
          <a:ln w="9525">
            <a:noFill/>
            <a:miter lim="800000"/>
            <a:headEnd/>
            <a:tailEnd/>
          </a:ln>
        </p:spPr>
        <p:txBody>
          <a:bodyPr>
            <a:spAutoFit/>
          </a:bodyPr>
          <a:lstStyle/>
          <a:p>
            <a:r>
              <a:rPr lang="en-US" sz="3200">
                <a:solidFill>
                  <a:srgbClr val="7030A0"/>
                </a:solidFill>
                <a:latin typeface="Calibri" pitchFamily="34" charset="0"/>
              </a:rPr>
              <a:t>Which line represents the enzyme’s reaction rate when an allosteric regulator is added?</a:t>
            </a:r>
          </a:p>
        </p:txBody>
      </p:sp>
      <p:sp>
        <p:nvSpPr>
          <p:cNvPr id="23555" name="TextBox 10"/>
          <p:cNvSpPr txBox="1">
            <a:spLocks noChangeArrowheads="1"/>
          </p:cNvSpPr>
          <p:nvPr/>
        </p:nvSpPr>
        <p:spPr bwMode="auto">
          <a:xfrm>
            <a:off x="555625" y="2133600"/>
            <a:ext cx="3787775" cy="2308225"/>
          </a:xfrm>
          <a:prstGeom prst="rect">
            <a:avLst/>
          </a:prstGeom>
          <a:noFill/>
          <a:ln w="9525">
            <a:noFill/>
            <a:miter lim="800000"/>
            <a:headEnd/>
            <a:tailEnd/>
          </a:ln>
        </p:spPr>
        <p:txBody>
          <a:bodyPr>
            <a:spAutoFit/>
          </a:bodyPr>
          <a:lstStyle/>
          <a:p>
            <a:r>
              <a:rPr lang="en-US" sz="2400">
                <a:latin typeface="Calibri" pitchFamily="34" charset="0"/>
              </a:rPr>
              <a:t>A.</a:t>
            </a:r>
          </a:p>
          <a:p>
            <a:endParaRPr lang="en-US" sz="2400">
              <a:latin typeface="Calibri" pitchFamily="34" charset="0"/>
            </a:endParaRPr>
          </a:p>
          <a:p>
            <a:r>
              <a:rPr lang="en-US" sz="2400">
                <a:latin typeface="Calibri" pitchFamily="34" charset="0"/>
              </a:rPr>
              <a:t>B.</a:t>
            </a:r>
          </a:p>
          <a:p>
            <a:endParaRPr lang="en-US" sz="2400">
              <a:latin typeface="Calibri" pitchFamily="34" charset="0"/>
            </a:endParaRPr>
          </a:p>
          <a:p>
            <a:r>
              <a:rPr lang="en-US" sz="2400">
                <a:latin typeface="Calibri" pitchFamily="34" charset="0"/>
              </a:rPr>
              <a:t>C. Not enough information is given</a:t>
            </a:r>
            <a:r>
              <a:rPr lang="en-US">
                <a:latin typeface="Calibri" pitchFamily="34" charset="0"/>
              </a:rPr>
              <a:t>.</a:t>
            </a:r>
          </a:p>
        </p:txBody>
      </p:sp>
      <p:grpSp>
        <p:nvGrpSpPr>
          <p:cNvPr id="23556" name="Group 16"/>
          <p:cNvGrpSpPr>
            <a:grpSpLocks/>
          </p:cNvGrpSpPr>
          <p:nvPr/>
        </p:nvGrpSpPr>
        <p:grpSpPr bwMode="auto">
          <a:xfrm>
            <a:off x="4343400" y="2101850"/>
            <a:ext cx="4122738" cy="2940050"/>
            <a:chOff x="4343400" y="2101334"/>
            <a:chExt cx="4123147" cy="2940156"/>
          </a:xfrm>
        </p:grpSpPr>
        <p:grpSp>
          <p:nvGrpSpPr>
            <p:cNvPr id="23557" name="Group 7"/>
            <p:cNvGrpSpPr>
              <a:grpSpLocks/>
            </p:cNvGrpSpPr>
            <p:nvPr/>
          </p:nvGrpSpPr>
          <p:grpSpPr bwMode="auto">
            <a:xfrm>
              <a:off x="4343400" y="2209800"/>
              <a:ext cx="4123147" cy="2831690"/>
              <a:chOff x="2209800" y="1905000"/>
              <a:chExt cx="4123147" cy="2831690"/>
            </a:xfrm>
          </p:grpSpPr>
          <p:pic>
            <p:nvPicPr>
              <p:cNvPr id="23560" name="Picture 2" descr="http://droualb.faculty.mjc.edu/Course%20Materials/Physiology%20101/Chapter%20Notes/Fall%202011/figure_03_10_labeled.jpg">
                <a:hlinkClick r:id="rId2"/>
              </p:cNvPr>
              <p:cNvPicPr>
                <a:picLocks noChangeAspect="1" noChangeArrowheads="1"/>
              </p:cNvPicPr>
              <p:nvPr/>
            </p:nvPicPr>
            <p:blipFill>
              <a:blip r:embed="rId3"/>
              <a:srcRect l="51553" t="31306" b="11633"/>
              <a:stretch>
                <a:fillRect/>
              </a:stretch>
            </p:blipFill>
            <p:spPr bwMode="auto">
              <a:xfrm>
                <a:off x="2209800" y="1905000"/>
                <a:ext cx="4123147" cy="2831690"/>
              </a:xfrm>
              <a:prstGeom prst="rect">
                <a:avLst/>
              </a:prstGeom>
              <a:noFill/>
              <a:ln w="9525">
                <a:noFill/>
                <a:miter lim="800000"/>
                <a:headEnd/>
                <a:tailEnd/>
              </a:ln>
            </p:spPr>
          </p:pic>
          <p:sp>
            <p:nvSpPr>
              <p:cNvPr id="5" name="Rectangle 4"/>
              <p:cNvSpPr/>
              <p:nvPr/>
            </p:nvSpPr>
            <p:spPr>
              <a:xfrm>
                <a:off x="3581536" y="1980691"/>
                <a:ext cx="1028802" cy="838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5304145" y="3311064"/>
                <a:ext cx="1028802" cy="838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63" name="TextBox 5"/>
              <p:cNvSpPr txBox="1">
                <a:spLocks noChangeArrowheads="1"/>
              </p:cNvSpPr>
              <p:nvPr/>
            </p:nvSpPr>
            <p:spPr bwMode="auto">
              <a:xfrm>
                <a:off x="3528896" y="2374178"/>
                <a:ext cx="1133708" cy="369332"/>
              </a:xfrm>
              <a:prstGeom prst="rect">
                <a:avLst/>
              </a:prstGeom>
              <a:noFill/>
              <a:ln w="9525">
                <a:noFill/>
                <a:miter lim="800000"/>
                <a:headEnd/>
                <a:tailEnd/>
              </a:ln>
            </p:spPr>
            <p:txBody>
              <a:bodyPr wrap="none">
                <a:spAutoFit/>
              </a:bodyPr>
              <a:lstStyle/>
              <a:p>
                <a:r>
                  <a:rPr lang="en-US">
                    <a:latin typeface="Calibri" pitchFamily="34" charset="0"/>
                  </a:rPr>
                  <a:t>A (green)</a:t>
                </a:r>
              </a:p>
            </p:txBody>
          </p:sp>
          <p:sp>
            <p:nvSpPr>
              <p:cNvPr id="23564" name="TextBox 8"/>
              <p:cNvSpPr txBox="1">
                <a:spLocks noChangeArrowheads="1"/>
              </p:cNvSpPr>
              <p:nvPr/>
            </p:nvSpPr>
            <p:spPr bwMode="auto">
              <a:xfrm>
                <a:off x="5334000" y="3361088"/>
                <a:ext cx="889987" cy="369332"/>
              </a:xfrm>
              <a:prstGeom prst="rect">
                <a:avLst/>
              </a:prstGeom>
              <a:noFill/>
              <a:ln w="9525">
                <a:noFill/>
                <a:miter lim="800000"/>
                <a:headEnd/>
                <a:tailEnd/>
              </a:ln>
            </p:spPr>
            <p:txBody>
              <a:bodyPr wrap="none">
                <a:spAutoFit/>
              </a:bodyPr>
              <a:lstStyle/>
              <a:p>
                <a:r>
                  <a:rPr lang="en-US">
                    <a:latin typeface="Calibri" pitchFamily="34" charset="0"/>
                  </a:rPr>
                  <a:t>B (red)</a:t>
                </a:r>
              </a:p>
            </p:txBody>
          </p:sp>
        </p:grpSp>
        <p:sp>
          <p:nvSpPr>
            <p:cNvPr id="23558" name="TextBox 11"/>
            <p:cNvSpPr txBox="1">
              <a:spLocks noChangeArrowheads="1"/>
            </p:cNvSpPr>
            <p:nvPr/>
          </p:nvSpPr>
          <p:spPr bwMode="auto">
            <a:xfrm>
              <a:off x="5850898" y="2101334"/>
              <a:ext cx="2044149" cy="369332"/>
            </a:xfrm>
            <a:prstGeom prst="rect">
              <a:avLst/>
            </a:prstGeom>
            <a:noFill/>
            <a:ln w="9525">
              <a:noFill/>
              <a:miter lim="800000"/>
              <a:headEnd/>
              <a:tailEnd/>
            </a:ln>
          </p:spPr>
          <p:txBody>
            <a:bodyPr wrap="none">
              <a:spAutoFit/>
            </a:bodyPr>
            <a:lstStyle/>
            <a:p>
              <a:r>
                <a:rPr lang="en-US">
                  <a:latin typeface="Calibri" pitchFamily="34" charset="0"/>
                </a:rPr>
                <a:t>Control rate (blue)</a:t>
              </a:r>
            </a:p>
          </p:txBody>
        </p:sp>
        <p:cxnSp>
          <p:nvCxnSpPr>
            <p:cNvPr id="14" name="Straight Connector 13"/>
            <p:cNvCxnSpPr/>
            <p:nvPr/>
          </p:nvCxnSpPr>
          <p:spPr>
            <a:xfrm>
              <a:off x="6958272" y="2514099"/>
              <a:ext cx="0" cy="6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smtClean="0">
                <a:solidFill>
                  <a:srgbClr val="7030A0"/>
                </a:solidFill>
              </a:rPr>
              <a:t>Allosteric regulation of enzymes</a:t>
            </a:r>
          </a:p>
        </p:txBody>
      </p:sp>
      <p:sp>
        <p:nvSpPr>
          <p:cNvPr id="24578" name="Rectangle 6"/>
          <p:cNvSpPr>
            <a:spLocks noChangeArrowheads="1"/>
          </p:cNvSpPr>
          <p:nvPr/>
        </p:nvSpPr>
        <p:spPr bwMode="auto">
          <a:xfrm>
            <a:off x="2286000" y="6488113"/>
            <a:ext cx="6858000" cy="369887"/>
          </a:xfrm>
          <a:prstGeom prst="rect">
            <a:avLst/>
          </a:prstGeom>
          <a:noFill/>
          <a:ln w="9525">
            <a:noFill/>
            <a:miter lim="800000"/>
            <a:headEnd/>
            <a:tailEnd/>
          </a:ln>
        </p:spPr>
        <p:txBody>
          <a:bodyPr anchor="ctr">
            <a:spAutoFit/>
          </a:bodyPr>
          <a:lstStyle/>
          <a:p>
            <a:r>
              <a:rPr lang="en-US">
                <a:latin typeface="Calibri" pitchFamily="34" charset="0"/>
              </a:rPr>
              <a:t>http://www.kmle.co.kr/search.php?Search=allosteric%20inhibition/</a:t>
            </a:r>
          </a:p>
        </p:txBody>
      </p:sp>
      <p:pic>
        <p:nvPicPr>
          <p:cNvPr id="24579" name="Picture 5" descr="Allosteric_inhibition">
            <a:hlinkClick r:id="rId3"/>
          </p:cNvPr>
          <p:cNvPicPr>
            <a:picLocks noChangeAspect="1" noChangeArrowheads="1"/>
          </p:cNvPicPr>
          <p:nvPr/>
        </p:nvPicPr>
        <p:blipFill>
          <a:blip r:embed="rId4"/>
          <a:srcRect/>
          <a:stretch>
            <a:fillRect/>
          </a:stretch>
        </p:blipFill>
        <p:spPr bwMode="auto">
          <a:xfrm>
            <a:off x="744538" y="1217613"/>
            <a:ext cx="7772400" cy="515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TLE" val="Slide 4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887</Words>
  <Application>Microsoft Office PowerPoint</Application>
  <PresentationFormat>On-screen Show (4:3)</PresentationFormat>
  <Paragraphs>108</Paragraphs>
  <Slides>24</Slides>
  <Notes>4</Notes>
  <HiddenSlides>2</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Biochemistry Teachable Unit</vt:lpstr>
      <vt:lpstr>PowerPoint Presentation</vt:lpstr>
      <vt:lpstr>Desired Outcomes  </vt:lpstr>
      <vt:lpstr>Protein Function Follows Form: Small Changes may Cause Big Effects</vt:lpstr>
      <vt:lpstr>PowerPoint Presentation</vt:lpstr>
      <vt:lpstr>PowerPoint Presentation</vt:lpstr>
      <vt:lpstr> Enzyme Regulation</vt:lpstr>
      <vt:lpstr>PowerPoint Presentation</vt:lpstr>
      <vt:lpstr>Allosteric regulation of enzymes</vt:lpstr>
      <vt:lpstr>Primary Research Paper Assigned for Summative Assessment</vt:lpstr>
      <vt:lpstr>Questions from Research Paper for Summative Assessment: </vt:lpstr>
      <vt:lpstr>PowerPoint Presentation</vt:lpstr>
      <vt:lpstr>PowerPoint Presentation</vt:lpstr>
      <vt:lpstr>PowerPoint Presentation</vt:lpstr>
      <vt:lpstr>Question 1: The data in the plot show the S-shaped (sigmoid) relationship between oxygen binding to hemoglobin and oxygen availability (pO2). The sigmoid oxygen binding curves allow …</vt:lpstr>
      <vt:lpstr>PowerPoint Presentation</vt:lpstr>
      <vt:lpstr>Questions 2&amp;3: The plot shows the impact of allosteric modifiers, which bind to hemoglobin at site other than the oxygen binding site, on the affinity of hemoglobin for oxygen</vt:lpstr>
      <vt:lpstr>Group Activity: Amino Acid Sorting</vt:lpstr>
      <vt:lpstr>Tidbit: Mutation Analysis and Function Prediction</vt:lpstr>
      <vt:lpstr>Hemoglobin beta chain structure</vt:lpstr>
      <vt:lpstr>Tidbit: Mutation Analysis and Function Prediction</vt:lpstr>
      <vt:lpstr>Summative Assessment</vt:lpstr>
      <vt:lpstr>PowerPoint Presentation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 Function Follows Form: Small Changes may Cause Big Effects</dc:title>
  <dc:creator>Karen Koster</dc:creator>
  <cp:lastModifiedBy>Leslie Finger</cp:lastModifiedBy>
  <cp:revision>68</cp:revision>
  <dcterms:created xsi:type="dcterms:W3CDTF">2013-07-11T00:03:51Z</dcterms:created>
  <dcterms:modified xsi:type="dcterms:W3CDTF">2014-01-06T19:12:28Z</dcterms:modified>
</cp:coreProperties>
</file>