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7" r:id="rId2"/>
    <p:sldId id="300" r:id="rId3"/>
    <p:sldId id="299" r:id="rId4"/>
    <p:sldId id="256" r:id="rId5"/>
    <p:sldId id="258" r:id="rId6"/>
    <p:sldId id="259" r:id="rId7"/>
    <p:sldId id="260" r:id="rId8"/>
    <p:sldId id="281" r:id="rId9"/>
    <p:sldId id="282" r:id="rId10"/>
    <p:sldId id="283" r:id="rId11"/>
    <p:sldId id="284" r:id="rId12"/>
    <p:sldId id="262" r:id="rId13"/>
    <p:sldId id="263" r:id="rId14"/>
    <p:sldId id="264" r:id="rId15"/>
    <p:sldId id="261" r:id="rId16"/>
    <p:sldId id="265" r:id="rId17"/>
    <p:sldId id="266" r:id="rId18"/>
    <p:sldId id="267" r:id="rId19"/>
    <p:sldId id="268" r:id="rId20"/>
    <p:sldId id="314" r:id="rId21"/>
    <p:sldId id="285" r:id="rId22"/>
    <p:sldId id="269" r:id="rId23"/>
    <p:sldId id="276" r:id="rId24"/>
    <p:sldId id="277" r:id="rId25"/>
    <p:sldId id="278" r:id="rId26"/>
    <p:sldId id="279" r:id="rId27"/>
    <p:sldId id="270" r:id="rId28"/>
    <p:sldId id="271" r:id="rId29"/>
    <p:sldId id="272" r:id="rId30"/>
    <p:sldId id="273" r:id="rId31"/>
    <p:sldId id="274" r:id="rId32"/>
    <p:sldId id="275" r:id="rId33"/>
    <p:sldId id="316" r:id="rId34"/>
    <p:sldId id="280" r:id="rId35"/>
    <p:sldId id="31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7" r:id="rId47"/>
    <p:sldId id="298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10" r:id="rId57"/>
    <p:sldId id="311" r:id="rId58"/>
    <p:sldId id="309" r:id="rId59"/>
    <p:sldId id="312" r:id="rId60"/>
    <p:sldId id="31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1" autoAdjust="0"/>
    <p:restoredTop sz="94203" autoAdjust="0"/>
  </p:normalViewPr>
  <p:slideViewPr>
    <p:cSldViewPr>
      <p:cViewPr varScale="1">
        <p:scale>
          <a:sx n="107" d="100"/>
          <a:sy n="107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FA91F-A438-4F72-A1BF-FB293C048B09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C39A5-8D8F-4DCD-A339-5753AE131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2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C39A5-8D8F-4DCD-A339-5753AE131C1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C39A5-8D8F-4DCD-A339-5753AE131C1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C39A5-8D8F-4DCD-A339-5753AE131C1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3/29/2012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9: Multiple Regression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PS Research Methods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14600"/>
            <a:ext cx="2819400" cy="36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SPSS codes woman as zero, and men as one.</a:t>
            </a:r>
          </a:p>
          <a:p>
            <a:pPr>
              <a:buNone/>
            </a:pPr>
            <a:r>
              <a:rPr lang="en-US" sz="2400" dirty="0" smtClean="0"/>
              <a:t>When sex=0, we are talking about…</a:t>
            </a:r>
          </a:p>
          <a:p>
            <a:pPr algn="r">
              <a:buNone/>
            </a:pPr>
            <a:r>
              <a:rPr lang="en-US" sz="2400" dirty="0" smtClean="0"/>
              <a:t>…women.</a:t>
            </a:r>
          </a:p>
          <a:p>
            <a:pPr>
              <a:buNone/>
            </a:pPr>
            <a:r>
              <a:rPr lang="en-US" sz="2400" dirty="0" smtClean="0"/>
              <a:t>So, for women (on average), </a:t>
            </a:r>
          </a:p>
          <a:p>
            <a:pPr algn="ctr"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Yhat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B050"/>
                </a:solidFill>
              </a:rPr>
              <a:t>a</a:t>
            </a:r>
            <a:r>
              <a:rPr lang="en-US" dirty="0" smtClean="0"/>
              <a:t>+ </a:t>
            </a:r>
            <a:r>
              <a:rPr lang="en-US" dirty="0" err="1" smtClean="0">
                <a:solidFill>
                  <a:schemeClr val="accent3"/>
                </a:solidFill>
              </a:rPr>
              <a:t>b</a:t>
            </a:r>
            <a:r>
              <a:rPr lang="en-US" dirty="0" err="1" smtClean="0">
                <a:solidFill>
                  <a:srgbClr val="7030A0"/>
                </a:solidFill>
              </a:rPr>
              <a:t>X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400" dirty="0" smtClean="0"/>
              <a:t>now, from the table…</a:t>
            </a:r>
          </a:p>
          <a:p>
            <a:pPr algn="ctr">
              <a:buNone/>
            </a:pPr>
            <a:r>
              <a:rPr lang="en-US" sz="2400" dirty="0" err="1" smtClean="0"/>
              <a:t>Yhat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00B050"/>
                </a:solidFill>
              </a:rPr>
              <a:t>95.96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chemeClr val="accent3"/>
                </a:solidFill>
              </a:rPr>
              <a:t>20.34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7030A0"/>
                </a:solidFill>
              </a:rPr>
              <a:t>0</a:t>
            </a:r>
            <a:r>
              <a:rPr lang="en-US" sz="2400" dirty="0" smtClean="0"/>
              <a:t>)</a:t>
            </a:r>
          </a:p>
          <a:p>
            <a:pPr algn="ctr">
              <a:buNone/>
            </a:pPr>
            <a:r>
              <a:rPr lang="en-US" sz="2400" dirty="0" smtClean="0"/>
              <a:t>=</a:t>
            </a:r>
            <a:r>
              <a:rPr lang="en-US" sz="2400" u="sng" dirty="0" smtClean="0"/>
              <a:t>95.96</a:t>
            </a:r>
          </a:p>
          <a:p>
            <a:pPr>
              <a:buNone/>
            </a:pPr>
            <a:endParaRPr lang="en-US" sz="24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867400" y="3962400"/>
            <a:ext cx="609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77000" y="3657600"/>
            <a:ext cx="1639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number times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zero is zero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257800" y="2971800"/>
            <a:ext cx="4572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7800" y="25908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constant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5867400" y="3048000"/>
            <a:ext cx="8382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05600" y="2819400"/>
            <a:ext cx="1210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regression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coefficient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199629">
            <a:off x="7916135" y="3305538"/>
            <a:ext cx="124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predicted Y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9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038600" y="6324600"/>
            <a:ext cx="181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environmentalist?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2438400" y="5486400"/>
            <a:ext cx="1600200" cy="1066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56011" y="5486400"/>
            <a:ext cx="275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ok, what about men?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248400" y="838200"/>
            <a:ext cx="16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“base” category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rot="10800000" flipV="1">
            <a:off x="4648200" y="1022866"/>
            <a:ext cx="1600200" cy="57733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7" grpId="0"/>
      <p:bldP spid="19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for men (on average), 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			</a:t>
            </a:r>
            <a:r>
              <a:rPr lang="en-US" sz="2800" dirty="0" smtClean="0">
                <a:solidFill>
                  <a:srgbClr val="002060"/>
                </a:solidFill>
              </a:rPr>
              <a:t>predicted Y</a:t>
            </a:r>
            <a:r>
              <a:rPr lang="en-US" sz="2800" dirty="0" smtClean="0"/>
              <a:t>= </a:t>
            </a:r>
            <a:r>
              <a:rPr lang="en-US" sz="2800" dirty="0" smtClean="0">
                <a:solidFill>
                  <a:srgbClr val="00B050"/>
                </a:solidFill>
              </a:rPr>
              <a:t>a</a:t>
            </a:r>
            <a:r>
              <a:rPr lang="en-US" sz="2800" dirty="0" smtClean="0"/>
              <a:t>+ </a:t>
            </a:r>
            <a:r>
              <a:rPr lang="en-US" sz="2800" dirty="0" err="1" smtClean="0">
                <a:solidFill>
                  <a:schemeClr val="accent3"/>
                </a:solidFill>
              </a:rPr>
              <a:t>b</a:t>
            </a:r>
            <a:r>
              <a:rPr lang="en-US" sz="2800" dirty="0" err="1" smtClean="0">
                <a:solidFill>
                  <a:srgbClr val="7030A0"/>
                </a:solidFill>
              </a:rPr>
              <a:t>X</a:t>
            </a:r>
            <a:endParaRPr lang="en-US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					</a:t>
            </a:r>
            <a:r>
              <a:rPr lang="en-US" sz="2800" dirty="0" smtClean="0">
                <a:solidFill>
                  <a:srgbClr val="002060"/>
                </a:solidFill>
              </a:rPr>
              <a:t>=</a:t>
            </a:r>
            <a:r>
              <a:rPr lang="en-US" sz="2800" dirty="0" smtClean="0">
                <a:solidFill>
                  <a:srgbClr val="00B050"/>
                </a:solidFill>
              </a:rPr>
              <a:t>95.96</a:t>
            </a:r>
            <a:r>
              <a:rPr lang="en-US" sz="2800" dirty="0" smtClean="0">
                <a:solidFill>
                  <a:srgbClr val="7030A0"/>
                </a:solidFill>
              </a:rPr>
              <a:t>-</a:t>
            </a:r>
            <a:r>
              <a:rPr lang="en-US" sz="2800" dirty="0" smtClean="0">
                <a:solidFill>
                  <a:schemeClr val="accent3"/>
                </a:solidFill>
              </a:rPr>
              <a:t>20.34</a:t>
            </a:r>
            <a:r>
              <a:rPr lang="en-US" sz="2800" dirty="0" smtClean="0">
                <a:solidFill>
                  <a:srgbClr val="7030A0"/>
                </a:solidFill>
              </a:rPr>
              <a:t>(1)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		  </a:t>
            </a:r>
            <a:r>
              <a:rPr lang="en-US" sz="2800" dirty="0" smtClean="0">
                <a:solidFill>
                  <a:srgbClr val="002060"/>
                </a:solidFill>
              </a:rPr>
              <a:t>=75.62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Life is a little more complicated when we have </a:t>
            </a:r>
            <a:r>
              <a:rPr lang="en-US" sz="2800" dirty="0" smtClean="0">
                <a:solidFill>
                  <a:schemeClr val="accent3"/>
                </a:solidFill>
              </a:rPr>
              <a:t>multiple categories </a:t>
            </a:r>
            <a:r>
              <a:rPr lang="en-US" sz="2800" dirty="0" smtClean="0"/>
              <a:t>(though the logic is the same)…</a:t>
            </a:r>
          </a:p>
          <a:p>
            <a:pPr algn="r">
              <a:buNone/>
            </a:pPr>
            <a:r>
              <a:rPr lang="en-US" sz="2800" dirty="0" smtClean="0"/>
              <a:t>…we will stick to the </a:t>
            </a:r>
            <a:r>
              <a:rPr lang="en-US" sz="2800" dirty="0" smtClean="0">
                <a:solidFill>
                  <a:srgbClr val="0070C0"/>
                </a:solidFill>
              </a:rPr>
              <a:t>simple case </a:t>
            </a:r>
            <a:r>
              <a:rPr lang="en-US" sz="2800" dirty="0" smtClean="0"/>
              <a:t>for this class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2245687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33600"/>
            <a:ext cx="210799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Bush: could we…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914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estimate </a:t>
            </a:r>
            <a:r>
              <a:rPr lang="en-US" b="1" dirty="0" smtClean="0">
                <a:solidFill>
                  <a:srgbClr val="7030A0"/>
                </a:solidFill>
              </a:rPr>
              <a:t>Y</a:t>
            </a:r>
            <a:r>
              <a:rPr lang="en-US" dirty="0" smtClean="0"/>
              <a:t>= a+ </a:t>
            </a:r>
            <a:r>
              <a:rPr lang="en-US" dirty="0" smtClean="0">
                <a:solidFill>
                  <a:schemeClr val="accent3"/>
                </a:solidFill>
              </a:rPr>
              <a:t>b</a:t>
            </a:r>
            <a:r>
              <a:rPr lang="en-US" baseline="-25000" dirty="0" smtClean="0">
                <a:solidFill>
                  <a:schemeClr val="accent3"/>
                </a:solidFill>
              </a:rPr>
              <a:t>1</a:t>
            </a:r>
            <a:r>
              <a:rPr lang="en-US" b="1" dirty="0" smtClean="0">
                <a:solidFill>
                  <a:srgbClr val="7030A0"/>
                </a:solidFill>
              </a:rPr>
              <a:t>X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</a:p>
          <a:p>
            <a:pPr algn="r">
              <a:buNone/>
            </a:pPr>
            <a:r>
              <a:rPr lang="en-US" dirty="0" smtClean="0"/>
              <a:t>…the “effect” of religion</a:t>
            </a:r>
          </a:p>
          <a:p>
            <a:pPr>
              <a:buNone/>
            </a:pPr>
            <a:r>
              <a:rPr lang="en-US" u="sng" dirty="0" smtClean="0"/>
              <a:t>then,  </a:t>
            </a:r>
          </a:p>
          <a:p>
            <a:pPr>
              <a:buNone/>
            </a:pPr>
            <a:r>
              <a:rPr lang="en-US" dirty="0" smtClean="0"/>
              <a:t>estimate </a:t>
            </a:r>
            <a:r>
              <a:rPr lang="en-US" b="1" dirty="0" smtClean="0">
                <a:solidFill>
                  <a:srgbClr val="7030A0"/>
                </a:solidFill>
              </a:rPr>
              <a:t>Y</a:t>
            </a:r>
            <a:r>
              <a:rPr lang="en-US" dirty="0" smtClean="0"/>
              <a:t>= a+ </a:t>
            </a:r>
            <a:r>
              <a:rPr lang="en-US" dirty="0" smtClean="0">
                <a:solidFill>
                  <a:schemeClr val="accent3"/>
                </a:solidFill>
              </a:rPr>
              <a:t>b</a:t>
            </a:r>
            <a:r>
              <a:rPr lang="en-US" baseline="-25000" dirty="0" smtClean="0">
                <a:solidFill>
                  <a:schemeClr val="accent3"/>
                </a:solidFill>
              </a:rPr>
              <a:t>2</a:t>
            </a:r>
            <a:r>
              <a:rPr lang="en-US" b="1" dirty="0" smtClean="0">
                <a:solidFill>
                  <a:srgbClr val="7030A0"/>
                </a:solidFill>
              </a:rPr>
              <a:t>X</a:t>
            </a:r>
            <a:r>
              <a:rPr lang="en-US" b="1" baseline="-25000" dirty="0" smtClean="0">
                <a:solidFill>
                  <a:srgbClr val="7030A0"/>
                </a:solidFill>
              </a:rPr>
              <a:t>2</a:t>
            </a:r>
          </a:p>
          <a:p>
            <a:pPr algn="r">
              <a:buNone/>
            </a:pPr>
            <a:r>
              <a:rPr lang="en-US" dirty="0" smtClean="0"/>
              <a:t>…the “effect” of age</a:t>
            </a:r>
          </a:p>
          <a:p>
            <a:pPr>
              <a:buNone/>
            </a:pPr>
            <a:r>
              <a:rPr lang="en-US" u="sng" dirty="0" smtClean="0"/>
              <a:t>then, </a:t>
            </a:r>
          </a:p>
          <a:p>
            <a:pPr>
              <a:buNone/>
            </a:pPr>
            <a:r>
              <a:rPr lang="en-US" dirty="0" smtClean="0"/>
              <a:t>estimate </a:t>
            </a:r>
            <a:r>
              <a:rPr lang="en-US" b="1" dirty="0" smtClean="0">
                <a:solidFill>
                  <a:srgbClr val="7030A0"/>
                </a:solidFill>
              </a:rPr>
              <a:t>Y</a:t>
            </a:r>
            <a:r>
              <a:rPr lang="en-US" dirty="0" smtClean="0"/>
              <a:t>= a+ </a:t>
            </a:r>
            <a:r>
              <a:rPr lang="en-US" dirty="0" smtClean="0">
                <a:solidFill>
                  <a:schemeClr val="accent3"/>
                </a:solidFill>
              </a:rPr>
              <a:t>b</a:t>
            </a:r>
            <a:r>
              <a:rPr lang="en-US" baseline="-25000" dirty="0" smtClean="0">
                <a:solidFill>
                  <a:schemeClr val="accent3"/>
                </a:solidFill>
              </a:rPr>
              <a:t>3</a:t>
            </a:r>
            <a:r>
              <a:rPr lang="en-US" b="1" dirty="0" smtClean="0">
                <a:solidFill>
                  <a:srgbClr val="7030A0"/>
                </a:solidFill>
              </a:rPr>
              <a:t>X</a:t>
            </a:r>
            <a:r>
              <a:rPr lang="en-US" b="1" baseline="-25000" dirty="0" smtClean="0">
                <a:solidFill>
                  <a:srgbClr val="7030A0"/>
                </a:solidFill>
              </a:rPr>
              <a:t>3</a:t>
            </a:r>
          </a:p>
          <a:p>
            <a:pPr algn="r">
              <a:buNone/>
            </a:pPr>
            <a:r>
              <a:rPr lang="en-US" dirty="0" smtClean="0"/>
              <a:t>…the “effect” of education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"/>
            <a:ext cx="150410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590800"/>
            <a:ext cx="1295400" cy="119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267200"/>
            <a:ext cx="1447800" cy="125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534400" y="5842337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Sure,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543800" cy="5181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what if the </a:t>
            </a:r>
            <a:r>
              <a:rPr lang="en-US" sz="2800" dirty="0" smtClean="0">
                <a:solidFill>
                  <a:schemeClr val="accent3"/>
                </a:solidFill>
              </a:rPr>
              <a:t>independent variables </a:t>
            </a:r>
            <a:r>
              <a:rPr lang="en-US" sz="2800" dirty="0" smtClean="0"/>
              <a:t>themselves are </a:t>
            </a:r>
            <a:r>
              <a:rPr lang="en-US" sz="2800" dirty="0" smtClean="0">
                <a:solidFill>
                  <a:schemeClr val="accent3"/>
                </a:solidFill>
              </a:rPr>
              <a:t>related</a:t>
            </a:r>
            <a:r>
              <a:rPr lang="en-US" sz="2800" dirty="0" smtClean="0"/>
              <a:t> to one another?</a:t>
            </a:r>
          </a:p>
          <a:p>
            <a:pPr>
              <a:buFontTx/>
              <a:buChar char="-"/>
            </a:pPr>
            <a:r>
              <a:rPr lang="en-US" sz="2200" dirty="0" smtClean="0"/>
              <a:t>are </a:t>
            </a:r>
            <a:r>
              <a:rPr lang="en-US" sz="2200" dirty="0" smtClean="0">
                <a:solidFill>
                  <a:srgbClr val="0070C0"/>
                </a:solidFill>
              </a:rPr>
              <a:t>older people </a:t>
            </a:r>
            <a:r>
              <a:rPr lang="en-US" sz="2200" dirty="0" smtClean="0"/>
              <a:t>or</a:t>
            </a:r>
            <a:r>
              <a:rPr lang="en-US" sz="2200" dirty="0" smtClean="0">
                <a:solidFill>
                  <a:srgbClr val="0070C0"/>
                </a:solidFill>
              </a:rPr>
              <a:t> younger people </a:t>
            </a:r>
            <a:r>
              <a:rPr lang="en-US" sz="2200" dirty="0" smtClean="0"/>
              <a:t>more likely to be </a:t>
            </a:r>
            <a:r>
              <a:rPr lang="en-US" sz="2200" dirty="0" smtClean="0">
                <a:solidFill>
                  <a:srgbClr val="0070C0"/>
                </a:solidFill>
              </a:rPr>
              <a:t>religious</a:t>
            </a:r>
            <a:r>
              <a:rPr lang="en-US" sz="2200" dirty="0" smtClean="0"/>
              <a:t>?</a:t>
            </a:r>
          </a:p>
          <a:p>
            <a:pPr>
              <a:buFontTx/>
              <a:buChar char="-"/>
            </a:pPr>
            <a:r>
              <a:rPr lang="en-US" sz="2200" dirty="0" smtClean="0"/>
              <a:t>are more educated people </a:t>
            </a:r>
            <a:r>
              <a:rPr lang="en-US" sz="2200" dirty="0" smtClean="0">
                <a:solidFill>
                  <a:srgbClr val="0070C0"/>
                </a:solidFill>
              </a:rPr>
              <a:t>more</a:t>
            </a:r>
            <a:r>
              <a:rPr lang="en-US" sz="2200" dirty="0" smtClean="0"/>
              <a:t> or </a:t>
            </a:r>
            <a:r>
              <a:rPr lang="en-US" sz="2200" dirty="0" smtClean="0">
                <a:solidFill>
                  <a:srgbClr val="0070C0"/>
                </a:solidFill>
              </a:rPr>
              <a:t>less</a:t>
            </a:r>
            <a:r>
              <a:rPr lang="en-US" sz="2200" dirty="0" smtClean="0"/>
              <a:t> religious?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So, when we look at the regression of Bush’s popularity on religiosity </a:t>
            </a:r>
            <a:r>
              <a:rPr lang="en-US" sz="2400" dirty="0" smtClean="0">
                <a:solidFill>
                  <a:schemeClr val="accent3"/>
                </a:solidFill>
              </a:rPr>
              <a:t>only</a:t>
            </a:r>
            <a:r>
              <a:rPr lang="en-US" sz="2400" dirty="0" smtClean="0"/>
              <a:t>, what might happen?</a:t>
            </a:r>
          </a:p>
          <a:p>
            <a:pPr>
              <a:buNone/>
            </a:pPr>
            <a:endParaRPr lang="en-US" sz="2400" dirty="0" smtClean="0"/>
          </a:p>
          <a:p>
            <a:pPr algn="r">
              <a:buNone/>
            </a:pPr>
            <a:r>
              <a:rPr lang="en-US" sz="2200" dirty="0" smtClean="0"/>
              <a:t>…we are </a:t>
            </a:r>
            <a:r>
              <a:rPr lang="en-US" sz="2200" i="1" dirty="0" smtClean="0"/>
              <a:t>implicitly comparing </a:t>
            </a:r>
            <a:r>
              <a:rPr lang="en-US" sz="2200" dirty="0" smtClean="0"/>
              <a:t>older to younger people</a:t>
            </a:r>
          </a:p>
          <a:p>
            <a:pPr algn="r">
              <a:buNone/>
            </a:pPr>
            <a:r>
              <a:rPr lang="en-US" sz="2200" dirty="0" smtClean="0"/>
              <a:t>…and less educated to more educated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And that means we are assigning “</a:t>
            </a:r>
            <a:r>
              <a:rPr lang="en-US" sz="2400" dirty="0" smtClean="0">
                <a:solidFill>
                  <a:srgbClr val="0070C0"/>
                </a:solidFill>
              </a:rPr>
              <a:t>too much</a:t>
            </a:r>
            <a:r>
              <a:rPr lang="en-US" sz="2400" dirty="0" smtClean="0"/>
              <a:t>” explanatory power to a variable (in this case religiosity)!</a:t>
            </a:r>
          </a:p>
          <a:p>
            <a:pPr algn="r">
              <a:buNone/>
            </a:pPr>
            <a:endParaRPr lang="en-US" sz="2400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0386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Controlled comparisons </a:t>
            </a:r>
            <a:r>
              <a:rPr lang="en-US" sz="2800" dirty="0" smtClean="0"/>
              <a:t>are what we want.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Remember,  “</a:t>
            </a:r>
            <a:r>
              <a:rPr lang="en-US" sz="2800" dirty="0" smtClean="0">
                <a:solidFill>
                  <a:srgbClr val="0070C0"/>
                </a:solidFill>
              </a:rPr>
              <a:t>controlling for X</a:t>
            </a:r>
            <a:r>
              <a:rPr lang="en-US" sz="2800" dirty="0" smtClean="0"/>
              <a:t>” means…</a:t>
            </a:r>
          </a:p>
          <a:p>
            <a:r>
              <a:rPr lang="en-US" sz="2800" dirty="0" smtClean="0"/>
              <a:t>“taking X into account”</a:t>
            </a:r>
          </a:p>
          <a:p>
            <a:r>
              <a:rPr lang="en-US" sz="2800" dirty="0" smtClean="0"/>
              <a:t> “</a:t>
            </a:r>
            <a:r>
              <a:rPr lang="en-US" sz="2800" dirty="0" smtClean="0">
                <a:solidFill>
                  <a:srgbClr val="0070C0"/>
                </a:solidFill>
              </a:rPr>
              <a:t>holding X constant</a:t>
            </a:r>
            <a:r>
              <a:rPr lang="en-US" sz="2800" dirty="0" smtClean="0"/>
              <a:t>”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Multiple regression </a:t>
            </a:r>
            <a:r>
              <a:rPr lang="en-US" sz="2800" dirty="0" smtClean="0"/>
              <a:t>lets us do this very simply…</a:t>
            </a:r>
          </a:p>
          <a:p>
            <a:pPr algn="r">
              <a:buNone/>
            </a:pPr>
            <a:endParaRPr lang="en-US" sz="2800" dirty="0" smtClean="0"/>
          </a:p>
          <a:p>
            <a:pPr algn="r">
              <a:buNone/>
            </a:pPr>
            <a:r>
              <a:rPr lang="en-US" sz="2800" dirty="0" smtClean="0"/>
              <a:t>…we can get the </a:t>
            </a:r>
            <a:r>
              <a:rPr lang="en-US" sz="2800" dirty="0" smtClean="0">
                <a:solidFill>
                  <a:schemeClr val="accent3"/>
                </a:solidFill>
              </a:rPr>
              <a:t>partial effect </a:t>
            </a:r>
            <a:r>
              <a:rPr lang="en-US" sz="2800" dirty="0" smtClean="0"/>
              <a:t>of a variable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819400"/>
            <a:ext cx="1676400" cy="169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Our regression equation becomes…</a:t>
            </a:r>
          </a:p>
          <a:p>
            <a:pPr algn="ctr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Y</a:t>
            </a:r>
            <a:r>
              <a:rPr lang="en-US" dirty="0" smtClean="0"/>
              <a:t>= a+ </a:t>
            </a:r>
            <a:r>
              <a:rPr lang="en-US" dirty="0" smtClean="0">
                <a:solidFill>
                  <a:schemeClr val="accent3"/>
                </a:solidFill>
              </a:rPr>
              <a:t>b</a:t>
            </a:r>
            <a:r>
              <a:rPr lang="en-US" baseline="-25000" dirty="0" smtClean="0">
                <a:solidFill>
                  <a:schemeClr val="accent3"/>
                </a:solidFill>
              </a:rPr>
              <a:t>1</a:t>
            </a:r>
            <a:r>
              <a:rPr lang="en-US" b="1" dirty="0" smtClean="0">
                <a:solidFill>
                  <a:srgbClr val="7030A0"/>
                </a:solidFill>
              </a:rPr>
              <a:t>X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3"/>
                </a:solidFill>
              </a:rPr>
              <a:t>b</a:t>
            </a:r>
            <a:r>
              <a:rPr lang="en-US" baseline="-25000" dirty="0" smtClean="0">
                <a:solidFill>
                  <a:schemeClr val="accent3"/>
                </a:solidFill>
              </a:rPr>
              <a:t>2</a:t>
            </a:r>
            <a:r>
              <a:rPr lang="en-US" b="1" dirty="0" smtClean="0">
                <a:solidFill>
                  <a:srgbClr val="7030A0"/>
                </a:solidFill>
              </a:rPr>
              <a:t>X</a:t>
            </a:r>
            <a:r>
              <a:rPr lang="en-US" b="1" baseline="-25000" dirty="0" smtClean="0">
                <a:solidFill>
                  <a:srgbClr val="7030A0"/>
                </a:solidFill>
              </a:rPr>
              <a:t>2 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b</a:t>
            </a:r>
            <a:r>
              <a:rPr lang="en-US" baseline="-25000" dirty="0" smtClean="0">
                <a:solidFill>
                  <a:schemeClr val="accent3"/>
                </a:solidFill>
              </a:rPr>
              <a:t>3</a:t>
            </a:r>
            <a:r>
              <a:rPr lang="en-US" b="1" dirty="0" smtClean="0">
                <a:solidFill>
                  <a:srgbClr val="7030A0"/>
                </a:solidFill>
              </a:rPr>
              <a:t>X</a:t>
            </a:r>
            <a:r>
              <a:rPr lang="en-US" b="1" baseline="-25000" dirty="0" smtClean="0">
                <a:solidFill>
                  <a:srgbClr val="7030A0"/>
                </a:solidFill>
              </a:rPr>
              <a:t>3</a:t>
            </a:r>
            <a:r>
              <a:rPr lang="en-US" dirty="0" smtClean="0"/>
              <a:t>+e</a:t>
            </a:r>
            <a:endParaRPr lang="en-US" b="1" baseline="-25000" dirty="0" smtClean="0"/>
          </a:p>
          <a:p>
            <a:pPr algn="ctr">
              <a:buNone/>
            </a:pPr>
            <a:endParaRPr lang="en-US" b="1" baseline="-250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2895600" y="3581400"/>
            <a:ext cx="16002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38400" y="4572000"/>
            <a:ext cx="2350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coefficient of religion,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controlling</a:t>
            </a:r>
            <a:r>
              <a:rPr lang="en-US" dirty="0" smtClean="0"/>
              <a:t> for age and </a:t>
            </a:r>
          </a:p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181600"/>
            <a:ext cx="2735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coefficient of age,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controlling </a:t>
            </a:r>
            <a:r>
              <a:rPr lang="en-US" dirty="0" smtClean="0"/>
              <a:t>for religion and </a:t>
            </a:r>
          </a:p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3657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coefficient of education,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controlling</a:t>
            </a:r>
            <a:r>
              <a:rPr lang="en-US" dirty="0" smtClean="0"/>
              <a:t> for religion and age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4686300" y="3924300"/>
            <a:ext cx="19812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6477000" y="3276600"/>
            <a:ext cx="533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33600" y="3048000"/>
            <a:ext cx="12192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3000" y="3962400"/>
            <a:ext cx="154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intercept</a:t>
            </a:r>
            <a:r>
              <a:rPr lang="en-US" dirty="0" smtClean="0"/>
              <a:t> term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620000" y="2286000"/>
            <a:ext cx="609600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66278" y="1524000"/>
            <a:ext cx="1277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error</a:t>
            </a:r>
            <a:r>
              <a:rPr lang="en-US" sz="1600" dirty="0" smtClean="0"/>
              <a:t> term</a:t>
            </a:r>
          </a:p>
          <a:p>
            <a:r>
              <a:rPr lang="en-US" sz="1600" dirty="0" smtClean="0"/>
              <a:t>(what we </a:t>
            </a:r>
          </a:p>
          <a:p>
            <a:r>
              <a:rPr lang="en-US" sz="1600" dirty="0" smtClean="0"/>
              <a:t>can’t explain)</a:t>
            </a:r>
          </a:p>
        </p:txBody>
      </p:sp>
      <p:sp>
        <p:nvSpPr>
          <p:cNvPr id="16" name="Right Brace 15"/>
          <p:cNvSpPr/>
          <p:nvPr/>
        </p:nvSpPr>
        <p:spPr>
          <a:xfrm rot="16200000">
            <a:off x="5257800" y="457200"/>
            <a:ext cx="457200" cy="4114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00600" y="1981200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“right hand side”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16200000">
            <a:off x="2743200" y="2362200"/>
            <a:ext cx="304800" cy="457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33600" y="2133600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“left hand side”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/>
      <p:bldP spid="19" grpId="0"/>
      <p:bldP spid="16" grpId="0" animBg="1"/>
      <p:bldP spid="18" grpId="0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Regression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5105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chemeClr val="accent3"/>
                </a:solidFill>
              </a:rPr>
              <a:t>partial regression coefficient </a:t>
            </a:r>
            <a:r>
              <a:rPr lang="en-US" sz="2800" dirty="0" smtClean="0"/>
              <a:t>for a particular independent variable tells us…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chemeClr val="accent3"/>
                </a:solidFill>
              </a:rPr>
              <a:t>average change</a:t>
            </a:r>
            <a:r>
              <a:rPr lang="en-US" sz="2800" dirty="0" smtClean="0"/>
              <a:t> in </a:t>
            </a:r>
            <a:r>
              <a:rPr lang="en-US" sz="2800" dirty="0" smtClean="0">
                <a:solidFill>
                  <a:schemeClr val="accent3"/>
                </a:solidFill>
              </a:rPr>
              <a:t>Y</a:t>
            </a:r>
            <a:r>
              <a:rPr lang="en-US" sz="2800" dirty="0" smtClean="0"/>
              <a:t> for a </a:t>
            </a:r>
            <a:r>
              <a:rPr lang="en-US" sz="2800" dirty="0" smtClean="0">
                <a:solidFill>
                  <a:schemeClr val="accent3"/>
                </a:solidFill>
              </a:rPr>
              <a:t>unit change</a:t>
            </a:r>
            <a:r>
              <a:rPr lang="en-US" sz="2800" dirty="0" smtClean="0"/>
              <a:t> in that </a:t>
            </a:r>
            <a:r>
              <a:rPr lang="en-US" sz="2800" dirty="0" smtClean="0">
                <a:solidFill>
                  <a:schemeClr val="accent3"/>
                </a:solidFill>
              </a:rPr>
              <a:t>particular X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3"/>
                </a:solidFill>
              </a:rPr>
              <a:t>controlling</a:t>
            </a:r>
            <a:r>
              <a:rPr lang="en-US" sz="2800" dirty="0" smtClean="0"/>
              <a:t> for all the other independent variables in the </a:t>
            </a:r>
            <a:r>
              <a:rPr lang="en-US" sz="2800" dirty="0" smtClean="0">
                <a:solidFill>
                  <a:srgbClr val="0070C0"/>
                </a:solidFill>
              </a:rPr>
              <a:t>model</a:t>
            </a:r>
            <a:r>
              <a:rPr lang="en-US" sz="2800" dirty="0" smtClean="0"/>
              <a:t>.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r">
              <a:buNone/>
            </a:pPr>
            <a:r>
              <a:rPr lang="en-US" sz="2800" dirty="0" smtClean="0"/>
              <a:t>...partial regression coefficients help us “isolate’’ effects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895600"/>
            <a:ext cx="7315200" cy="1295400"/>
          </a:xfrm>
          <a:prstGeom prst="rect">
            <a:avLst/>
          </a:prstGeom>
          <a:solidFill>
            <a:schemeClr val="accent1">
              <a:lumMod val="60000"/>
              <a:lumOff val="40000"/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187857">
            <a:off x="986922" y="4925188"/>
            <a:ext cx="2360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partial derivative of  Y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with respect to X</a:t>
            </a:r>
            <a:r>
              <a:rPr lang="en-US" dirty="0" smtClean="0"/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74258">
            <a:off x="6358900" y="4731053"/>
            <a:ext cx="18517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impact of X, </a:t>
            </a:r>
          </a:p>
          <a:p>
            <a:r>
              <a:rPr lang="en-US" sz="2000" dirty="0" smtClean="0"/>
              <a:t>taking the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other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variables </a:t>
            </a:r>
            <a:r>
              <a:rPr lang="en-US" sz="2000" dirty="0" smtClean="0"/>
              <a:t>into</a:t>
            </a:r>
          </a:p>
          <a:p>
            <a:r>
              <a:rPr lang="en-US" sz="2000" dirty="0" smtClean="0"/>
              <a:t> account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267200"/>
            <a:ext cx="2438400" cy="18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look…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886200"/>
            <a:ext cx="7696200" cy="2362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constant is the </a:t>
            </a:r>
            <a:r>
              <a:rPr lang="en-US" sz="2000" dirty="0" smtClean="0">
                <a:solidFill>
                  <a:srgbClr val="0070C0"/>
                </a:solidFill>
              </a:rPr>
              <a:t>intercept</a:t>
            </a:r>
            <a:r>
              <a:rPr lang="en-US" sz="2000" dirty="0" smtClean="0"/>
              <a:t> – what is Bush thermometer when all X variables are zero?</a:t>
            </a:r>
          </a:p>
          <a:p>
            <a:r>
              <a:rPr lang="en-US" sz="2000" dirty="0" smtClean="0"/>
              <a:t>bible2 is </a:t>
            </a:r>
            <a:r>
              <a:rPr lang="en-US" sz="2000" dirty="0" smtClean="0">
                <a:solidFill>
                  <a:srgbClr val="0070C0"/>
                </a:solidFill>
              </a:rPr>
              <a:t>1</a:t>
            </a:r>
            <a:r>
              <a:rPr lang="en-US" sz="2000" dirty="0" smtClean="0"/>
              <a:t> (word of man) or </a:t>
            </a:r>
            <a:r>
              <a:rPr lang="en-US" sz="2000" dirty="0" smtClean="0">
                <a:solidFill>
                  <a:srgbClr val="0070C0"/>
                </a:solidFill>
              </a:rPr>
              <a:t>0</a:t>
            </a:r>
            <a:r>
              <a:rPr lang="en-US" sz="2000" dirty="0" smtClean="0"/>
              <a:t> (word of God) – dummy variable</a:t>
            </a:r>
          </a:p>
          <a:p>
            <a:r>
              <a:rPr lang="en-US" sz="2000" dirty="0" smtClean="0"/>
              <a:t>Respondent age is in </a:t>
            </a:r>
            <a:r>
              <a:rPr lang="en-US" sz="2000" dirty="0" smtClean="0">
                <a:solidFill>
                  <a:srgbClr val="0070C0"/>
                </a:solidFill>
              </a:rPr>
              <a:t>years</a:t>
            </a:r>
          </a:p>
          <a:p>
            <a:r>
              <a:rPr lang="en-US" sz="2000" dirty="0" smtClean="0"/>
              <a:t>Education is </a:t>
            </a:r>
            <a:r>
              <a:rPr lang="en-US" sz="2000" dirty="0" smtClean="0">
                <a:solidFill>
                  <a:srgbClr val="0070C0"/>
                </a:solidFill>
              </a:rPr>
              <a:t>less than high school </a:t>
            </a:r>
            <a:r>
              <a:rPr lang="en-US" sz="2000" dirty="0" smtClean="0"/>
              <a:t>or </a:t>
            </a:r>
            <a:r>
              <a:rPr lang="en-US" sz="2000" dirty="0" smtClean="0">
                <a:solidFill>
                  <a:srgbClr val="0070C0"/>
                </a:solidFill>
              </a:rPr>
              <a:t>more than high school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92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828800" y="1981200"/>
            <a:ext cx="1600200" cy="1447800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200400"/>
            <a:ext cx="7620000" cy="3429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200" dirty="0" smtClean="0"/>
              <a:t>What is the </a:t>
            </a:r>
            <a:r>
              <a:rPr lang="en-US" sz="2200" i="1" u="sng" dirty="0" smtClean="0"/>
              <a:t>effect of religiosity </a:t>
            </a:r>
            <a:r>
              <a:rPr lang="en-US" sz="2200" i="1" dirty="0" smtClean="0"/>
              <a:t>on feelings towards Bush</a:t>
            </a:r>
            <a:r>
              <a:rPr lang="en-US" sz="2200" dirty="0" smtClean="0"/>
              <a:t>?</a:t>
            </a:r>
          </a:p>
          <a:p>
            <a:pPr algn="r">
              <a:buNone/>
            </a:pPr>
            <a:endParaRPr lang="en-US" sz="2200" dirty="0" smtClean="0"/>
          </a:p>
          <a:p>
            <a:pPr algn="r">
              <a:buNone/>
            </a:pPr>
            <a:r>
              <a:rPr lang="en-US" sz="2200" dirty="0" smtClean="0"/>
              <a:t>…people who believe the </a:t>
            </a:r>
            <a:r>
              <a:rPr lang="en-US" sz="2200" dirty="0" smtClean="0">
                <a:solidFill>
                  <a:srgbClr val="7030A0"/>
                </a:solidFill>
              </a:rPr>
              <a:t>Bible</a:t>
            </a:r>
            <a:r>
              <a:rPr lang="en-US" sz="2200" dirty="0" smtClean="0"/>
              <a:t> is the word of man (not God) like Bush </a:t>
            </a:r>
            <a:r>
              <a:rPr lang="en-US" sz="2200" dirty="0" smtClean="0">
                <a:solidFill>
                  <a:srgbClr val="00B050"/>
                </a:solidFill>
              </a:rPr>
              <a:t>8.169</a:t>
            </a:r>
            <a:r>
              <a:rPr lang="en-US" sz="2200" dirty="0" smtClean="0"/>
              <a:t> points less (-8.169). 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Is the variable statistically </a:t>
            </a:r>
            <a:r>
              <a:rPr lang="en-US" sz="2200" dirty="0" smtClean="0">
                <a:solidFill>
                  <a:srgbClr val="0070C0"/>
                </a:solidFill>
              </a:rPr>
              <a:t>significant</a:t>
            </a:r>
            <a:r>
              <a:rPr lang="en-US" sz="2200" dirty="0" smtClean="0"/>
              <a:t>? </a:t>
            </a:r>
          </a:p>
          <a:p>
            <a:pPr>
              <a:buNone/>
            </a:pPr>
            <a:endParaRPr lang="en-US" sz="2200" dirty="0" smtClean="0"/>
          </a:p>
          <a:p>
            <a:pPr algn="r">
              <a:buNone/>
            </a:pPr>
            <a:r>
              <a:rPr lang="en-US" sz="2200" dirty="0" smtClean="0"/>
              <a:t>…are we worried that they might be older and less educated?</a:t>
            </a:r>
          </a:p>
          <a:p>
            <a:pPr algn="r">
              <a:buNone/>
            </a:pPr>
            <a:r>
              <a:rPr lang="en-US" sz="2200" dirty="0" smtClean="0">
                <a:solidFill>
                  <a:schemeClr val="accent3"/>
                </a:solidFill>
              </a:rPr>
              <a:t>NO!  we are </a:t>
            </a:r>
            <a:r>
              <a:rPr lang="en-US" sz="2200" u="sng" dirty="0" smtClean="0">
                <a:solidFill>
                  <a:schemeClr val="accent3"/>
                </a:solidFill>
              </a:rPr>
              <a:t>controlling</a:t>
            </a:r>
            <a:r>
              <a:rPr lang="en-US" sz="2200" dirty="0" smtClean="0">
                <a:solidFill>
                  <a:schemeClr val="accent3"/>
                </a:solidFill>
              </a:rPr>
              <a:t> for those variables!</a:t>
            </a:r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792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981200" y="1981200"/>
            <a:ext cx="838200" cy="304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2057400"/>
            <a:ext cx="8382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153400" y="2057400"/>
            <a:ext cx="7620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724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 rot="20347964">
            <a:off x="202603" y="4035417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times one by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 coefficient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733800"/>
            <a:ext cx="7620000" cy="281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dirty="0" smtClean="0"/>
              <a:t>What happens, on average, as </a:t>
            </a:r>
            <a:r>
              <a:rPr lang="en-US" sz="2600" dirty="0" smtClean="0">
                <a:solidFill>
                  <a:srgbClr val="7030A0"/>
                </a:solidFill>
              </a:rPr>
              <a:t>education</a:t>
            </a:r>
            <a:r>
              <a:rPr lang="en-US" sz="2600" dirty="0" smtClean="0"/>
              <a:t> increases?</a:t>
            </a:r>
          </a:p>
          <a:p>
            <a:pPr algn="r">
              <a:buNone/>
            </a:pPr>
            <a:r>
              <a:rPr lang="en-US" sz="2600" dirty="0" smtClean="0"/>
              <a:t>…reduce “Bush liking” by </a:t>
            </a:r>
            <a:r>
              <a:rPr lang="en-US" sz="2600" dirty="0" smtClean="0">
                <a:solidFill>
                  <a:srgbClr val="00B050"/>
                </a:solidFill>
              </a:rPr>
              <a:t>1.755</a:t>
            </a:r>
            <a:r>
              <a:rPr lang="en-US" sz="2600" dirty="0" smtClean="0"/>
              <a:t> points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Is the effect </a:t>
            </a:r>
            <a:r>
              <a:rPr lang="en-US" sz="2600" dirty="0" smtClean="0">
                <a:solidFill>
                  <a:srgbClr val="0070C0"/>
                </a:solidFill>
              </a:rPr>
              <a:t>statistically significant</a:t>
            </a:r>
            <a:r>
              <a:rPr lang="en-US" sz="2600" dirty="0" smtClean="0"/>
              <a:t>?</a:t>
            </a:r>
          </a:p>
          <a:p>
            <a:pPr lvl="0" algn="r">
              <a:buClr>
                <a:srgbClr val="3891A7"/>
              </a:buClr>
              <a:buNone/>
            </a:pPr>
            <a:r>
              <a:rPr lang="en-US" dirty="0" smtClean="0"/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…are we worried that more educated people are less religious?</a:t>
            </a:r>
          </a:p>
          <a:p>
            <a:pPr lvl="0" algn="r">
              <a:buClr>
                <a:srgbClr val="3891A7"/>
              </a:buClr>
              <a:buNone/>
            </a:pPr>
            <a:r>
              <a:rPr lang="en-US" sz="2200" dirty="0" smtClean="0">
                <a:solidFill>
                  <a:srgbClr val="C32D2E"/>
                </a:solidFill>
              </a:rPr>
              <a:t>NO!  we are </a:t>
            </a:r>
            <a:r>
              <a:rPr lang="en-US" sz="2200" u="sng" dirty="0" smtClean="0">
                <a:solidFill>
                  <a:srgbClr val="C32D2E"/>
                </a:solidFill>
              </a:rPr>
              <a:t>controlling</a:t>
            </a:r>
            <a:r>
              <a:rPr lang="en-US" sz="2200" dirty="0" smtClean="0">
                <a:solidFill>
                  <a:srgbClr val="C32D2E"/>
                </a:solidFill>
              </a:rPr>
              <a:t> for those variables!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752600" y="2895600"/>
            <a:ext cx="1447800" cy="304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1400" y="2971800"/>
            <a:ext cx="8382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72400" y="2971800"/>
            <a:ext cx="7620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8006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Final on </a:t>
            </a:r>
            <a:r>
              <a:rPr lang="en-US" sz="2800" dirty="0" smtClean="0">
                <a:solidFill>
                  <a:schemeClr val="accent3"/>
                </a:solidFill>
              </a:rPr>
              <a:t>May 13</a:t>
            </a:r>
            <a:r>
              <a:rPr lang="en-US" sz="2800" dirty="0" smtClean="0"/>
              <a:t>,  2 pm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Homework in on </a:t>
            </a:r>
            <a:r>
              <a:rPr lang="en-US" sz="2800" dirty="0" smtClean="0">
                <a:solidFill>
                  <a:schemeClr val="accent3"/>
                </a:solidFill>
              </a:rPr>
              <a:t>Friday</a:t>
            </a:r>
            <a:r>
              <a:rPr lang="en-US" sz="2800" dirty="0" smtClean="0"/>
              <a:t> (or before)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Final homework out </a:t>
            </a:r>
            <a:r>
              <a:rPr lang="en-US" sz="2800" dirty="0" smtClean="0">
                <a:solidFill>
                  <a:schemeClr val="accent3"/>
                </a:solidFill>
              </a:rPr>
              <a:t>Wednesday 21 </a:t>
            </a:r>
            <a:r>
              <a:rPr lang="en-US" sz="2800" dirty="0" smtClean="0"/>
              <a:t>(probably)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"/>
            <a:ext cx="24772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6200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sometimes authors put </a:t>
            </a:r>
            <a:r>
              <a:rPr lang="en-US" sz="2000" dirty="0" smtClean="0">
                <a:solidFill>
                  <a:schemeClr val="accent3"/>
                </a:solidFill>
              </a:rPr>
              <a:t>stars</a:t>
            </a:r>
            <a:r>
              <a:rPr lang="en-US" sz="2000" dirty="0" smtClean="0"/>
              <a:t> by coefficients to signify significance level:</a:t>
            </a:r>
          </a:p>
          <a:p>
            <a:pPr algn="ctr">
              <a:buNone/>
            </a:pPr>
            <a:r>
              <a:rPr lang="en-US" sz="2000" dirty="0" smtClean="0"/>
              <a:t>* * * 	implies </a:t>
            </a:r>
            <a:r>
              <a:rPr lang="en-US" sz="2000" dirty="0" smtClean="0">
                <a:solidFill>
                  <a:srgbClr val="00B0F0"/>
                </a:solidFill>
              </a:rPr>
              <a:t>p&lt;0.01</a:t>
            </a:r>
          </a:p>
          <a:p>
            <a:pPr algn="ctr">
              <a:buNone/>
            </a:pPr>
            <a:r>
              <a:rPr lang="en-US" sz="2000" dirty="0" smtClean="0"/>
              <a:t>** 		implies </a:t>
            </a:r>
            <a:r>
              <a:rPr lang="en-US" sz="2000" dirty="0" smtClean="0">
                <a:solidFill>
                  <a:srgbClr val="00B0F0"/>
                </a:solidFill>
              </a:rPr>
              <a:t>p&lt;0.05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*		implies p&lt;0.10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Is bible2 “</a:t>
            </a:r>
            <a:r>
              <a:rPr lang="en-US" sz="2000" i="1" dirty="0" smtClean="0">
                <a:solidFill>
                  <a:srgbClr val="00B050"/>
                </a:solidFill>
              </a:rPr>
              <a:t>more significant</a:t>
            </a:r>
            <a:r>
              <a:rPr lang="en-US" sz="2000" dirty="0" smtClean="0"/>
              <a:t>” than age?</a:t>
            </a:r>
          </a:p>
          <a:p>
            <a:pPr algn="r"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NO</a:t>
            </a:r>
            <a:r>
              <a:rPr lang="en-US" sz="2000" dirty="0" smtClean="0"/>
              <a:t>: just state whether or not a variable </a:t>
            </a:r>
          </a:p>
          <a:p>
            <a:pPr algn="r">
              <a:buNone/>
            </a:pPr>
            <a:r>
              <a:rPr lang="en-US" sz="2000" dirty="0" smtClean="0"/>
              <a:t>is significant (and what level)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3333" r="55770" b="13333"/>
          <a:stretch>
            <a:fillRect/>
          </a:stretch>
        </p:blipFill>
        <p:spPr bwMode="auto">
          <a:xfrm>
            <a:off x="1371599" y="3200400"/>
            <a:ext cx="366452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66000" contrast="-17000"/>
          </a:blip>
          <a:srcRect l="85576" t="13333" r="3847" b="13333"/>
          <a:stretch>
            <a:fillRect/>
          </a:stretch>
        </p:blipFill>
        <p:spPr bwMode="auto">
          <a:xfrm>
            <a:off x="7391400" y="3200400"/>
            <a:ext cx="91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876800" y="4191000"/>
            <a:ext cx="685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***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886200"/>
            <a:ext cx="685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***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4419600"/>
            <a:ext cx="685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**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562600"/>
            <a:ext cx="1979221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r="7209" b="28619"/>
          <a:stretch>
            <a:fillRect/>
          </a:stretch>
        </p:blipFill>
        <p:spPr bwMode="auto">
          <a:xfrm>
            <a:off x="7391400" y="-1"/>
            <a:ext cx="1581283" cy="127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we proved </a:t>
            </a:r>
            <a:r>
              <a:rPr lang="en-US" u="sng" dirty="0" smtClean="0"/>
              <a:t>causation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Of course not!</a:t>
            </a:r>
          </a:p>
          <a:p>
            <a:pPr>
              <a:buNone/>
            </a:pPr>
            <a:r>
              <a:rPr lang="en-US" sz="2400" dirty="0" smtClean="0"/>
              <a:t>But, the regression results might be supportive evidence for our theory (whatever that is).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Unfortunately, many people misunderstand social science research:</a:t>
            </a:r>
          </a:p>
          <a:p>
            <a:pPr algn="ctr">
              <a:buNone/>
            </a:pPr>
            <a:r>
              <a:rPr lang="en-US" sz="2400" dirty="0" smtClean="0"/>
              <a:t>“</a:t>
            </a:r>
            <a:r>
              <a:rPr lang="en-US" sz="2400" i="1" dirty="0" smtClean="0">
                <a:solidFill>
                  <a:srgbClr val="0070C0"/>
                </a:solidFill>
              </a:rPr>
              <a:t>I don’t believe the results, because correlation does not equal causation</a:t>
            </a:r>
            <a:r>
              <a:rPr lang="en-US" sz="2400" dirty="0" smtClean="0"/>
              <a:t>” 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ok, what is the ‘</a:t>
            </a:r>
            <a:r>
              <a:rPr lang="en-US" sz="2400" dirty="0" smtClean="0">
                <a:solidFill>
                  <a:srgbClr val="C00000"/>
                </a:solidFill>
              </a:rPr>
              <a:t>lurking</a:t>
            </a:r>
            <a:r>
              <a:rPr lang="en-US" sz="2400" dirty="0" smtClean="0"/>
              <a:t>’ variable(s) that I’m missing?</a:t>
            </a:r>
          </a:p>
          <a:p>
            <a:pPr algn="r">
              <a:buNone/>
            </a:pPr>
            <a:r>
              <a:rPr lang="en-US" sz="2400" dirty="0" smtClean="0"/>
              <a:t>…tell me and I will </a:t>
            </a:r>
            <a:r>
              <a:rPr lang="en-US" sz="2400" dirty="0" smtClean="0">
                <a:solidFill>
                  <a:srgbClr val="C00000"/>
                </a:solidFill>
              </a:rPr>
              <a:t>control for it </a:t>
            </a:r>
            <a:r>
              <a:rPr lang="en-US" sz="2400" dirty="0" smtClean="0"/>
              <a:t>in the model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1676400" cy="2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"/>
            <a:ext cx="1443037" cy="157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Exactly as before: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Y</a:t>
            </a:r>
            <a:r>
              <a:rPr lang="en-US" dirty="0" smtClean="0"/>
              <a:t>= a+ </a:t>
            </a:r>
            <a:r>
              <a:rPr lang="en-US" dirty="0" smtClean="0">
                <a:solidFill>
                  <a:schemeClr val="accent3"/>
                </a:solidFill>
              </a:rPr>
              <a:t>b</a:t>
            </a:r>
            <a:r>
              <a:rPr lang="en-US" baseline="-25000" dirty="0" smtClean="0">
                <a:solidFill>
                  <a:schemeClr val="accent3"/>
                </a:solidFill>
              </a:rPr>
              <a:t>1</a:t>
            </a:r>
            <a:r>
              <a:rPr lang="en-US" b="1" dirty="0" smtClean="0">
                <a:solidFill>
                  <a:srgbClr val="7030A0"/>
                </a:solidFill>
              </a:rPr>
              <a:t>X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3"/>
                </a:solidFill>
              </a:rPr>
              <a:t>b</a:t>
            </a:r>
            <a:r>
              <a:rPr lang="en-US" baseline="-25000" dirty="0" smtClean="0">
                <a:solidFill>
                  <a:schemeClr val="accent3"/>
                </a:solidFill>
              </a:rPr>
              <a:t>2</a:t>
            </a:r>
            <a:r>
              <a:rPr lang="en-US" b="1" dirty="0" smtClean="0">
                <a:solidFill>
                  <a:srgbClr val="7030A0"/>
                </a:solidFill>
              </a:rPr>
              <a:t>X</a:t>
            </a:r>
            <a:r>
              <a:rPr lang="en-US" b="1" baseline="-25000" dirty="0" smtClean="0">
                <a:solidFill>
                  <a:srgbClr val="7030A0"/>
                </a:solidFill>
              </a:rPr>
              <a:t>2 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b</a:t>
            </a:r>
            <a:r>
              <a:rPr lang="en-US" baseline="-25000" dirty="0" smtClean="0">
                <a:solidFill>
                  <a:schemeClr val="accent3"/>
                </a:solidFill>
              </a:rPr>
              <a:t>3</a:t>
            </a:r>
            <a:r>
              <a:rPr lang="en-US" b="1" dirty="0" smtClean="0">
                <a:solidFill>
                  <a:srgbClr val="7030A0"/>
                </a:solidFill>
              </a:rPr>
              <a:t>X</a:t>
            </a:r>
            <a:r>
              <a:rPr lang="en-US" b="1" baseline="-25000" dirty="0" smtClean="0">
                <a:solidFill>
                  <a:srgbClr val="7030A0"/>
                </a:solidFill>
              </a:rPr>
              <a:t>3</a:t>
            </a:r>
            <a:endParaRPr lang="en-US" b="1" baseline="-25000" dirty="0" smtClean="0"/>
          </a:p>
          <a:p>
            <a:pPr>
              <a:buNone/>
            </a:pPr>
            <a:r>
              <a:rPr lang="en-US" sz="2800" dirty="0" smtClean="0"/>
              <a:t>Consider someone who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believes the Bible is God’s word 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=0)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is 56 (X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=56)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went to college (X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=1)</a:t>
            </a:r>
          </a:p>
          <a:p>
            <a:pPr marL="596646" indent="-514350">
              <a:buNone/>
            </a:pPr>
            <a:r>
              <a:rPr lang="en-US" sz="2800" dirty="0" smtClean="0"/>
              <a:t>Then we have…</a:t>
            </a:r>
          </a:p>
          <a:p>
            <a:pPr marL="596646" indent="-51435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Y</a:t>
            </a:r>
            <a:r>
              <a:rPr lang="en-US" dirty="0" smtClean="0"/>
              <a:t>= 64.2+ </a:t>
            </a:r>
            <a:r>
              <a:rPr lang="en-US" dirty="0" smtClean="0">
                <a:solidFill>
                  <a:schemeClr val="accent3"/>
                </a:solidFill>
              </a:rPr>
              <a:t>-8.169 </a:t>
            </a:r>
            <a:r>
              <a:rPr lang="en-US" b="1" dirty="0" smtClean="0">
                <a:solidFill>
                  <a:srgbClr val="7030A0"/>
                </a:solidFill>
              </a:rPr>
              <a:t>0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3"/>
                </a:solidFill>
              </a:rPr>
              <a:t>.147 </a:t>
            </a:r>
            <a:r>
              <a:rPr lang="en-US" b="1" dirty="0" smtClean="0">
                <a:solidFill>
                  <a:srgbClr val="7030A0"/>
                </a:solidFill>
              </a:rPr>
              <a:t>56</a:t>
            </a:r>
            <a:r>
              <a:rPr lang="en-US" b="1" baseline="-25000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-1.755</a:t>
            </a:r>
            <a:r>
              <a:rPr lang="en-US" b="1" dirty="0" smtClean="0">
                <a:solidFill>
                  <a:srgbClr val="7030A0"/>
                </a:solidFill>
              </a:rPr>
              <a:t>1</a:t>
            </a:r>
          </a:p>
          <a:p>
            <a:pPr marL="596646" indent="-514350" algn="ctr">
              <a:buNone/>
            </a:pPr>
            <a:r>
              <a:rPr lang="en-US" dirty="0" smtClean="0"/>
              <a:t>=70.68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596646" indent="-514350" algn="ctr">
              <a:buNone/>
            </a:pPr>
            <a:endParaRPr lang="en-US" b="1" baseline="-25000" dirty="0" smtClean="0"/>
          </a:p>
          <a:p>
            <a:pPr marL="596646" indent="-514350" algn="ctr"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7620000" y="18288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0" y="990600"/>
            <a:ext cx="148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no error term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for a prediction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352800"/>
            <a:ext cx="1828800" cy="145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95600" y="1752600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^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4648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^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fit (“goodness of fit”)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555992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We want to know how well our model “explains” the data.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</a:t>
            </a:r>
            <a:r>
              <a:rPr lang="en-US" i="1" dirty="0" smtClean="0"/>
              <a:t>could</a:t>
            </a:r>
            <a:r>
              <a:rPr lang="en-US" dirty="0" smtClean="0"/>
              <a:t> use </a:t>
            </a:r>
            <a:r>
              <a:rPr lang="en-US" dirty="0" smtClean="0">
                <a:solidFill>
                  <a:schemeClr val="accent3"/>
                </a:solidFill>
              </a:rPr>
              <a:t>R</a:t>
            </a:r>
            <a:r>
              <a:rPr lang="en-US" baseline="30000" dirty="0" smtClean="0">
                <a:solidFill>
                  <a:schemeClr val="accent3"/>
                </a:solidFill>
              </a:rPr>
              <a:t>2</a:t>
            </a:r>
            <a:r>
              <a:rPr lang="en-US" dirty="0" smtClean="0"/>
              <a:t>, also called the </a:t>
            </a:r>
            <a:r>
              <a:rPr lang="en-US" dirty="0" smtClean="0">
                <a:solidFill>
                  <a:schemeClr val="accent3"/>
                </a:solidFill>
              </a:rPr>
              <a:t>coefficient of determination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Our Bush regression explains .024 x 100= 2.4</a:t>
            </a:r>
            <a:r>
              <a:rPr lang="en-US" dirty="0" smtClean="0">
                <a:solidFill>
                  <a:schemeClr val="accent3"/>
                </a:solidFill>
              </a:rPr>
              <a:t>% of the variation </a:t>
            </a:r>
            <a:r>
              <a:rPr lang="en-US" dirty="0" smtClean="0"/>
              <a:t>in the data…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86200"/>
            <a:ext cx="695026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4114800" y="4800600"/>
            <a:ext cx="914400" cy="3810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219200"/>
            <a:ext cx="1143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is that </a:t>
            </a:r>
            <a:r>
              <a:rPr lang="en-US" sz="2400" dirty="0" smtClean="0">
                <a:solidFill>
                  <a:srgbClr val="0070C0"/>
                </a:solidFill>
              </a:rPr>
              <a:t>good</a:t>
            </a:r>
            <a:r>
              <a:rPr lang="en-US" sz="2400" dirty="0" smtClean="0"/>
              <a:t>?</a:t>
            </a:r>
          </a:p>
          <a:p>
            <a:pPr>
              <a:buNone/>
            </a:pPr>
            <a:r>
              <a:rPr lang="en-US" sz="2400" dirty="0" smtClean="0"/>
              <a:t>is that </a:t>
            </a:r>
            <a:r>
              <a:rPr lang="en-US" sz="2400" dirty="0" smtClean="0">
                <a:solidFill>
                  <a:srgbClr val="0070C0"/>
                </a:solidFill>
              </a:rPr>
              <a:t>a lot</a:t>
            </a:r>
            <a:r>
              <a:rPr lang="en-US" sz="2400" dirty="0" smtClean="0"/>
              <a:t>?</a:t>
            </a:r>
          </a:p>
          <a:p>
            <a:pPr algn="r">
              <a:buNone/>
            </a:pPr>
            <a:r>
              <a:rPr lang="en-US" sz="2400" dirty="0" smtClean="0"/>
              <a:t>…might be</a:t>
            </a:r>
          </a:p>
          <a:p>
            <a:pPr>
              <a:buNone/>
            </a:pPr>
            <a:r>
              <a:rPr lang="en-US" sz="2400" dirty="0" smtClean="0"/>
              <a:t>The </a:t>
            </a:r>
            <a:r>
              <a:rPr lang="en-US" sz="2400" i="1" dirty="0" smtClean="0"/>
              <a:t>real</a:t>
            </a:r>
            <a:r>
              <a:rPr lang="en-US" sz="2400" dirty="0" smtClean="0"/>
              <a:t> question is how </a:t>
            </a:r>
            <a:r>
              <a:rPr lang="en-US" sz="2400" dirty="0" smtClean="0">
                <a:solidFill>
                  <a:schemeClr val="accent3"/>
                </a:solidFill>
              </a:rPr>
              <a:t>our model </a:t>
            </a:r>
            <a:r>
              <a:rPr lang="en-US" sz="2400" dirty="0" smtClean="0"/>
              <a:t>does versus </a:t>
            </a:r>
            <a:r>
              <a:rPr lang="en-US" sz="2400" dirty="0" smtClean="0">
                <a:solidFill>
                  <a:schemeClr val="accent3"/>
                </a:solidFill>
              </a:rPr>
              <a:t>other models</a:t>
            </a:r>
            <a:r>
              <a:rPr lang="en-US" sz="2400" dirty="0" smtClean="0"/>
              <a:t>…in terms of explaining the data.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57600"/>
            <a:ext cx="4648200" cy="29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"/>
            <a:ext cx="171463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We don’t often use </a:t>
            </a:r>
            <a:r>
              <a:rPr lang="en-US" sz="2400" dirty="0" smtClean="0">
                <a:solidFill>
                  <a:schemeClr val="accent3"/>
                </a:solidFill>
              </a:rPr>
              <a:t>R</a:t>
            </a:r>
            <a:r>
              <a:rPr lang="en-US" sz="2400" baseline="30000" dirty="0" smtClean="0">
                <a:solidFill>
                  <a:schemeClr val="accent3"/>
                </a:solidFill>
              </a:rPr>
              <a:t>2 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smtClean="0"/>
              <a:t>because it can be very unhelpful…</a:t>
            </a:r>
          </a:p>
          <a:p>
            <a:pPr algn="r">
              <a:buNone/>
            </a:pPr>
            <a:r>
              <a:rPr lang="en-US" sz="2400" dirty="0" smtClean="0"/>
              <a:t>…it turns out that adding more and more variables will </a:t>
            </a:r>
            <a:r>
              <a:rPr lang="en-US" sz="2400" dirty="0" smtClean="0">
                <a:solidFill>
                  <a:schemeClr val="accent3"/>
                </a:solidFill>
              </a:rPr>
              <a:t>always</a:t>
            </a:r>
            <a:r>
              <a:rPr lang="en-US" sz="2400" dirty="0" smtClean="0"/>
              <a:t> increase it </a:t>
            </a:r>
          </a:p>
          <a:p>
            <a:pPr algn="r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So, if we just used </a:t>
            </a:r>
            <a:r>
              <a:rPr lang="en-US" sz="2400" dirty="0" smtClean="0">
                <a:solidFill>
                  <a:schemeClr val="accent3"/>
                </a:solidFill>
              </a:rPr>
              <a:t>R</a:t>
            </a:r>
            <a:r>
              <a:rPr lang="en-US" sz="2400" baseline="30000" dirty="0" smtClean="0">
                <a:solidFill>
                  <a:schemeClr val="accent3"/>
                </a:solidFill>
              </a:rPr>
              <a:t>2 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dirty="0" smtClean="0"/>
              <a:t>which would we choose?</a:t>
            </a:r>
          </a:p>
          <a:p>
            <a:pPr>
              <a:buNone/>
            </a:pPr>
            <a:endParaRPr lang="en-US" sz="2400" baseline="30000" dirty="0" smtClean="0">
              <a:solidFill>
                <a:schemeClr val="accent3"/>
              </a:solidFill>
            </a:endParaRPr>
          </a:p>
          <a:p>
            <a:pPr marL="539496" indent="-457200">
              <a:buFont typeface="+mj-lt"/>
              <a:buAutoNum type="arabicPeriod"/>
            </a:pPr>
            <a:r>
              <a:rPr lang="en-US" sz="2400" dirty="0" smtClean="0"/>
              <a:t>model 1</a:t>
            </a:r>
            <a:r>
              <a:rPr lang="en-US" sz="2400" dirty="0" smtClean="0">
                <a:solidFill>
                  <a:schemeClr val="accent3"/>
                </a:solidFill>
              </a:rPr>
              <a:t>:  900,345 </a:t>
            </a:r>
            <a:r>
              <a:rPr lang="en-US" sz="2400" dirty="0" smtClean="0"/>
              <a:t>variables, </a:t>
            </a:r>
            <a:r>
              <a:rPr lang="en-US" sz="2400" dirty="0" smtClean="0">
                <a:solidFill>
                  <a:schemeClr val="accent3"/>
                </a:solidFill>
              </a:rPr>
              <a:t>R</a:t>
            </a:r>
            <a:r>
              <a:rPr lang="en-US" sz="2400" baseline="30000" dirty="0" smtClean="0">
                <a:solidFill>
                  <a:schemeClr val="accent3"/>
                </a:solidFill>
              </a:rPr>
              <a:t>2 </a:t>
            </a:r>
            <a:r>
              <a:rPr lang="en-US" sz="2400" dirty="0" smtClean="0">
                <a:solidFill>
                  <a:schemeClr val="accent3"/>
                </a:solidFill>
              </a:rPr>
              <a:t>=0.2401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dirty="0" smtClean="0"/>
              <a:t>model II</a:t>
            </a:r>
            <a:r>
              <a:rPr lang="en-US" sz="2400" dirty="0" smtClean="0">
                <a:solidFill>
                  <a:schemeClr val="accent3"/>
                </a:solidFill>
              </a:rPr>
              <a:t>:  3  </a:t>
            </a:r>
            <a:r>
              <a:rPr lang="en-US" sz="2400" dirty="0" smtClean="0"/>
              <a:t>variables,  </a:t>
            </a:r>
            <a:r>
              <a:rPr lang="en-US" sz="2400" dirty="0" smtClean="0">
                <a:solidFill>
                  <a:schemeClr val="accent3"/>
                </a:solidFill>
              </a:rPr>
              <a:t>        R</a:t>
            </a:r>
            <a:r>
              <a:rPr lang="en-US" sz="2400" baseline="30000" dirty="0" smtClean="0">
                <a:solidFill>
                  <a:schemeClr val="accent3"/>
                </a:solidFill>
              </a:rPr>
              <a:t>2 </a:t>
            </a:r>
            <a:r>
              <a:rPr lang="en-US" sz="2400" dirty="0" smtClean="0">
                <a:solidFill>
                  <a:schemeClr val="accent3"/>
                </a:solidFill>
              </a:rPr>
              <a:t>=0.2400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latin typeface="Calibri"/>
              </a:rPr>
              <a:t>→ </a:t>
            </a:r>
            <a:r>
              <a:rPr lang="en-US" sz="2400" dirty="0" smtClean="0"/>
              <a:t>model I.  </a:t>
            </a:r>
          </a:p>
          <a:p>
            <a:pPr algn="r">
              <a:buNone/>
            </a:pPr>
            <a:r>
              <a:rPr lang="en-US" sz="2400" dirty="0" smtClean="0"/>
              <a:t>…but is that the </a:t>
            </a:r>
            <a:r>
              <a:rPr lang="en-US" sz="2400" dirty="0" smtClean="0">
                <a:solidFill>
                  <a:srgbClr val="0070C0"/>
                </a:solidFill>
              </a:rPr>
              <a:t>parsimonious</a:t>
            </a:r>
            <a:r>
              <a:rPr lang="en-US" sz="2400" dirty="0" smtClean="0"/>
              <a:t> choice?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505201"/>
            <a:ext cx="2117651" cy="213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 rot="10800000">
            <a:off x="7239000" y="3505200"/>
            <a:ext cx="1295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R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7724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If we care about </a:t>
            </a:r>
            <a:r>
              <a:rPr lang="en-US" sz="2800" dirty="0" smtClean="0">
                <a:solidFill>
                  <a:srgbClr val="0070C0"/>
                </a:solidFill>
              </a:rPr>
              <a:t>parsimony</a:t>
            </a:r>
            <a:r>
              <a:rPr lang="en-US" sz="2800" dirty="0" smtClean="0"/>
              <a:t>, then the </a:t>
            </a:r>
            <a:r>
              <a:rPr lang="en-US" sz="2800" dirty="0" smtClean="0">
                <a:solidFill>
                  <a:srgbClr val="C00000"/>
                </a:solidFill>
              </a:rPr>
              <a:t>number</a:t>
            </a:r>
            <a:r>
              <a:rPr lang="en-US" sz="2800" dirty="0" smtClean="0"/>
              <a:t> of independent variables in the model should influence our choice…</a:t>
            </a:r>
          </a:p>
          <a:p>
            <a:pPr>
              <a:buNone/>
            </a:pPr>
            <a:endParaRPr lang="en-US" sz="2800" dirty="0" smtClean="0"/>
          </a:p>
          <a:p>
            <a:pPr algn="r">
              <a:buNone/>
            </a:pPr>
            <a:r>
              <a:rPr lang="en-US" sz="2800" dirty="0" smtClean="0"/>
              <a:t>				…the fit of the model should be </a:t>
            </a:r>
            <a:r>
              <a:rPr lang="en-US" sz="2800" dirty="0" smtClean="0">
                <a:solidFill>
                  <a:srgbClr val="0070C0"/>
                </a:solidFill>
              </a:rPr>
              <a:t>punished</a:t>
            </a:r>
            <a:r>
              <a:rPr lang="en-US" sz="2800" dirty="0" smtClean="0"/>
              <a:t> if it needs </a:t>
            </a:r>
            <a:r>
              <a:rPr lang="en-US" sz="2800" u="sng" dirty="0" smtClean="0">
                <a:solidFill>
                  <a:srgbClr val="C00000"/>
                </a:solidFill>
              </a:rPr>
              <a:t>lots</a:t>
            </a:r>
            <a:r>
              <a:rPr lang="en-US" sz="2800" dirty="0" smtClean="0"/>
              <a:t> of variables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That is </a:t>
            </a:r>
            <a:r>
              <a:rPr lang="en-US" sz="2800" i="1" u="sng" dirty="0" smtClean="0"/>
              <a:t>exactly</a:t>
            </a:r>
            <a:r>
              <a:rPr lang="en-US" sz="2800" dirty="0" smtClean="0"/>
              <a:t> what the “</a:t>
            </a:r>
            <a:r>
              <a:rPr lang="en-US" sz="2800" dirty="0" smtClean="0">
                <a:solidFill>
                  <a:schemeClr val="accent3"/>
                </a:solidFill>
              </a:rPr>
              <a:t>adjusted-R</a:t>
            </a:r>
            <a:r>
              <a:rPr lang="en-US" sz="2800" baseline="30000" dirty="0" smtClean="0">
                <a:solidFill>
                  <a:schemeClr val="accent3"/>
                </a:solidFill>
              </a:rPr>
              <a:t>2</a:t>
            </a:r>
            <a:r>
              <a:rPr lang="en-US" sz="2800" dirty="0" smtClean="0"/>
              <a:t>”</a:t>
            </a:r>
            <a:r>
              <a:rPr lang="en-US" sz="2800" baseline="30000" dirty="0" smtClean="0">
                <a:solidFill>
                  <a:schemeClr val="accent3"/>
                </a:solidFill>
              </a:rPr>
              <a:t> </a:t>
            </a:r>
            <a:r>
              <a:rPr lang="en-US" sz="2800" dirty="0" smtClean="0"/>
              <a:t>does</a:t>
            </a:r>
          </a:p>
          <a:p>
            <a:pPr algn="r">
              <a:buNone/>
            </a:pPr>
            <a:r>
              <a:rPr lang="en-US" sz="2800" dirty="0" smtClean="0"/>
              <a:t>…and we will use that from now on.</a:t>
            </a:r>
            <a:endParaRPr 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2590800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-1600200" y="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4533900" y="3771900"/>
            <a:ext cx="7620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400" y="44958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00B050"/>
                </a:solidFill>
              </a:rPr>
              <a:t>penalized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 rot="21011465">
            <a:off x="1542452" y="6168694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SPSS reports this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429000"/>
            <a:ext cx="749808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remember that we care about </a:t>
            </a:r>
            <a:r>
              <a:rPr lang="en-US" sz="2400" u="sng" dirty="0" smtClean="0">
                <a:solidFill>
                  <a:schemeClr val="accent3"/>
                </a:solidFill>
              </a:rPr>
              <a:t>adjusted</a:t>
            </a:r>
            <a:r>
              <a:rPr lang="en-US" sz="2400" dirty="0" smtClean="0">
                <a:solidFill>
                  <a:schemeClr val="accent3"/>
                </a:solidFill>
              </a:rPr>
              <a:t> R square </a:t>
            </a:r>
            <a:r>
              <a:rPr lang="en-US" sz="2400" dirty="0" smtClean="0"/>
              <a:t>--- here we can explain 2.2% </a:t>
            </a:r>
            <a:r>
              <a:rPr lang="en-US" sz="2400" dirty="0" smtClean="0">
                <a:solidFill>
                  <a:schemeClr val="accent3"/>
                </a:solidFill>
              </a:rPr>
              <a:t>of the variation in Y </a:t>
            </a:r>
            <a:r>
              <a:rPr lang="en-US" sz="2400" dirty="0" smtClean="0"/>
              <a:t>with our Xs</a:t>
            </a:r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r>
              <a:rPr lang="en-US" sz="2400" dirty="0" smtClean="0"/>
              <a:t>…we also care about how it changes in response to </a:t>
            </a:r>
            <a:r>
              <a:rPr lang="en-US" sz="2400" dirty="0" smtClean="0">
                <a:solidFill>
                  <a:schemeClr val="accent3"/>
                </a:solidFill>
              </a:rPr>
              <a:t>adding or subtracting </a:t>
            </a:r>
            <a:r>
              <a:rPr lang="en-US" sz="2400" dirty="0" smtClean="0"/>
              <a:t>variables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658090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562600" y="2362200"/>
            <a:ext cx="6096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331441">
            <a:off x="1418284" y="5470267"/>
            <a:ext cx="2260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we’ll come back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to this idea!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multiple regression?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Partly because we think there are </a:t>
            </a:r>
            <a:r>
              <a:rPr lang="en-US" sz="2800" dirty="0" smtClean="0">
                <a:solidFill>
                  <a:schemeClr val="accent3"/>
                </a:solidFill>
              </a:rPr>
              <a:t>multiple explanatory variables</a:t>
            </a:r>
            <a:r>
              <a:rPr lang="en-US" sz="2800" dirty="0" smtClean="0"/>
              <a:t> that we should consider (from our theory).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But we sometimes use multiple regression to </a:t>
            </a:r>
            <a:r>
              <a:rPr lang="en-US" sz="2800" dirty="0" smtClean="0">
                <a:solidFill>
                  <a:schemeClr val="accent3"/>
                </a:solidFill>
              </a:rPr>
              <a:t>rule out </a:t>
            </a:r>
            <a:r>
              <a:rPr lang="en-US" sz="2800" dirty="0" smtClean="0"/>
              <a:t>a variable(s)…</a:t>
            </a:r>
          </a:p>
          <a:p>
            <a:pPr algn="r">
              <a:buNone/>
            </a:pPr>
            <a:r>
              <a:rPr lang="en-US" sz="2800" dirty="0" smtClean="0"/>
              <a:t>…especially when we suspect a </a:t>
            </a:r>
            <a:r>
              <a:rPr lang="en-US" sz="2800" dirty="0" smtClean="0">
                <a:solidFill>
                  <a:schemeClr val="accent3"/>
                </a:solidFill>
              </a:rPr>
              <a:t>spurious association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257317"/>
            <a:ext cx="1905000" cy="26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2829" y="2286000"/>
            <a:ext cx="1241171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found that </a:t>
            </a:r>
            <a:r>
              <a:rPr lang="en-US" dirty="0" smtClean="0">
                <a:solidFill>
                  <a:srgbClr val="0070C0"/>
                </a:solidFill>
              </a:rPr>
              <a:t>shorter people </a:t>
            </a:r>
            <a:r>
              <a:rPr lang="en-US" dirty="0" smtClean="0"/>
              <a:t>paid </a:t>
            </a:r>
            <a:r>
              <a:rPr lang="en-US" dirty="0" smtClean="0">
                <a:solidFill>
                  <a:srgbClr val="0070C0"/>
                </a:solidFill>
              </a:rPr>
              <a:t>more</a:t>
            </a:r>
            <a:r>
              <a:rPr lang="en-US" dirty="0" smtClean="0"/>
              <a:t> for their </a:t>
            </a:r>
            <a:r>
              <a:rPr lang="en-US" dirty="0" smtClean="0">
                <a:solidFill>
                  <a:srgbClr val="0070C0"/>
                </a:solidFill>
              </a:rPr>
              <a:t>haircut</a:t>
            </a:r>
            <a:r>
              <a:rPr lang="en-US" dirty="0" smtClean="0"/>
              <a:t> in our survey: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14600"/>
            <a:ext cx="2514600" cy="418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95400" y="4038600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$$$$$$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$$$$$$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66700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$$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14600"/>
            <a:ext cx="467217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632192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often have theories involving </a:t>
            </a:r>
            <a:r>
              <a:rPr lang="en-US" sz="2400" dirty="0" smtClean="0">
                <a:solidFill>
                  <a:srgbClr val="0070C0"/>
                </a:solidFill>
              </a:rPr>
              <a:t>more than one X</a:t>
            </a:r>
          </a:p>
          <a:p>
            <a:pPr lvl="1"/>
            <a:r>
              <a:rPr lang="en-US" sz="2200" dirty="0" smtClean="0">
                <a:solidFill>
                  <a:schemeClr val="accent3"/>
                </a:solidFill>
              </a:rPr>
              <a:t>multiple regression </a:t>
            </a:r>
            <a:r>
              <a:rPr lang="en-US" sz="2200" dirty="0" smtClean="0"/>
              <a:t>and controlled comparison, </a:t>
            </a:r>
            <a:r>
              <a:rPr lang="en-US" sz="2200" dirty="0" smtClean="0">
                <a:solidFill>
                  <a:schemeClr val="accent3"/>
                </a:solidFill>
              </a:rPr>
              <a:t>partial coefficients</a:t>
            </a:r>
          </a:p>
          <a:p>
            <a:r>
              <a:rPr lang="en-US" sz="2400" dirty="0" smtClean="0"/>
              <a:t>we can include </a:t>
            </a:r>
            <a:r>
              <a:rPr lang="en-US" sz="2400" dirty="0" smtClean="0">
                <a:solidFill>
                  <a:srgbClr val="0070C0"/>
                </a:solidFill>
              </a:rPr>
              <a:t>nominal Xs</a:t>
            </a:r>
            <a:r>
              <a:rPr lang="en-US" sz="2400" dirty="0" smtClean="0"/>
              <a:t> </a:t>
            </a:r>
          </a:p>
          <a:p>
            <a:pPr lvl="1"/>
            <a:r>
              <a:rPr lang="en-US" sz="2200" dirty="0" smtClean="0"/>
              <a:t>“</a:t>
            </a:r>
            <a:r>
              <a:rPr lang="en-US" sz="2200" dirty="0" smtClean="0">
                <a:solidFill>
                  <a:schemeClr val="accent3"/>
                </a:solidFill>
              </a:rPr>
              <a:t>dummy</a:t>
            </a:r>
            <a:r>
              <a:rPr lang="en-US" sz="2200" dirty="0" smtClean="0"/>
              <a:t>” variables, and easy to interpret</a:t>
            </a:r>
          </a:p>
          <a:p>
            <a:r>
              <a:rPr lang="en-US" sz="2400" dirty="0" smtClean="0"/>
              <a:t>we want to </a:t>
            </a:r>
            <a:r>
              <a:rPr lang="en-US" sz="2400" dirty="0" smtClean="0">
                <a:solidFill>
                  <a:srgbClr val="0070C0"/>
                </a:solidFill>
              </a:rPr>
              <a:t>compare “models” </a:t>
            </a:r>
            <a:r>
              <a:rPr lang="en-US" sz="2400" dirty="0" smtClean="0"/>
              <a:t>– which is best?</a:t>
            </a:r>
          </a:p>
          <a:p>
            <a:pPr lvl="1"/>
            <a:r>
              <a:rPr lang="en-US" sz="2200" dirty="0" smtClean="0">
                <a:solidFill>
                  <a:schemeClr val="accent3"/>
                </a:solidFill>
              </a:rPr>
              <a:t>R</a:t>
            </a:r>
            <a:r>
              <a:rPr lang="en-US" sz="2200" baseline="30000" dirty="0" smtClean="0">
                <a:solidFill>
                  <a:schemeClr val="accent3"/>
                </a:solidFill>
              </a:rPr>
              <a:t>2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chemeClr val="accent3"/>
                </a:solidFill>
              </a:rPr>
              <a:t>adjusted-R</a:t>
            </a:r>
            <a:r>
              <a:rPr lang="en-US" sz="2200" baseline="30000" dirty="0" smtClean="0">
                <a:solidFill>
                  <a:schemeClr val="accent3"/>
                </a:solidFill>
              </a:rPr>
              <a:t>2</a:t>
            </a:r>
          </a:p>
          <a:p>
            <a:r>
              <a:rPr lang="en-US" sz="2400" dirty="0" smtClean="0"/>
              <a:t>sometimes effect of one X depends on the </a:t>
            </a:r>
            <a:r>
              <a:rPr lang="en-US" sz="2400" dirty="0" smtClean="0">
                <a:solidFill>
                  <a:srgbClr val="0070C0"/>
                </a:solidFill>
              </a:rPr>
              <a:t>value</a:t>
            </a:r>
            <a:r>
              <a:rPr lang="en-US" sz="2400" dirty="0" smtClean="0"/>
              <a:t> of another X</a:t>
            </a:r>
          </a:p>
          <a:p>
            <a:pPr lvl="1"/>
            <a:r>
              <a:rPr lang="en-US" sz="2200" dirty="0" smtClean="0">
                <a:solidFill>
                  <a:schemeClr val="accent3"/>
                </a:solidFill>
              </a:rPr>
              <a:t>interaction</a:t>
            </a:r>
            <a:r>
              <a:rPr lang="en-US" sz="2200" dirty="0" smtClean="0"/>
              <a:t> effects, </a:t>
            </a:r>
            <a:r>
              <a:rPr lang="en-US" sz="2200" dirty="0" smtClean="0">
                <a:solidFill>
                  <a:schemeClr val="accent3"/>
                </a:solidFill>
              </a:rPr>
              <a:t>multiplicative</a:t>
            </a:r>
            <a:r>
              <a:rPr lang="en-US" sz="2200" dirty="0" smtClean="0"/>
              <a:t> terms</a:t>
            </a:r>
          </a:p>
          <a:p>
            <a:r>
              <a:rPr lang="en-US" sz="2400" dirty="0" smtClean="0"/>
              <a:t>be sure that whole model is </a:t>
            </a:r>
            <a:r>
              <a:rPr lang="en-US" sz="2400" dirty="0" smtClean="0">
                <a:solidFill>
                  <a:srgbClr val="0070C0"/>
                </a:solidFill>
              </a:rPr>
              <a:t>jointly worth reporting</a:t>
            </a:r>
          </a:p>
          <a:p>
            <a:pPr lvl="1"/>
            <a:r>
              <a:rPr lang="en-US" sz="2200" dirty="0" smtClean="0">
                <a:solidFill>
                  <a:schemeClr val="accent3"/>
                </a:solidFill>
              </a:rPr>
              <a:t>F-test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b="12366"/>
          <a:stretch>
            <a:fillRect/>
          </a:stretch>
        </p:blipFill>
        <p:spPr bwMode="auto">
          <a:xfrm>
            <a:off x="6934199" y="0"/>
            <a:ext cx="220133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a regression…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86200"/>
            <a:ext cx="749808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So for every 1 inch </a:t>
            </a:r>
            <a:r>
              <a:rPr lang="en-US" sz="2400" dirty="0" smtClean="0">
                <a:solidFill>
                  <a:srgbClr val="0070C0"/>
                </a:solidFill>
              </a:rPr>
              <a:t>extra</a:t>
            </a:r>
            <a:r>
              <a:rPr lang="en-US" sz="2400" dirty="0" smtClean="0"/>
              <a:t> in height, you pay </a:t>
            </a:r>
            <a:r>
              <a:rPr lang="en-US" sz="2400" dirty="0" smtClean="0">
                <a:solidFill>
                  <a:srgbClr val="0070C0"/>
                </a:solidFill>
              </a:rPr>
              <a:t>$2.20 less </a:t>
            </a:r>
            <a:r>
              <a:rPr lang="en-US" sz="2400" dirty="0" smtClean="0"/>
              <a:t>for your haircut! </a:t>
            </a:r>
          </a:p>
          <a:p>
            <a:pPr algn="r">
              <a:buNone/>
            </a:pPr>
            <a:r>
              <a:rPr lang="en-US" sz="2400" dirty="0" smtClean="0"/>
              <a:t>[so put off haircuts until after puberty]</a:t>
            </a:r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r>
              <a:rPr lang="en-US" sz="2400" dirty="0" smtClean="0"/>
              <a:t>hmm…what’s </a:t>
            </a:r>
            <a:r>
              <a:rPr lang="en-US" sz="2400" dirty="0" smtClean="0">
                <a:solidFill>
                  <a:srgbClr val="0070C0"/>
                </a:solidFill>
              </a:rPr>
              <a:t>really going on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766708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429000" y="3048000"/>
            <a:ext cx="838200" cy="228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3048000"/>
            <a:ext cx="838200" cy="228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724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for sex…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962400"/>
            <a:ext cx="7620000" cy="2590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dirty="0" smtClean="0"/>
              <a:t>So, once we </a:t>
            </a:r>
            <a:r>
              <a:rPr lang="en-US" sz="2600" dirty="0" smtClean="0">
                <a:solidFill>
                  <a:schemeClr val="accent3"/>
                </a:solidFill>
              </a:rPr>
              <a:t>control</a:t>
            </a:r>
            <a:r>
              <a:rPr lang="en-US" sz="2600" dirty="0" smtClean="0"/>
              <a:t> for sex, height is </a:t>
            </a:r>
            <a:r>
              <a:rPr lang="en-US" sz="2600" dirty="0" smtClean="0">
                <a:solidFill>
                  <a:schemeClr val="accent3"/>
                </a:solidFill>
              </a:rPr>
              <a:t>not</a:t>
            </a:r>
            <a:r>
              <a:rPr lang="en-US" sz="2600" dirty="0" smtClean="0"/>
              <a:t> a significant predictor…</a:t>
            </a:r>
          </a:p>
          <a:p>
            <a:pPr>
              <a:buNone/>
            </a:pPr>
            <a:endParaRPr lang="en-US" sz="2600" dirty="0" smtClean="0"/>
          </a:p>
          <a:p>
            <a:pPr algn="r">
              <a:buNone/>
            </a:pPr>
            <a:r>
              <a:rPr lang="en-US" sz="2600" dirty="0" smtClean="0"/>
              <a:t>…and we see men pay </a:t>
            </a:r>
            <a:r>
              <a:rPr lang="en-US" sz="2600" dirty="0" smtClean="0">
                <a:solidFill>
                  <a:srgbClr val="0070C0"/>
                </a:solidFill>
              </a:rPr>
              <a:t>$21.22 less </a:t>
            </a:r>
            <a:r>
              <a:rPr lang="en-US" sz="2600" dirty="0" smtClean="0"/>
              <a:t>(on average)</a:t>
            </a:r>
          </a:p>
          <a:p>
            <a:pPr algn="r">
              <a:buNone/>
            </a:pPr>
            <a:r>
              <a:rPr lang="en-US" sz="2400" dirty="0" smtClean="0"/>
              <a:t>[…this implies that taller men are not </a:t>
            </a:r>
          </a:p>
          <a:p>
            <a:pPr algn="r">
              <a:buNone/>
            </a:pPr>
            <a:r>
              <a:rPr lang="en-US" sz="2400" dirty="0" smtClean="0"/>
              <a:t>paying significantly less than shorter men]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77427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20279118">
            <a:off x="1071426" y="4965144"/>
            <a:ext cx="1422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height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“drops out”</a:t>
            </a:r>
          </a:p>
        </p:txBody>
      </p:sp>
      <p:sp>
        <p:nvSpPr>
          <p:cNvPr id="6" name="Oval 5"/>
          <p:cNvSpPr/>
          <p:nvPr/>
        </p:nvSpPr>
        <p:spPr>
          <a:xfrm>
            <a:off x="8153400" y="2895600"/>
            <a:ext cx="533400" cy="228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1888" y="0"/>
            <a:ext cx="1662112" cy="163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79792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Suppose we started out with </a:t>
            </a:r>
            <a:r>
              <a:rPr lang="en-US" sz="2800" dirty="0" smtClean="0">
                <a:solidFill>
                  <a:srgbClr val="0070C0"/>
                </a:solidFill>
              </a:rPr>
              <a:t>sex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(alone) predicting hair cut cost…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algn="r">
              <a:buNone/>
            </a:pPr>
            <a:r>
              <a:rPr lang="en-US" sz="2800" dirty="0" smtClean="0"/>
              <a:t>…is it “worth” </a:t>
            </a:r>
            <a:r>
              <a:rPr lang="en-US" sz="2800" dirty="0" smtClean="0">
                <a:solidFill>
                  <a:srgbClr val="0070C0"/>
                </a:solidFill>
              </a:rPr>
              <a:t>adding</a:t>
            </a:r>
            <a:r>
              <a:rPr lang="en-US" sz="2800" dirty="0" smtClean="0"/>
              <a:t> height as a variable?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“</a:t>
            </a:r>
            <a:r>
              <a:rPr lang="en-US" sz="2800" dirty="0" smtClean="0">
                <a:solidFill>
                  <a:schemeClr val="accent3"/>
                </a:solidFill>
              </a:rPr>
              <a:t>cost</a:t>
            </a:r>
            <a:r>
              <a:rPr lang="en-US" sz="2800" dirty="0" smtClean="0"/>
              <a:t>” is a </a:t>
            </a:r>
            <a:r>
              <a:rPr lang="en-US" sz="2800" dirty="0" smtClean="0">
                <a:solidFill>
                  <a:srgbClr val="0070C0"/>
                </a:solidFill>
              </a:rPr>
              <a:t>less parsimonious</a:t>
            </a:r>
            <a:r>
              <a:rPr lang="en-US" sz="2800" dirty="0" smtClean="0"/>
              <a:t> model, but the benefit might be a </a:t>
            </a:r>
            <a:r>
              <a:rPr lang="en-US" sz="2800" dirty="0" smtClean="0">
                <a:solidFill>
                  <a:schemeClr val="accent3"/>
                </a:solidFill>
              </a:rPr>
              <a:t>better fit</a:t>
            </a:r>
            <a:r>
              <a:rPr lang="en-US" sz="2800" dirty="0" smtClean="0"/>
              <a:t>…</a:t>
            </a:r>
          </a:p>
          <a:p>
            <a:pPr algn="r">
              <a:buNone/>
            </a:pPr>
            <a:r>
              <a:rPr lang="en-US" sz="2800" dirty="0" smtClean="0"/>
              <a:t>…maybe we can explain </a:t>
            </a:r>
            <a:r>
              <a:rPr lang="en-US" sz="2800" dirty="0" smtClean="0">
                <a:solidFill>
                  <a:srgbClr val="0070C0"/>
                </a:solidFill>
              </a:rPr>
              <a:t>much more</a:t>
            </a:r>
            <a:r>
              <a:rPr lang="en-US" sz="2800" dirty="0" smtClean="0"/>
              <a:t> variation?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2438400"/>
            <a:ext cx="6858000" cy="165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20552353">
            <a:off x="980559" y="4300529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parsimony v.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“generality”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562600" y="3429000"/>
            <a:ext cx="8382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Next time!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124200"/>
            <a:ext cx="74676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So:</a:t>
            </a:r>
          </a:p>
          <a:p>
            <a:pPr>
              <a:buNone/>
            </a:pPr>
            <a:r>
              <a:rPr lang="en-US" sz="2400" dirty="0" smtClean="0"/>
              <a:t>Y= </a:t>
            </a:r>
            <a:r>
              <a:rPr lang="en-US" sz="2400" dirty="0" smtClean="0">
                <a:solidFill>
                  <a:schemeClr val="accent3"/>
                </a:solidFill>
              </a:rPr>
              <a:t>b </a:t>
            </a:r>
            <a:r>
              <a:rPr lang="en-US" sz="2400" dirty="0" smtClean="0">
                <a:solidFill>
                  <a:srgbClr val="7030A0"/>
                </a:solidFill>
              </a:rPr>
              <a:t>sex </a:t>
            </a:r>
            <a:r>
              <a:rPr lang="en-US" sz="2400" dirty="0" smtClean="0"/>
              <a:t>+ e 			</a:t>
            </a:r>
            <a:r>
              <a:rPr lang="en-US" sz="2400" dirty="0" smtClean="0">
                <a:latin typeface="Calibri"/>
              </a:rPr>
              <a:t>→ </a:t>
            </a:r>
            <a:r>
              <a:rPr lang="en-US" sz="2400" dirty="0" smtClean="0"/>
              <a:t>adj-R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chemeClr val="accent3"/>
                </a:solidFill>
              </a:rPr>
              <a:t>0.183</a:t>
            </a:r>
          </a:p>
          <a:p>
            <a:pPr>
              <a:buNone/>
            </a:pPr>
            <a:r>
              <a:rPr lang="en-US" sz="2400" dirty="0" smtClean="0"/>
              <a:t>Y=</a:t>
            </a:r>
            <a:r>
              <a:rPr lang="en-US" sz="2400" dirty="0" smtClean="0">
                <a:solidFill>
                  <a:schemeClr val="accent3"/>
                </a:solidFill>
              </a:rPr>
              <a:t> b </a:t>
            </a:r>
            <a:r>
              <a:rPr lang="en-US" sz="2400" dirty="0" smtClean="0">
                <a:solidFill>
                  <a:srgbClr val="7030A0"/>
                </a:solidFill>
              </a:rPr>
              <a:t>sex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b</a:t>
            </a:r>
            <a:r>
              <a:rPr lang="en-US" sz="2400" dirty="0" smtClean="0">
                <a:solidFill>
                  <a:srgbClr val="7030A0"/>
                </a:solidFill>
              </a:rPr>
              <a:t> height </a:t>
            </a:r>
            <a:r>
              <a:rPr lang="en-US" sz="2400" dirty="0" smtClean="0"/>
              <a:t>+ e</a:t>
            </a:r>
            <a:r>
              <a:rPr lang="en-US" sz="2400" dirty="0" smtClean="0">
                <a:solidFill>
                  <a:srgbClr val="7030A0"/>
                </a:solidFill>
              </a:rPr>
              <a:t>	</a:t>
            </a:r>
            <a:r>
              <a:rPr lang="en-US" sz="2400" dirty="0" smtClean="0">
                <a:latin typeface="Calibri"/>
              </a:rPr>
              <a:t>→ </a:t>
            </a:r>
            <a:r>
              <a:rPr lang="en-US" sz="2400" dirty="0" smtClean="0"/>
              <a:t>adj-R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rgbClr val="0070C0"/>
                </a:solidFill>
              </a:rPr>
              <a:t>0.181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It went </a:t>
            </a:r>
            <a:r>
              <a:rPr lang="en-US" sz="2400" dirty="0" smtClean="0">
                <a:solidFill>
                  <a:schemeClr val="accent3"/>
                </a:solidFill>
              </a:rPr>
              <a:t>down</a:t>
            </a:r>
            <a:r>
              <a:rPr lang="en-US" sz="2400" dirty="0" smtClean="0"/>
              <a:t> when we added another (not very helpful) variable…</a:t>
            </a:r>
          </a:p>
          <a:p>
            <a:pPr algn="r">
              <a:buNone/>
            </a:pPr>
            <a:r>
              <a:rPr lang="en-US" sz="2400" dirty="0" smtClean="0"/>
              <a:t>…so we prefer the simpler model in this case.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1350934"/>
            <a:ext cx="7848600" cy="184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791200" y="2362200"/>
            <a:ext cx="7620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962400"/>
            <a:ext cx="730109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09535">
            <a:off x="7415685" y="3196294"/>
            <a:ext cx="730109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 rot="20763300">
            <a:off x="1280586" y="4392535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complete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model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763300">
            <a:off x="3111038" y="3083639"/>
            <a:ext cx="100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reduced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model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79792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Use adj-R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if we are comparing models which are </a:t>
            </a:r>
            <a:r>
              <a:rPr lang="en-US" sz="2400" dirty="0" smtClean="0">
                <a:solidFill>
                  <a:srgbClr val="0070C0"/>
                </a:solidFill>
              </a:rPr>
              <a:t>versions</a:t>
            </a:r>
            <a:r>
              <a:rPr lang="en-US" sz="2400" dirty="0" smtClean="0"/>
              <a:t> of each other…</a:t>
            </a:r>
          </a:p>
          <a:p>
            <a:pPr algn="r">
              <a:buNone/>
            </a:pPr>
            <a:r>
              <a:rPr lang="en-US" sz="2400" dirty="0" smtClean="0"/>
              <a:t>…just adding extra variables to the </a:t>
            </a:r>
            <a:r>
              <a:rPr lang="en-US" sz="2400" dirty="0" smtClean="0">
                <a:solidFill>
                  <a:srgbClr val="0070C0"/>
                </a:solidFill>
              </a:rPr>
              <a:t>original equation</a:t>
            </a:r>
          </a:p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sex</a:t>
            </a:r>
            <a:r>
              <a:rPr lang="en-US" sz="2400" dirty="0" smtClean="0"/>
              <a:t> + e 			</a:t>
            </a:r>
          </a:p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sex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rgbClr val="C00000"/>
                </a:solidFill>
              </a:rPr>
              <a:t>b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height</a:t>
            </a:r>
            <a:r>
              <a:rPr lang="en-US" sz="2400" dirty="0" smtClean="0"/>
              <a:t> + e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Will </a:t>
            </a:r>
            <a:r>
              <a:rPr lang="en-US" sz="2400" dirty="0" smtClean="0">
                <a:solidFill>
                  <a:srgbClr val="0070C0"/>
                </a:solidFill>
              </a:rPr>
              <a:t>also work</a:t>
            </a:r>
            <a:r>
              <a:rPr lang="en-US" sz="2400" dirty="0" smtClean="0"/>
              <a:t> for models that do </a:t>
            </a:r>
            <a:r>
              <a:rPr lang="en-US" sz="2400" dirty="0" smtClean="0">
                <a:solidFill>
                  <a:srgbClr val="0070C0"/>
                </a:solidFill>
              </a:rPr>
              <a:t>not</a:t>
            </a:r>
            <a:r>
              <a:rPr lang="en-US" sz="2400" dirty="0" smtClean="0"/>
              <a:t> have this form: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dirty="0" smtClean="0"/>
              <a:t>= b </a:t>
            </a:r>
            <a:r>
              <a:rPr lang="en-US" sz="2400" dirty="0" smtClean="0">
                <a:solidFill>
                  <a:srgbClr val="7030A0"/>
                </a:solidFill>
              </a:rPr>
              <a:t>race</a:t>
            </a:r>
            <a:r>
              <a:rPr lang="en-US" sz="2400" dirty="0" smtClean="0"/>
              <a:t> + b </a:t>
            </a:r>
            <a:r>
              <a:rPr lang="en-US" sz="2400" dirty="0" err="1" smtClean="0">
                <a:solidFill>
                  <a:srgbClr val="7030A0"/>
                </a:solidFill>
              </a:rPr>
              <a:t>partyID</a:t>
            </a:r>
            <a:r>
              <a:rPr lang="en-US" sz="2400" dirty="0" smtClean="0"/>
              <a:t> + e 			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Y</a:t>
            </a:r>
            <a:r>
              <a:rPr lang="en-US" sz="2400" dirty="0" smtClean="0"/>
              <a:t>= b </a:t>
            </a:r>
            <a:r>
              <a:rPr lang="en-US" sz="2400" dirty="0" smtClean="0">
                <a:solidFill>
                  <a:srgbClr val="7030A0"/>
                </a:solidFill>
              </a:rPr>
              <a:t>sex</a:t>
            </a:r>
            <a:r>
              <a:rPr lang="en-US" sz="2400" dirty="0" smtClean="0"/>
              <a:t> + b </a:t>
            </a:r>
            <a:r>
              <a:rPr lang="en-US" sz="2400" dirty="0" smtClean="0">
                <a:solidFill>
                  <a:srgbClr val="7030A0"/>
                </a:solidFill>
              </a:rPr>
              <a:t>height</a:t>
            </a:r>
            <a:r>
              <a:rPr lang="en-US" sz="2400" dirty="0" smtClean="0"/>
              <a:t> + e</a:t>
            </a:r>
          </a:p>
          <a:p>
            <a:pPr algn="r">
              <a:buNone/>
            </a:pPr>
            <a:r>
              <a:rPr lang="en-US" sz="2400" dirty="0" smtClean="0"/>
              <a:t>…here RHS is changed completely.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2895600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nested models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4876800"/>
            <a:ext cx="216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non-nested models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(but </a:t>
            </a:r>
            <a:r>
              <a:rPr lang="en-US" dirty="0" smtClean="0">
                <a:solidFill>
                  <a:srgbClr val="7030A0"/>
                </a:solidFill>
              </a:rPr>
              <a:t>Y</a:t>
            </a:r>
            <a:r>
              <a:rPr lang="en-US" dirty="0" smtClean="0">
                <a:solidFill>
                  <a:srgbClr val="00B050"/>
                </a:solidFill>
              </a:rPr>
              <a:t> must be </a:t>
            </a:r>
            <a:r>
              <a:rPr lang="en-US" dirty="0" smtClean="0">
                <a:solidFill>
                  <a:schemeClr val="accent3"/>
                </a:solidFill>
              </a:rPr>
              <a:t>same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28600"/>
            <a:ext cx="1676400" cy="120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Up to now…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		Y</a:t>
            </a:r>
            <a:r>
              <a:rPr lang="en-US" sz="2400" dirty="0" smtClean="0"/>
              <a:t>= a+ </a:t>
            </a:r>
            <a:r>
              <a:rPr lang="en-US" sz="2400" dirty="0" smtClean="0">
                <a:solidFill>
                  <a:schemeClr val="accent3"/>
                </a:solidFill>
              </a:rPr>
              <a:t>b</a:t>
            </a:r>
            <a:r>
              <a:rPr lang="en-US" sz="2400" baseline="-25000" dirty="0" smtClean="0">
                <a:solidFill>
                  <a:schemeClr val="accent3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X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chemeClr val="accent3"/>
                </a:solidFill>
              </a:rPr>
              <a:t>b</a:t>
            </a:r>
            <a:r>
              <a:rPr lang="en-US" sz="2400" baseline="-25000" dirty="0" smtClean="0">
                <a:solidFill>
                  <a:schemeClr val="accent3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X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2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b</a:t>
            </a:r>
            <a:r>
              <a:rPr lang="en-US" sz="2400" baseline="-25000" dirty="0" smtClean="0">
                <a:solidFill>
                  <a:schemeClr val="accent3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X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3</a:t>
            </a:r>
            <a:r>
              <a:rPr lang="en-US" sz="2400" dirty="0" smtClean="0"/>
              <a:t>+…+e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we say this regression is “</a:t>
            </a:r>
            <a:r>
              <a:rPr lang="en-US" sz="2400" dirty="0" smtClean="0">
                <a:solidFill>
                  <a:schemeClr val="accent3"/>
                </a:solidFill>
              </a:rPr>
              <a:t>additive</a:t>
            </a:r>
            <a:r>
              <a:rPr lang="en-US" sz="2400" dirty="0" smtClean="0"/>
              <a:t>”…</a:t>
            </a:r>
          </a:p>
          <a:p>
            <a:pPr algn="r">
              <a:buNone/>
            </a:pPr>
            <a:r>
              <a:rPr lang="en-US" sz="2400" dirty="0" smtClean="0"/>
              <a:t>…because we just add the terms up.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coefficient on </a:t>
            </a:r>
            <a:r>
              <a:rPr lang="en-US" sz="2400" dirty="0" smtClean="0">
                <a:solidFill>
                  <a:srgbClr val="7030A0"/>
                </a:solidFill>
              </a:rPr>
              <a:t>Age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1.47</a:t>
            </a:r>
            <a:r>
              <a:rPr lang="en-US" sz="2400" dirty="0" smtClean="0"/>
              <a:t>, tells us that… 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i="1" dirty="0" smtClean="0"/>
              <a:t>no matter what </a:t>
            </a:r>
            <a:r>
              <a:rPr lang="en-US" sz="2400" dirty="0" smtClean="0"/>
              <a:t>your </a:t>
            </a:r>
            <a:r>
              <a:rPr lang="en-US" sz="2400" dirty="0" smtClean="0">
                <a:solidFill>
                  <a:srgbClr val="7030A0"/>
                </a:solidFill>
              </a:rPr>
              <a:t>Education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7030A0"/>
                </a:solidFill>
              </a:rPr>
              <a:t>Religiosity</a:t>
            </a:r>
            <a:r>
              <a:rPr lang="en-US" sz="2400" dirty="0" smtClean="0"/>
              <a:t>, </a:t>
            </a:r>
          </a:p>
          <a:p>
            <a:pPr algn="ctr">
              <a:buNone/>
            </a:pPr>
            <a:endParaRPr lang="en-US" sz="2400" dirty="0" smtClean="0"/>
          </a:p>
          <a:p>
            <a:pPr algn="r">
              <a:buNone/>
            </a:pPr>
            <a:r>
              <a:rPr lang="en-US" sz="2400" dirty="0" smtClean="0"/>
              <a:t>…one extra year older means (on average) you like Bush </a:t>
            </a:r>
            <a:r>
              <a:rPr lang="en-US" sz="2400" dirty="0" smtClean="0">
                <a:solidFill>
                  <a:srgbClr val="00B050"/>
                </a:solidFill>
              </a:rPr>
              <a:t>1.47</a:t>
            </a:r>
            <a:r>
              <a:rPr lang="en-US" sz="2400" dirty="0" smtClean="0"/>
              <a:t> points more.</a:t>
            </a:r>
          </a:p>
          <a:p>
            <a:pPr>
              <a:buNone/>
            </a:pPr>
            <a:endParaRPr lang="en-US" sz="2800" b="1" baseline="-25000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2460" y="685800"/>
            <a:ext cx="195154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29600" y="685800"/>
            <a:ext cx="71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adder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…the effect of the variable depends on the </a:t>
            </a:r>
            <a:r>
              <a:rPr lang="en-US" sz="2400" dirty="0" smtClean="0">
                <a:solidFill>
                  <a:srgbClr val="C00000"/>
                </a:solidFill>
              </a:rPr>
              <a:t>value</a:t>
            </a:r>
            <a:r>
              <a:rPr lang="en-US" sz="2400" dirty="0" smtClean="0"/>
              <a:t> of another variable in the model?</a:t>
            </a:r>
          </a:p>
          <a:p>
            <a:pPr>
              <a:buNone/>
            </a:pPr>
            <a:endParaRPr lang="en-US" sz="2000" u="sng" dirty="0" smtClean="0"/>
          </a:p>
          <a:p>
            <a:pPr>
              <a:buNone/>
            </a:pPr>
            <a:r>
              <a:rPr lang="en-US" sz="2000" u="sng" dirty="0" smtClean="0"/>
              <a:t>interactive relationship</a:t>
            </a:r>
            <a:r>
              <a:rPr lang="en-US" sz="2000" dirty="0" smtClean="0"/>
              <a:t>: the sign and the magnitude</a:t>
            </a:r>
          </a:p>
          <a:p>
            <a:pPr>
              <a:buNone/>
            </a:pPr>
            <a:r>
              <a:rPr lang="en-US" sz="2000" dirty="0" smtClean="0"/>
              <a:t>of X’s effect on Y changes depending on the value</a:t>
            </a:r>
          </a:p>
          <a:p>
            <a:pPr>
              <a:buNone/>
            </a:pPr>
            <a:r>
              <a:rPr lang="en-US" sz="2000" dirty="0" smtClean="0"/>
              <a:t>of Z.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In a regression, we talk about an “</a:t>
            </a:r>
            <a:r>
              <a:rPr lang="en-US" sz="2400" dirty="0" smtClean="0">
                <a:solidFill>
                  <a:srgbClr val="C00000"/>
                </a:solidFill>
              </a:rPr>
              <a:t>interaction effect</a:t>
            </a:r>
            <a:r>
              <a:rPr lang="en-US" sz="2400" dirty="0" smtClean="0"/>
              <a:t>”</a:t>
            </a:r>
          </a:p>
          <a:p>
            <a:pPr algn="ctr">
              <a:buNone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Y</a:t>
            </a:r>
            <a:r>
              <a:rPr lang="en-US" sz="2400" dirty="0" smtClean="0"/>
              <a:t>= a+ </a:t>
            </a:r>
            <a:r>
              <a:rPr lang="en-US" sz="2400" dirty="0" smtClean="0">
                <a:solidFill>
                  <a:schemeClr val="accent3"/>
                </a:solidFill>
              </a:rPr>
              <a:t>b</a:t>
            </a:r>
            <a:r>
              <a:rPr lang="en-US" sz="2400" baseline="-25000" dirty="0" smtClean="0">
                <a:solidFill>
                  <a:schemeClr val="accent3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X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chemeClr val="accent3"/>
                </a:solidFill>
              </a:rPr>
              <a:t>b</a:t>
            </a:r>
            <a:r>
              <a:rPr lang="en-US" sz="2400" baseline="-25000" dirty="0" smtClean="0">
                <a:solidFill>
                  <a:schemeClr val="accent3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X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2 </a:t>
            </a:r>
            <a:r>
              <a:rPr lang="en-US" sz="2400" dirty="0" smtClean="0"/>
              <a:t>+ </a:t>
            </a:r>
            <a:r>
              <a:rPr lang="en-US" sz="2400" dirty="0" smtClean="0">
                <a:solidFill>
                  <a:schemeClr val="accent3"/>
                </a:solidFill>
              </a:rPr>
              <a:t>b</a:t>
            </a:r>
            <a:r>
              <a:rPr lang="en-US" sz="2400" baseline="-25000" dirty="0" smtClean="0">
                <a:solidFill>
                  <a:schemeClr val="accent3"/>
                </a:solidFill>
              </a:rPr>
              <a:t>3</a:t>
            </a:r>
            <a:r>
              <a:rPr lang="en-US" sz="2400" dirty="0" smtClean="0">
                <a:solidFill>
                  <a:srgbClr val="7030A0"/>
                </a:solidFill>
              </a:rPr>
              <a:t>(</a:t>
            </a:r>
            <a:r>
              <a:rPr lang="en-US" sz="2400" b="1" dirty="0" smtClean="0">
                <a:solidFill>
                  <a:srgbClr val="7030A0"/>
                </a:solidFill>
              </a:rPr>
              <a:t>X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*X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)</a:t>
            </a:r>
            <a:r>
              <a:rPr lang="en-US" sz="2400" dirty="0" smtClean="0"/>
              <a:t>+e</a:t>
            </a: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algn="r"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47800" y="2590800"/>
            <a:ext cx="55626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362200"/>
            <a:ext cx="170282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Brace 5"/>
          <p:cNvSpPr/>
          <p:nvPr/>
        </p:nvSpPr>
        <p:spPr>
          <a:xfrm rot="16200000" flipH="1">
            <a:off x="6400800" y="5257800"/>
            <a:ext cx="381000" cy="9906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6096000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interaction of X</a:t>
            </a:r>
            <a:r>
              <a:rPr lang="en-US" baseline="-25000" dirty="0" smtClean="0"/>
              <a:t>1</a:t>
            </a:r>
            <a:r>
              <a:rPr lang="en-US" dirty="0" smtClean="0"/>
              <a:t> and 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Suppose we were interested in what determines income: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Income</a:t>
            </a:r>
            <a:r>
              <a:rPr lang="en-US" sz="2800" dirty="0" smtClean="0"/>
              <a:t>= a+ </a:t>
            </a:r>
            <a:r>
              <a:rPr lang="en-US" sz="2800" dirty="0" smtClean="0">
                <a:solidFill>
                  <a:schemeClr val="accent3"/>
                </a:solidFill>
              </a:rPr>
              <a:t>b</a:t>
            </a:r>
            <a:r>
              <a:rPr lang="en-US" sz="2800" baseline="-25000" dirty="0" smtClean="0">
                <a:solidFill>
                  <a:schemeClr val="accent3"/>
                </a:solidFill>
              </a:rPr>
              <a:t>1</a:t>
            </a:r>
            <a:r>
              <a:rPr lang="en-US" sz="2800" b="1" dirty="0" smtClean="0">
                <a:solidFill>
                  <a:srgbClr val="7030A0"/>
                </a:solidFill>
              </a:rPr>
              <a:t>Race</a:t>
            </a:r>
            <a:r>
              <a:rPr lang="en-US" sz="2800" dirty="0" smtClean="0"/>
              <a:t> + </a:t>
            </a:r>
            <a:r>
              <a:rPr lang="en-US" sz="2800" dirty="0" smtClean="0">
                <a:solidFill>
                  <a:schemeClr val="accent3"/>
                </a:solidFill>
              </a:rPr>
              <a:t>b</a:t>
            </a:r>
            <a:r>
              <a:rPr lang="en-US" sz="2800" baseline="-25000" dirty="0" smtClean="0">
                <a:solidFill>
                  <a:schemeClr val="accent3"/>
                </a:solidFill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</a:rPr>
              <a:t>Sex</a:t>
            </a:r>
            <a:r>
              <a:rPr lang="en-US" sz="2800" b="1" baseline="-250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+ </a:t>
            </a:r>
            <a:r>
              <a:rPr lang="en-US" sz="2800" dirty="0" smtClean="0">
                <a:solidFill>
                  <a:schemeClr val="accent3"/>
                </a:solidFill>
              </a:rPr>
              <a:t>b</a:t>
            </a:r>
            <a:r>
              <a:rPr lang="en-US" sz="2800" baseline="-25000" dirty="0" smtClean="0">
                <a:solidFill>
                  <a:schemeClr val="accent3"/>
                </a:solidFill>
              </a:rPr>
              <a:t>3</a:t>
            </a:r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b="1" dirty="0" smtClean="0">
                <a:solidFill>
                  <a:srgbClr val="7030A0"/>
                </a:solidFill>
              </a:rPr>
              <a:t>Race*Sex)</a:t>
            </a:r>
            <a:r>
              <a:rPr lang="en-US" sz="2800" dirty="0" smtClean="0"/>
              <a:t>+e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algn="r">
              <a:buNone/>
            </a:pPr>
            <a:r>
              <a:rPr lang="en-US" sz="2800" dirty="0" smtClean="0"/>
              <a:t>…what values can </a:t>
            </a:r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b="1" dirty="0" smtClean="0">
                <a:solidFill>
                  <a:srgbClr val="7030A0"/>
                </a:solidFill>
              </a:rPr>
              <a:t>Race*Sex) </a:t>
            </a:r>
            <a:r>
              <a:rPr lang="en-US" sz="2800" dirty="0" smtClean="0"/>
              <a:t>take?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2705100" y="3848100"/>
            <a:ext cx="14478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09800" y="5029200"/>
            <a:ext cx="196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= 0, black =1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5029200" y="3886200"/>
            <a:ext cx="1066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0600" y="4724400"/>
            <a:ext cx="2010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 = 0, female =1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16200000" flipH="1">
            <a:off x="7048500" y="3009900"/>
            <a:ext cx="381000" cy="15240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77000" y="3962400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 of</a:t>
            </a:r>
          </a:p>
          <a:p>
            <a:r>
              <a:rPr lang="en-US" dirty="0" smtClean="0"/>
              <a:t>race and sex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interaction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650480" cy="5029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(</a:t>
            </a:r>
            <a:r>
              <a:rPr lang="en-US" b="1" dirty="0" smtClean="0">
                <a:solidFill>
                  <a:srgbClr val="7030A0"/>
                </a:solidFill>
              </a:rPr>
              <a:t>Race*Sex)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 possibilities: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/>
              <a:t>white man </a:t>
            </a:r>
            <a:r>
              <a:rPr lang="en-US" sz="2800" dirty="0" smtClean="0">
                <a:latin typeface="Calibri"/>
              </a:rPr>
              <a:t>→     0		 *	0 = </a:t>
            </a:r>
            <a:r>
              <a:rPr lang="en-US" sz="2800" dirty="0" smtClean="0">
                <a:solidFill>
                  <a:schemeClr val="accent3"/>
                </a:solidFill>
                <a:latin typeface="Calibri"/>
              </a:rPr>
              <a:t>0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>
                <a:latin typeface="Calibri"/>
              </a:rPr>
              <a:t>black man  →     1	 *  	0 = </a:t>
            </a:r>
            <a:r>
              <a:rPr lang="en-US" sz="2800" dirty="0" smtClean="0">
                <a:solidFill>
                  <a:schemeClr val="accent3"/>
                </a:solidFill>
                <a:latin typeface="Calibri"/>
              </a:rPr>
              <a:t>0 </a:t>
            </a:r>
            <a:r>
              <a:rPr lang="en-US" sz="2800" dirty="0" smtClean="0">
                <a:latin typeface="Calibri"/>
              </a:rPr>
              <a:t>	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>
                <a:latin typeface="Calibri"/>
              </a:rPr>
              <a:t>white woman →0	 *	1 = </a:t>
            </a:r>
            <a:r>
              <a:rPr lang="en-US" sz="2800" dirty="0" smtClean="0">
                <a:solidFill>
                  <a:schemeClr val="accent3"/>
                </a:solidFill>
                <a:latin typeface="Calibri"/>
              </a:rPr>
              <a:t>0 </a:t>
            </a:r>
            <a:r>
              <a:rPr lang="en-US" sz="2800" dirty="0" smtClean="0">
                <a:latin typeface="Calibri"/>
              </a:rPr>
              <a:t>	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>
                <a:latin typeface="Calibri"/>
              </a:rPr>
              <a:t>black woman → 1	 *	1 = </a:t>
            </a:r>
            <a:r>
              <a:rPr lang="en-US" sz="2800" dirty="0" smtClean="0">
                <a:solidFill>
                  <a:schemeClr val="accent3"/>
                </a:solidFill>
                <a:latin typeface="Calibri"/>
              </a:rPr>
              <a:t>1</a:t>
            </a:r>
            <a:r>
              <a:rPr lang="en-US" sz="2800" dirty="0" smtClean="0">
                <a:latin typeface="Calibri"/>
              </a:rPr>
              <a:t> 	</a:t>
            </a:r>
          </a:p>
          <a:p>
            <a:pPr marL="596646" indent="-514350">
              <a:buFont typeface="+mj-lt"/>
              <a:buAutoNum type="arabicPeriod"/>
            </a:pPr>
            <a:endParaRPr lang="en-US" sz="2800" dirty="0" smtClean="0">
              <a:latin typeface="Calibri"/>
            </a:endParaRPr>
          </a:p>
          <a:p>
            <a:pPr marL="596646" indent="-514350">
              <a:buNone/>
            </a:pPr>
            <a:r>
              <a:rPr lang="en-US" sz="2800" dirty="0" smtClean="0">
                <a:latin typeface="Calibri"/>
              </a:rPr>
              <a:t>The </a:t>
            </a:r>
            <a:r>
              <a:rPr lang="en-US" sz="2800" dirty="0" smtClean="0">
                <a:solidFill>
                  <a:schemeClr val="accent3"/>
                </a:solidFill>
                <a:latin typeface="Calibri"/>
              </a:rPr>
              <a:t>interaction term coefficient </a:t>
            </a:r>
            <a:r>
              <a:rPr lang="en-US" sz="2800" dirty="0" smtClean="0">
                <a:latin typeface="Calibri"/>
              </a:rPr>
              <a:t>will tells us… </a:t>
            </a:r>
          </a:p>
          <a:p>
            <a:pPr marL="596646" indent="-514350" algn="r">
              <a:buNone/>
            </a:pPr>
            <a:endParaRPr lang="en-US" sz="2800" dirty="0" smtClean="0">
              <a:latin typeface="Calibri"/>
            </a:endParaRPr>
          </a:p>
          <a:p>
            <a:pPr marL="596646" indent="-514350" algn="r">
              <a:buNone/>
            </a:pPr>
            <a:r>
              <a:rPr lang="en-US" sz="2800" dirty="0" smtClean="0">
                <a:latin typeface="Calibri"/>
              </a:rPr>
              <a:t>…whether being a </a:t>
            </a:r>
            <a:r>
              <a:rPr lang="en-US" sz="2800" u="sng" dirty="0" smtClean="0">
                <a:solidFill>
                  <a:srgbClr val="7030A0"/>
                </a:solidFill>
                <a:latin typeface="Calibri"/>
              </a:rPr>
              <a:t>woman</a:t>
            </a:r>
            <a:r>
              <a:rPr lang="en-US" sz="2800" dirty="0" smtClean="0">
                <a:latin typeface="Calibri"/>
              </a:rPr>
              <a:t> has a </a:t>
            </a:r>
            <a:r>
              <a:rPr lang="en-US" sz="2800" i="1" dirty="0" smtClean="0">
                <a:latin typeface="Calibri"/>
              </a:rPr>
              <a:t>different</a:t>
            </a:r>
            <a:r>
              <a:rPr lang="en-US" sz="2800" dirty="0" smtClean="0">
                <a:latin typeface="Calibri"/>
              </a:rPr>
              <a:t> effect on income for different </a:t>
            </a:r>
            <a:r>
              <a:rPr lang="en-US" sz="2800" u="sng" dirty="0" smtClean="0">
                <a:solidFill>
                  <a:srgbClr val="7030A0"/>
                </a:solidFill>
                <a:latin typeface="Calibri"/>
              </a:rPr>
              <a:t>races</a:t>
            </a:r>
            <a:r>
              <a:rPr lang="en-US" sz="2800" dirty="0" smtClean="0">
                <a:latin typeface="Calibri"/>
              </a:rPr>
              <a:t>.</a:t>
            </a:r>
          </a:p>
          <a:p>
            <a:pPr marL="596646" indent="-514350" algn="r">
              <a:buNone/>
            </a:pPr>
            <a:r>
              <a:rPr lang="en-US" sz="2800" dirty="0" smtClean="0">
                <a:latin typeface="Calibri"/>
              </a:rPr>
              <a:t>…whether being </a:t>
            </a:r>
            <a:r>
              <a:rPr lang="en-US" sz="2800" u="sng" dirty="0" smtClean="0">
                <a:solidFill>
                  <a:srgbClr val="7030A0"/>
                </a:solidFill>
                <a:latin typeface="Calibri"/>
              </a:rPr>
              <a:t>black</a:t>
            </a:r>
            <a:r>
              <a:rPr lang="en-US" sz="2800" dirty="0" smtClean="0">
                <a:latin typeface="Calibri"/>
              </a:rPr>
              <a:t> has a </a:t>
            </a:r>
            <a:r>
              <a:rPr lang="en-US" sz="2800" i="1" dirty="0" smtClean="0">
                <a:latin typeface="Calibri"/>
              </a:rPr>
              <a:t>different</a:t>
            </a:r>
            <a:r>
              <a:rPr lang="en-US" sz="2800" dirty="0" smtClean="0">
                <a:latin typeface="Calibri"/>
              </a:rPr>
              <a:t> effect on income for different </a:t>
            </a:r>
            <a:r>
              <a:rPr lang="en-US" sz="2800" u="sng" dirty="0" smtClean="0">
                <a:solidFill>
                  <a:srgbClr val="7030A0"/>
                </a:solidFill>
                <a:latin typeface="Calibri"/>
              </a:rPr>
              <a:t>sexes</a:t>
            </a:r>
            <a:r>
              <a:rPr lang="en-US" sz="2800" dirty="0" smtClean="0">
                <a:latin typeface="Calibri"/>
              </a:rPr>
              <a:t>.</a:t>
            </a:r>
          </a:p>
          <a:p>
            <a:pPr marL="596646" indent="-514350">
              <a:buNone/>
            </a:pPr>
            <a:endParaRPr lang="en-US" sz="2800" dirty="0" smtClean="0">
              <a:latin typeface="Calibri"/>
            </a:endParaRPr>
          </a:p>
          <a:p>
            <a:pPr marL="596646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988710">
            <a:off x="1295872" y="5949846"/>
            <a:ext cx="93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etc, etc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887" y="1600200"/>
            <a:ext cx="23681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Regression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dirty="0" smtClean="0"/>
              <a:t>Remember, we are thinking of…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accent3"/>
                </a:solidFill>
              </a:rPr>
              <a:t>Y</a:t>
            </a:r>
            <a:r>
              <a:rPr lang="en-US" dirty="0" smtClean="0"/>
              <a:t>=</a:t>
            </a:r>
            <a:r>
              <a:rPr lang="el-GR" dirty="0" smtClean="0">
                <a:solidFill>
                  <a:schemeClr val="accent3"/>
                </a:solidFill>
                <a:latin typeface="Calibri"/>
              </a:rPr>
              <a:t>α</a:t>
            </a:r>
            <a:r>
              <a:rPr lang="en-US" dirty="0" smtClean="0">
                <a:latin typeface="Calibri"/>
              </a:rPr>
              <a:t>+</a:t>
            </a:r>
            <a:r>
              <a:rPr lang="el-GR" dirty="0" smtClean="0">
                <a:solidFill>
                  <a:schemeClr val="accent3"/>
                </a:solidFill>
                <a:latin typeface="Calibri"/>
              </a:rPr>
              <a:t>β</a:t>
            </a:r>
            <a:r>
              <a:rPr lang="en-US" dirty="0" smtClean="0">
                <a:solidFill>
                  <a:schemeClr val="accent3"/>
                </a:solidFill>
                <a:latin typeface="Calibri"/>
              </a:rPr>
              <a:t>X</a:t>
            </a:r>
          </a:p>
          <a:p>
            <a:pPr algn="ctr">
              <a:buNone/>
            </a:pPr>
            <a:endParaRPr lang="en-US" dirty="0" smtClean="0">
              <a:latin typeface="Calibri"/>
            </a:endParaRPr>
          </a:p>
          <a:p>
            <a:pPr algn="r">
              <a:buNone/>
            </a:pPr>
            <a:r>
              <a:rPr lang="en-US" sz="3000" dirty="0" smtClean="0">
                <a:latin typeface="Calibri"/>
              </a:rPr>
              <a:t>…and we want to </a:t>
            </a:r>
            <a:r>
              <a:rPr lang="en-US" sz="3000" dirty="0" smtClean="0">
                <a:solidFill>
                  <a:schemeClr val="accent1"/>
                </a:solidFill>
                <a:latin typeface="Calibri"/>
              </a:rPr>
              <a:t>estimate</a:t>
            </a:r>
            <a:r>
              <a:rPr lang="en-US" sz="3000" dirty="0" smtClean="0">
                <a:latin typeface="Calibri"/>
              </a:rPr>
              <a:t> the value of </a:t>
            </a:r>
          </a:p>
          <a:p>
            <a:pPr algn="r">
              <a:buNone/>
            </a:pPr>
            <a:r>
              <a:rPr lang="en-US" sz="3000" dirty="0" smtClean="0">
                <a:solidFill>
                  <a:schemeClr val="accent3"/>
                </a:solidFill>
                <a:latin typeface="Calibri"/>
              </a:rPr>
              <a:t>a</a:t>
            </a:r>
            <a:r>
              <a:rPr lang="en-US" sz="3000" dirty="0" smtClean="0">
                <a:latin typeface="Calibri"/>
              </a:rPr>
              <a:t>,</a:t>
            </a:r>
            <a:r>
              <a:rPr lang="en-US" sz="3000" dirty="0" smtClean="0">
                <a:solidFill>
                  <a:schemeClr val="accent3"/>
                </a:solidFill>
                <a:latin typeface="Calibri"/>
              </a:rPr>
              <a:t> </a:t>
            </a:r>
            <a:r>
              <a:rPr lang="en-US" sz="3000" dirty="0" smtClean="0">
                <a:latin typeface="Calibri"/>
              </a:rPr>
              <a:t>the </a:t>
            </a:r>
            <a:r>
              <a:rPr lang="en-US" sz="3000" dirty="0" smtClean="0">
                <a:solidFill>
                  <a:schemeClr val="accent3"/>
                </a:solidFill>
                <a:latin typeface="Calibri"/>
              </a:rPr>
              <a:t>intercept</a:t>
            </a:r>
            <a:r>
              <a:rPr lang="en-US" sz="3000" dirty="0" smtClean="0">
                <a:latin typeface="Calibri"/>
              </a:rPr>
              <a:t> and </a:t>
            </a:r>
          </a:p>
          <a:p>
            <a:pPr algn="r">
              <a:buNone/>
            </a:pPr>
            <a:r>
              <a:rPr lang="en-US" sz="3000" dirty="0" smtClean="0">
                <a:solidFill>
                  <a:schemeClr val="accent3"/>
                </a:solidFill>
                <a:latin typeface="Calibri"/>
              </a:rPr>
              <a:t>b</a:t>
            </a:r>
            <a:r>
              <a:rPr lang="en-US" sz="3000" dirty="0" smtClean="0">
                <a:latin typeface="Calibri"/>
              </a:rPr>
              <a:t>,</a:t>
            </a:r>
            <a:r>
              <a:rPr lang="en-US" sz="3000" dirty="0" smtClean="0">
                <a:solidFill>
                  <a:schemeClr val="accent3"/>
                </a:solidFill>
                <a:latin typeface="Calibri"/>
              </a:rPr>
              <a:t> </a:t>
            </a:r>
            <a:r>
              <a:rPr lang="en-US" sz="3000" dirty="0" smtClean="0">
                <a:latin typeface="Calibri"/>
              </a:rPr>
              <a:t>the </a:t>
            </a:r>
            <a:r>
              <a:rPr lang="en-US" sz="3000" dirty="0" smtClean="0">
                <a:solidFill>
                  <a:schemeClr val="accent3"/>
                </a:solidFill>
                <a:latin typeface="Calibri"/>
              </a:rPr>
              <a:t>coefficient</a:t>
            </a:r>
            <a:r>
              <a:rPr lang="en-US" dirty="0" smtClean="0">
                <a:latin typeface="Calibri"/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sz="3000" dirty="0" err="1" smtClean="0">
                <a:solidFill>
                  <a:schemeClr val="accent3"/>
                </a:solidFill>
              </a:rPr>
              <a:t>bivariate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00B050"/>
                </a:solidFill>
              </a:rPr>
              <a:t>(two variables)</a:t>
            </a:r>
            <a:r>
              <a:rPr lang="en-US" sz="3000" dirty="0" smtClean="0"/>
              <a:t> regression is a good choice when we have </a:t>
            </a:r>
            <a:r>
              <a:rPr lang="en-US" sz="3000" dirty="0" smtClean="0">
                <a:solidFill>
                  <a:schemeClr val="accent3"/>
                </a:solidFill>
              </a:rPr>
              <a:t>one</a:t>
            </a:r>
            <a:r>
              <a:rPr lang="en-US" sz="3000" dirty="0" smtClean="0"/>
              <a:t> independent variable (and one Y).</a:t>
            </a:r>
            <a:r>
              <a:rPr lang="en-US" sz="3000" dirty="0" smtClean="0">
                <a:latin typeface="Calibri"/>
              </a:rPr>
              <a:t>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429000" y="2514600"/>
            <a:ext cx="11430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299017">
            <a:off x="2353424" y="2305528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want to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explain this…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067434">
            <a:off x="6045123" y="2431318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using this!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5867400" y="2514600"/>
            <a:ext cx="5334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484797">
            <a:off x="6324600" y="5943600"/>
            <a:ext cx="269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not multivariate regression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we go then…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810000"/>
            <a:ext cx="7562088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(You have to create the interaction in SPSS, but it’s very easy)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...what are the </a:t>
            </a:r>
            <a:r>
              <a:rPr lang="en-US" sz="2400" dirty="0" smtClean="0">
                <a:solidFill>
                  <a:srgbClr val="0070C0"/>
                </a:solidFill>
              </a:rPr>
              <a:t>directions</a:t>
            </a:r>
            <a:r>
              <a:rPr lang="en-US" sz="2400" dirty="0" smtClean="0"/>
              <a:t> of the variables? </a:t>
            </a:r>
          </a:p>
          <a:p>
            <a:pPr algn="r">
              <a:buNone/>
            </a:pPr>
            <a:r>
              <a:rPr lang="en-US" sz="2400" dirty="0" smtClean="0"/>
              <a:t>…are the variables </a:t>
            </a:r>
            <a:r>
              <a:rPr lang="en-US" sz="2400" dirty="0" smtClean="0">
                <a:solidFill>
                  <a:srgbClr val="0070C0"/>
                </a:solidFill>
              </a:rPr>
              <a:t>significant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781800" cy="211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114800" y="3048000"/>
            <a:ext cx="685800" cy="228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14800" y="2819400"/>
            <a:ext cx="685800" cy="228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2590800"/>
            <a:ext cx="685800" cy="228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48600" y="2971800"/>
            <a:ext cx="533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Income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00B050"/>
                </a:solidFill>
              </a:rPr>
              <a:t>a</a:t>
            </a:r>
            <a:r>
              <a:rPr lang="en-US" sz="2400" dirty="0" smtClean="0"/>
              <a:t>+ </a:t>
            </a:r>
            <a:r>
              <a:rPr lang="en-US" sz="2400" dirty="0" smtClean="0">
                <a:solidFill>
                  <a:schemeClr val="accent3"/>
                </a:solidFill>
              </a:rPr>
              <a:t>b</a:t>
            </a:r>
            <a:r>
              <a:rPr lang="en-US" sz="2400" baseline="-25000" dirty="0" smtClean="0">
                <a:solidFill>
                  <a:schemeClr val="accent3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Race</a:t>
            </a:r>
            <a:r>
              <a:rPr lang="en-US" sz="2400" dirty="0" smtClean="0"/>
              <a:t> + </a:t>
            </a:r>
            <a:r>
              <a:rPr lang="en-US" sz="2400" dirty="0" smtClean="0">
                <a:solidFill>
                  <a:schemeClr val="accent3"/>
                </a:solidFill>
              </a:rPr>
              <a:t>b</a:t>
            </a:r>
            <a:r>
              <a:rPr lang="en-US" sz="2400" baseline="-25000" dirty="0" smtClean="0">
                <a:solidFill>
                  <a:schemeClr val="accent3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Sex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+ </a:t>
            </a:r>
            <a:r>
              <a:rPr lang="en-US" sz="2400" dirty="0" smtClean="0">
                <a:solidFill>
                  <a:schemeClr val="accent3"/>
                </a:solidFill>
              </a:rPr>
              <a:t>b</a:t>
            </a:r>
            <a:r>
              <a:rPr lang="en-US" sz="2400" baseline="-25000" dirty="0" smtClean="0">
                <a:solidFill>
                  <a:schemeClr val="accent3"/>
                </a:solidFill>
              </a:rPr>
              <a:t>3</a:t>
            </a:r>
            <a:r>
              <a:rPr lang="en-US" sz="2400" dirty="0" smtClean="0">
                <a:solidFill>
                  <a:srgbClr val="7030A0"/>
                </a:solidFill>
              </a:rPr>
              <a:t>(</a:t>
            </a:r>
            <a:r>
              <a:rPr lang="en-US" sz="2400" b="1" dirty="0" smtClean="0">
                <a:solidFill>
                  <a:srgbClr val="7030A0"/>
                </a:solidFill>
              </a:rPr>
              <a:t>Race*Sex)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		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		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00B050"/>
                </a:solidFill>
              </a:rPr>
              <a:t>23.5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accent3"/>
                </a:solidFill>
              </a:rPr>
              <a:t>-5.65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7030A0"/>
                </a:solidFill>
              </a:rPr>
              <a:t>0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accent3"/>
                </a:solidFill>
              </a:rPr>
              <a:t>-6.54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7030A0"/>
                </a:solidFill>
              </a:rPr>
              <a:t>0</a:t>
            </a:r>
            <a:r>
              <a:rPr lang="en-US" sz="2400" dirty="0" smtClean="0"/>
              <a:t>) + </a:t>
            </a:r>
            <a:r>
              <a:rPr lang="en-US" sz="2400" dirty="0" smtClean="0">
                <a:solidFill>
                  <a:schemeClr val="accent3"/>
                </a:solidFill>
              </a:rPr>
              <a:t>2.45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7030A0"/>
                </a:solidFill>
              </a:rPr>
              <a:t>0</a:t>
            </a:r>
            <a:r>
              <a:rPr lang="en-US" sz="2400" dirty="0" smtClean="0"/>
              <a:t>) = $23,500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= </a:t>
            </a:r>
            <a:r>
              <a:rPr lang="en-US" sz="2400" dirty="0" smtClean="0">
                <a:solidFill>
                  <a:srgbClr val="00B050"/>
                </a:solidFill>
              </a:rPr>
              <a:t>23.5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 -5.65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accent3"/>
                </a:solidFill>
              </a:rPr>
              <a:t>-6.54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7030A0"/>
                </a:solidFill>
              </a:rPr>
              <a:t>0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accent3"/>
                </a:solidFill>
              </a:rPr>
              <a:t>+ 2.45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7030A0"/>
                </a:solidFill>
              </a:rPr>
              <a:t>0</a:t>
            </a:r>
            <a:r>
              <a:rPr lang="en-US" sz="2400" dirty="0" smtClean="0"/>
              <a:t>) = $17,500</a:t>
            </a:r>
          </a:p>
          <a:p>
            <a:pPr>
              <a:buNone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		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00B050"/>
                </a:solidFill>
              </a:rPr>
              <a:t>23.5  </a:t>
            </a:r>
            <a:r>
              <a:rPr lang="en-US" sz="2400" dirty="0" smtClean="0">
                <a:solidFill>
                  <a:schemeClr val="accent3"/>
                </a:solidFill>
              </a:rPr>
              <a:t>-5.65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accent3"/>
                </a:solidFill>
              </a:rPr>
              <a:t>-6.54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) +</a:t>
            </a:r>
            <a:r>
              <a:rPr lang="en-US" sz="2400" dirty="0" smtClean="0">
                <a:solidFill>
                  <a:schemeClr val="accent3"/>
                </a:solidFill>
              </a:rPr>
              <a:t> 2.45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) = $13,760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		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B050"/>
                </a:solidFill>
              </a:rPr>
              <a:t>23.5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accent3"/>
                </a:solidFill>
              </a:rPr>
              <a:t>-5.65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7030A0"/>
                </a:solidFill>
              </a:rPr>
              <a:t>0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accent3"/>
                </a:solidFill>
              </a:rPr>
              <a:t>-6.54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) + </a:t>
            </a:r>
            <a:r>
              <a:rPr lang="en-US" sz="2400" dirty="0" smtClean="0">
                <a:solidFill>
                  <a:schemeClr val="accent3"/>
                </a:solidFill>
              </a:rPr>
              <a:t>2.45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7030A0"/>
                </a:solidFill>
              </a:rPr>
              <a:t>0</a:t>
            </a:r>
            <a:r>
              <a:rPr lang="en-US" sz="2400" dirty="0" smtClean="0"/>
              <a:t>) = $16,960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822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95600"/>
            <a:ext cx="8315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910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181600"/>
            <a:ext cx="10668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848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blacks</a:t>
            </a:r>
            <a:r>
              <a:rPr lang="en-US" sz="2400" dirty="0" smtClean="0"/>
              <a:t> earn less than </a:t>
            </a:r>
            <a:r>
              <a:rPr lang="en-US" sz="2400" dirty="0" smtClean="0">
                <a:solidFill>
                  <a:srgbClr val="7030A0"/>
                </a:solidFill>
              </a:rPr>
              <a:t>whites</a:t>
            </a:r>
            <a:r>
              <a:rPr lang="en-US" sz="2400" dirty="0" smtClean="0"/>
              <a:t>…</a:t>
            </a:r>
          </a:p>
          <a:p>
            <a:pPr algn="r">
              <a:buNone/>
            </a:pPr>
            <a:r>
              <a:rPr lang="en-US" sz="2400" dirty="0" smtClean="0"/>
              <a:t>…</a:t>
            </a:r>
            <a:r>
              <a:rPr lang="en-US" sz="2400" dirty="0" smtClean="0">
                <a:solidFill>
                  <a:srgbClr val="7030A0"/>
                </a:solidFill>
              </a:rPr>
              <a:t>women</a:t>
            </a:r>
            <a:r>
              <a:rPr lang="en-US" sz="2400" dirty="0" smtClean="0"/>
              <a:t> earn less than </a:t>
            </a:r>
            <a:r>
              <a:rPr lang="en-US" sz="2400" dirty="0" smtClean="0">
                <a:solidFill>
                  <a:srgbClr val="7030A0"/>
                </a:solidFill>
              </a:rPr>
              <a:t>men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But also…</a:t>
            </a:r>
          </a:p>
          <a:p>
            <a:pPr algn="r">
              <a:buNone/>
            </a:pPr>
            <a:r>
              <a:rPr lang="en-US" sz="2400" dirty="0" smtClean="0"/>
              <a:t>	…there is an “</a:t>
            </a:r>
            <a:r>
              <a:rPr lang="en-US" sz="2400" dirty="0" smtClean="0">
                <a:solidFill>
                  <a:schemeClr val="accent3"/>
                </a:solidFill>
              </a:rPr>
              <a:t>extra</a:t>
            </a:r>
            <a:r>
              <a:rPr lang="en-US" sz="2400" dirty="0" smtClean="0"/>
              <a:t>” (</a:t>
            </a:r>
            <a:r>
              <a:rPr lang="en-US" sz="2400" dirty="0" smtClean="0">
                <a:solidFill>
                  <a:srgbClr val="0070C0"/>
                </a:solidFill>
              </a:rPr>
              <a:t>negative</a:t>
            </a:r>
            <a:r>
              <a:rPr lang="en-US" sz="2400" dirty="0" smtClean="0"/>
              <a:t> overall) effect of being a </a:t>
            </a:r>
            <a:r>
              <a:rPr lang="en-US" sz="2400" dirty="0" smtClean="0">
                <a:solidFill>
                  <a:srgbClr val="7030A0"/>
                </a:solidFill>
              </a:rPr>
              <a:t>black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woman</a:t>
            </a:r>
            <a:r>
              <a:rPr lang="en-US" sz="2400" dirty="0" smtClean="0"/>
              <a:t> </a:t>
            </a:r>
          </a:p>
          <a:p>
            <a:pPr algn="ctr">
              <a:buNone/>
            </a:pPr>
            <a:r>
              <a:rPr lang="en-US" sz="2400" b="1" dirty="0" smtClean="0"/>
              <a:t>or</a:t>
            </a:r>
          </a:p>
          <a:p>
            <a:pPr algn="r">
              <a:buNone/>
            </a:pPr>
            <a:r>
              <a:rPr lang="en-US" sz="2400" dirty="0" smtClean="0"/>
              <a:t>	…an “</a:t>
            </a:r>
            <a:r>
              <a:rPr lang="en-US" sz="2400" dirty="0" smtClean="0">
                <a:solidFill>
                  <a:schemeClr val="accent3"/>
                </a:solidFill>
              </a:rPr>
              <a:t>extra</a:t>
            </a:r>
            <a:r>
              <a:rPr lang="en-US" sz="2400" dirty="0" smtClean="0"/>
              <a:t>” (</a:t>
            </a:r>
            <a:r>
              <a:rPr lang="en-US" sz="2400" dirty="0" smtClean="0">
                <a:solidFill>
                  <a:srgbClr val="0070C0"/>
                </a:solidFill>
              </a:rPr>
              <a:t>positive</a:t>
            </a:r>
            <a:r>
              <a:rPr lang="en-US" sz="2400" dirty="0" smtClean="0"/>
              <a:t> overall) effect of being a </a:t>
            </a:r>
            <a:r>
              <a:rPr lang="en-US" sz="2400" dirty="0" smtClean="0">
                <a:solidFill>
                  <a:srgbClr val="7030A0"/>
                </a:solidFill>
              </a:rPr>
              <a:t>white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man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effect of </a:t>
            </a:r>
            <a:r>
              <a:rPr lang="en-US" sz="2400" dirty="0" smtClean="0">
                <a:solidFill>
                  <a:srgbClr val="7030A0"/>
                </a:solidFill>
              </a:rPr>
              <a:t>sex</a:t>
            </a:r>
            <a:r>
              <a:rPr lang="en-US" sz="2400" dirty="0" smtClean="0"/>
              <a:t> is </a:t>
            </a:r>
            <a:r>
              <a:rPr lang="en-US" sz="2400" i="1" u="sng" dirty="0" smtClean="0"/>
              <a:t>not constant </a:t>
            </a:r>
            <a:r>
              <a:rPr lang="en-US" sz="2400" dirty="0" smtClean="0"/>
              <a:t>across </a:t>
            </a:r>
            <a:r>
              <a:rPr lang="en-US" sz="2400" dirty="0" smtClean="0">
                <a:solidFill>
                  <a:srgbClr val="7030A0"/>
                </a:solidFill>
              </a:rPr>
              <a:t>races</a:t>
            </a:r>
            <a:r>
              <a:rPr lang="en-US" sz="2400" dirty="0" smtClean="0"/>
              <a:t>…</a:t>
            </a:r>
          </a:p>
          <a:p>
            <a:pPr algn="r">
              <a:buNone/>
            </a:pPr>
            <a:r>
              <a:rPr lang="en-US" sz="2400" dirty="0" smtClean="0"/>
              <a:t>…the effect of </a:t>
            </a:r>
            <a:r>
              <a:rPr lang="en-US" sz="2400" dirty="0" smtClean="0">
                <a:solidFill>
                  <a:srgbClr val="7030A0"/>
                </a:solidFill>
              </a:rPr>
              <a:t>race</a:t>
            </a:r>
            <a:r>
              <a:rPr lang="en-US" sz="2400" dirty="0" smtClean="0"/>
              <a:t> is </a:t>
            </a:r>
            <a:r>
              <a:rPr lang="en-US" sz="2400" i="1" u="sng" dirty="0" smtClean="0"/>
              <a:t>not constant</a:t>
            </a:r>
            <a:r>
              <a:rPr lang="en-US" sz="2400" dirty="0" smtClean="0"/>
              <a:t> across </a:t>
            </a:r>
            <a:r>
              <a:rPr lang="en-US" sz="2400" dirty="0" smtClean="0">
                <a:solidFill>
                  <a:srgbClr val="7030A0"/>
                </a:solidFill>
              </a:rPr>
              <a:t>sex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5257800"/>
            <a:ext cx="7696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"/>
            <a:ext cx="2819400" cy="181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careful…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When you </a:t>
            </a:r>
            <a:r>
              <a:rPr lang="en-US" sz="2400" i="1" dirty="0" smtClean="0"/>
              <a:t>interpret</a:t>
            </a:r>
            <a:r>
              <a:rPr lang="en-US" sz="2400" dirty="0" smtClean="0"/>
              <a:t> an interaction, be sure to consider all the variables it involves: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= </a:t>
            </a:r>
            <a:r>
              <a:rPr lang="en-US" sz="2400" dirty="0" smtClean="0">
                <a:solidFill>
                  <a:srgbClr val="00B050"/>
                </a:solidFill>
              </a:rPr>
              <a:t>23.5  </a:t>
            </a:r>
            <a:r>
              <a:rPr lang="en-US" sz="2400" dirty="0" smtClean="0">
                <a:solidFill>
                  <a:schemeClr val="accent3"/>
                </a:solidFill>
              </a:rPr>
              <a:t>-5.65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accent3"/>
                </a:solidFill>
              </a:rPr>
              <a:t>-6.54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) +</a:t>
            </a:r>
            <a:r>
              <a:rPr lang="en-US" sz="2400" dirty="0" smtClean="0">
                <a:solidFill>
                  <a:schemeClr val="accent3"/>
                </a:solidFill>
              </a:rPr>
              <a:t> 2.45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) = $13,760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…we need to think about the </a:t>
            </a:r>
            <a:r>
              <a:rPr lang="en-US" sz="2400" dirty="0" smtClean="0">
                <a:solidFill>
                  <a:schemeClr val="accent3"/>
                </a:solidFill>
              </a:rPr>
              <a:t>net </a:t>
            </a:r>
            <a:r>
              <a:rPr lang="en-US" sz="2400" dirty="0" smtClean="0"/>
              <a:t>effect of being </a:t>
            </a:r>
            <a:r>
              <a:rPr lang="en-US" sz="2400" dirty="0" smtClean="0">
                <a:solidFill>
                  <a:srgbClr val="7030A0"/>
                </a:solidFill>
              </a:rPr>
              <a:t>black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7030A0"/>
                </a:solidFill>
              </a:rPr>
              <a:t>female:</a:t>
            </a:r>
          </a:p>
          <a:p>
            <a:pPr algn="r">
              <a:buNone/>
            </a:pPr>
            <a:r>
              <a:rPr lang="en-US" sz="2400" dirty="0" smtClean="0"/>
              <a:t>…</a:t>
            </a:r>
            <a:r>
              <a:rPr lang="en-US" sz="2400" dirty="0" smtClean="0">
                <a:solidFill>
                  <a:schemeClr val="accent3"/>
                </a:solidFill>
              </a:rPr>
              <a:t>-5.65-6.54+2.45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chemeClr val="accent3"/>
                </a:solidFill>
              </a:rPr>
              <a:t>-9.74 </a:t>
            </a:r>
            <a:r>
              <a:rPr lang="en-US" sz="2400" dirty="0" smtClean="0"/>
              <a:t>(relative to </a:t>
            </a:r>
            <a:r>
              <a:rPr lang="en-US" sz="2400" dirty="0" smtClean="0">
                <a:solidFill>
                  <a:srgbClr val="7030A0"/>
                </a:solidFill>
              </a:rPr>
              <a:t>white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men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>
          <a:xfrm rot="5400000">
            <a:off x="6210300" y="2705100"/>
            <a:ext cx="304800" cy="99060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3352800"/>
            <a:ext cx="1850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</a:t>
            </a:r>
            <a:r>
              <a:rPr lang="en-US" u="sng" dirty="0" smtClean="0"/>
              <a:t>only</a:t>
            </a:r>
            <a:r>
              <a:rPr lang="en-US" dirty="0" smtClean="0"/>
              <a:t> looked </a:t>
            </a:r>
          </a:p>
          <a:p>
            <a:r>
              <a:rPr lang="en-US" dirty="0" smtClean="0"/>
              <a:t>here, what would</a:t>
            </a:r>
          </a:p>
          <a:p>
            <a:r>
              <a:rPr lang="en-US" dirty="0" smtClean="0"/>
              <a:t>it imply?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71800" y="3200400"/>
            <a:ext cx="7620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3"/>
          </p:cNvCxnSpPr>
          <p:nvPr/>
        </p:nvCxnSpPr>
        <p:spPr>
          <a:xfrm flipV="1">
            <a:off x="3721754" y="3200400"/>
            <a:ext cx="1231246" cy="10851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8800" y="3962400"/>
            <a:ext cx="189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these negative</a:t>
            </a:r>
          </a:p>
          <a:p>
            <a:r>
              <a:rPr lang="en-US" dirty="0" smtClean="0"/>
              <a:t>terms are also key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"/>
            <a:ext cx="1447800" cy="126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use interactions?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79792" cy="5410200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when we think there is an “extra” bump up or down for some combination of the variables</a:t>
            </a:r>
          </a:p>
          <a:p>
            <a:pPr marL="870966" lvl="1" indent="-514350"/>
            <a:r>
              <a:rPr lang="en-US" sz="2200" dirty="0" smtClean="0"/>
              <a:t>we still think </a:t>
            </a:r>
            <a:r>
              <a:rPr lang="en-US" sz="2200" dirty="0" smtClean="0">
                <a:solidFill>
                  <a:srgbClr val="7030A0"/>
                </a:solidFill>
              </a:rPr>
              <a:t>race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rgbClr val="7030A0"/>
                </a:solidFill>
              </a:rPr>
              <a:t>sex</a:t>
            </a:r>
            <a:r>
              <a:rPr lang="en-US" sz="2200" dirty="0" smtClean="0"/>
              <a:t> are important…</a:t>
            </a:r>
          </a:p>
          <a:p>
            <a:pPr marL="596646" indent="-514350">
              <a:buFont typeface="+mj-lt"/>
              <a:buAutoNum type="arabicPeriod"/>
            </a:pPr>
            <a:endParaRPr lang="en-US" sz="2400" dirty="0" smtClean="0"/>
          </a:p>
          <a:p>
            <a:pPr marL="596646" indent="-514350">
              <a:buFont typeface="+mj-lt"/>
              <a:buAutoNum type="arabicPeriod"/>
            </a:pPr>
            <a:r>
              <a:rPr lang="en-US" sz="2400" dirty="0" smtClean="0"/>
              <a:t>when we think there that </a:t>
            </a:r>
            <a:r>
              <a:rPr lang="en-US" sz="2400" i="1" dirty="0" smtClean="0">
                <a:solidFill>
                  <a:schemeClr val="accent3"/>
                </a:solidFill>
              </a:rPr>
              <a:t>only</a:t>
            </a:r>
            <a:r>
              <a:rPr lang="en-US" sz="2400" dirty="0" smtClean="0"/>
              <a:t> the combination of the variables in a </a:t>
            </a:r>
            <a:r>
              <a:rPr lang="en-US" sz="2400" dirty="0" smtClean="0">
                <a:solidFill>
                  <a:schemeClr val="accent3"/>
                </a:solidFill>
              </a:rPr>
              <a:t>certain way </a:t>
            </a:r>
            <a:r>
              <a:rPr lang="en-US" sz="2400" dirty="0" smtClean="0"/>
              <a:t>will lead to an </a:t>
            </a:r>
            <a:r>
              <a:rPr lang="en-US" sz="2400" dirty="0" smtClean="0">
                <a:solidFill>
                  <a:srgbClr val="0070C0"/>
                </a:solidFill>
              </a:rPr>
              <a:t>effect</a:t>
            </a:r>
            <a:endParaRPr lang="en-US" sz="2200" dirty="0" smtClean="0"/>
          </a:p>
          <a:p>
            <a:pPr marL="870966" lvl="1" indent="-514350">
              <a:buNone/>
            </a:pPr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7030A0"/>
                </a:solidFill>
              </a:rPr>
              <a:t>success</a:t>
            </a:r>
            <a:r>
              <a:rPr lang="en-US" sz="2000" dirty="0" smtClean="0"/>
              <a:t>” = </a:t>
            </a:r>
            <a:r>
              <a:rPr lang="en-US" sz="2000" dirty="0" smtClean="0">
                <a:solidFill>
                  <a:srgbClr val="7030A0"/>
                </a:solidFill>
              </a:rPr>
              <a:t>hard work </a:t>
            </a:r>
            <a:r>
              <a:rPr lang="en-US" sz="2000" dirty="0" smtClean="0"/>
              <a:t>+ </a:t>
            </a:r>
            <a:r>
              <a:rPr lang="en-US" sz="2000" dirty="0" smtClean="0">
                <a:solidFill>
                  <a:srgbClr val="7030A0"/>
                </a:solidFill>
              </a:rPr>
              <a:t>good ideas </a:t>
            </a:r>
            <a:r>
              <a:rPr lang="en-US" sz="2000" dirty="0" smtClean="0"/>
              <a:t>+ (</a:t>
            </a:r>
            <a:r>
              <a:rPr lang="en-US" sz="2000" dirty="0" smtClean="0">
                <a:solidFill>
                  <a:srgbClr val="7030A0"/>
                </a:solidFill>
              </a:rPr>
              <a:t>good ideas</a:t>
            </a:r>
            <a:r>
              <a:rPr lang="en-US" sz="2000" dirty="0" smtClean="0"/>
              <a:t> * </a:t>
            </a:r>
            <a:r>
              <a:rPr lang="en-US" sz="2000" dirty="0" smtClean="0">
                <a:solidFill>
                  <a:srgbClr val="7030A0"/>
                </a:solidFill>
              </a:rPr>
              <a:t>hard work</a:t>
            </a:r>
            <a:r>
              <a:rPr lang="en-US" sz="2000" dirty="0" smtClean="0"/>
              <a:t>)</a:t>
            </a:r>
          </a:p>
          <a:p>
            <a:pPr marL="870966" lvl="1" indent="-514350">
              <a:buNone/>
            </a:pPr>
            <a:endParaRPr lang="en-US" sz="2200" dirty="0" smtClean="0"/>
          </a:p>
          <a:p>
            <a:pPr marL="870966" lvl="1" indent="-514350">
              <a:buNone/>
            </a:pPr>
            <a:endParaRPr lang="en-US" sz="2200" dirty="0" smtClean="0">
              <a:latin typeface="Calibri"/>
            </a:endParaRPr>
          </a:p>
          <a:p>
            <a:pPr marL="870966" lvl="1" indent="-514350">
              <a:buNone/>
            </a:pPr>
            <a:endParaRPr lang="en-US" sz="2200" dirty="0" smtClean="0">
              <a:latin typeface="Calibri"/>
            </a:endParaRPr>
          </a:p>
          <a:p>
            <a:pPr marL="870966" lvl="1" indent="-514350">
              <a:buNone/>
            </a:pPr>
            <a:endParaRPr lang="en-US" sz="2200" dirty="0" smtClean="0">
              <a:latin typeface="Calibri"/>
            </a:endParaRPr>
          </a:p>
          <a:p>
            <a:pPr marL="870966" lvl="1" indent="-514350">
              <a:buNone/>
            </a:pPr>
            <a:endParaRPr lang="en-US" sz="2200" dirty="0" smtClean="0">
              <a:latin typeface="Calibri"/>
            </a:endParaRPr>
          </a:p>
          <a:p>
            <a:pPr marL="870966" lvl="1" indent="-514350">
              <a:buNone/>
            </a:pPr>
            <a:r>
              <a:rPr lang="en-US" sz="2200" dirty="0" smtClean="0">
                <a:solidFill>
                  <a:srgbClr val="7030A0"/>
                </a:solidFill>
                <a:latin typeface="Calibri"/>
              </a:rPr>
              <a:t>#</a:t>
            </a:r>
            <a:r>
              <a:rPr lang="en-US" sz="2200" dirty="0" smtClean="0">
                <a:solidFill>
                  <a:srgbClr val="7030A0"/>
                </a:solidFill>
              </a:rPr>
              <a:t> parties </a:t>
            </a:r>
            <a:r>
              <a:rPr lang="en-US" sz="2200" dirty="0" smtClean="0"/>
              <a:t>= </a:t>
            </a:r>
            <a:r>
              <a:rPr lang="en-US" sz="2200" dirty="0" err="1" smtClean="0">
                <a:solidFill>
                  <a:srgbClr val="7030A0"/>
                </a:solidFill>
              </a:rPr>
              <a:t>elec</a:t>
            </a:r>
            <a:r>
              <a:rPr lang="en-US" sz="2200" dirty="0" smtClean="0">
                <a:solidFill>
                  <a:srgbClr val="7030A0"/>
                </a:solidFill>
              </a:rPr>
              <a:t> rules </a:t>
            </a:r>
            <a:r>
              <a:rPr lang="en-US" sz="2200" dirty="0" smtClean="0"/>
              <a:t>+ </a:t>
            </a:r>
            <a:r>
              <a:rPr lang="en-US" sz="2200" dirty="0" smtClean="0">
                <a:solidFill>
                  <a:srgbClr val="7030A0"/>
                </a:solidFill>
              </a:rPr>
              <a:t>cleavages</a:t>
            </a:r>
            <a:r>
              <a:rPr lang="en-US" sz="2200" dirty="0" smtClean="0"/>
              <a:t> + (</a:t>
            </a:r>
            <a:r>
              <a:rPr lang="en-US" sz="2200" dirty="0" smtClean="0">
                <a:solidFill>
                  <a:srgbClr val="7030A0"/>
                </a:solidFill>
              </a:rPr>
              <a:t>rules*cleavages</a:t>
            </a:r>
            <a:r>
              <a:rPr lang="en-US" sz="2200" dirty="0" smtClean="0"/>
              <a:t>)</a:t>
            </a:r>
          </a:p>
          <a:p>
            <a:pPr marL="870966" lvl="1" indent="-514350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905000"/>
            <a:ext cx="141194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119067"/>
            <a:ext cx="1452190" cy="141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170680"/>
            <a:ext cx="1295400" cy="146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191000"/>
            <a:ext cx="1828800" cy="18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19950500">
            <a:off x="914400" y="4648200"/>
            <a:ext cx="2167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interaction significant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but nothing else!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last check…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So far we’ve seen how to assess the evidence for the null that</a:t>
            </a:r>
          </a:p>
          <a:p>
            <a:pPr algn="ctr">
              <a:buNone/>
            </a:pPr>
            <a:r>
              <a:rPr lang="en-US" sz="2400" dirty="0" smtClean="0"/>
              <a:t>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accent3"/>
                </a:solidFill>
              </a:rPr>
              <a:t>b</a:t>
            </a:r>
            <a:r>
              <a:rPr lang="en-US" sz="2400" baseline="-25000" dirty="0" smtClean="0">
                <a:solidFill>
                  <a:schemeClr val="accent3"/>
                </a:solidFill>
              </a:rPr>
              <a:t>1</a:t>
            </a:r>
            <a:r>
              <a:rPr lang="en-US" sz="2400" dirty="0" smtClean="0"/>
              <a:t>=0</a:t>
            </a:r>
          </a:p>
          <a:p>
            <a:pPr algn="ctr">
              <a:buNone/>
            </a:pPr>
            <a:r>
              <a:rPr lang="en-US" sz="2400" dirty="0" smtClean="0"/>
              <a:t>H: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b</a:t>
            </a:r>
            <a:r>
              <a:rPr lang="en-US" sz="2400" baseline="-25000" dirty="0" smtClean="0">
                <a:solidFill>
                  <a:schemeClr val="accent3"/>
                </a:solidFill>
              </a:rPr>
              <a:t>2</a:t>
            </a:r>
            <a:r>
              <a:rPr lang="en-US" sz="2400" dirty="0" smtClean="0"/>
              <a:t>=0</a:t>
            </a:r>
          </a:p>
          <a:p>
            <a:pPr>
              <a:buNone/>
            </a:pPr>
            <a:r>
              <a:rPr lang="en-US" sz="2400" dirty="0" smtClean="0"/>
              <a:t>etc…</a:t>
            </a:r>
          </a:p>
          <a:p>
            <a:pPr algn="r">
              <a:buNone/>
            </a:pPr>
            <a:r>
              <a:rPr lang="en-US" sz="2400" dirty="0" smtClean="0"/>
              <a:t>…all we have to do is check the </a:t>
            </a:r>
            <a:r>
              <a:rPr lang="en-US" sz="2400" dirty="0" smtClean="0">
                <a:solidFill>
                  <a:schemeClr val="accent3"/>
                </a:solidFill>
              </a:rPr>
              <a:t>p-values</a:t>
            </a:r>
            <a:r>
              <a:rPr lang="en-US" sz="2400" dirty="0" smtClean="0"/>
              <a:t> for the coefficients.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But, we might also like to test the </a:t>
            </a:r>
            <a:r>
              <a:rPr lang="en-US" sz="2400" dirty="0" smtClean="0">
                <a:solidFill>
                  <a:schemeClr val="accent3"/>
                </a:solidFill>
              </a:rPr>
              <a:t>joint</a:t>
            </a:r>
            <a:r>
              <a:rPr lang="en-US" sz="2400" dirty="0" smtClean="0"/>
              <a:t> hypothesis that Y is related to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and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</a:p>
          <a:p>
            <a:pPr algn="ctr">
              <a:buNone/>
            </a:pPr>
            <a:r>
              <a:rPr lang="en-US" sz="2400" dirty="0" smtClean="0"/>
              <a:t>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 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=0</a:t>
            </a:r>
          </a:p>
          <a:p>
            <a:pPr algn="ctr">
              <a:buNone/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 rot="21033090">
            <a:off x="1295400" y="5791200"/>
            <a:ext cx="1539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significance of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regression line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940904">
            <a:off x="6335665" y="5679398"/>
            <a:ext cx="2016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does Y have a linear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relationship with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X</a:t>
            </a:r>
            <a:r>
              <a:rPr lang="en-US" baseline="-25000" dirty="0" smtClean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and X</a:t>
            </a:r>
            <a:r>
              <a:rPr lang="en-US" baseline="-25000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Why can’t we just use the hypothesis tests on the coefficients, </a:t>
            </a:r>
            <a:r>
              <a:rPr lang="en-US" sz="2400" dirty="0" smtClean="0">
                <a:solidFill>
                  <a:schemeClr val="accent3"/>
                </a:solidFill>
              </a:rPr>
              <a:t>one by one</a:t>
            </a:r>
            <a:r>
              <a:rPr lang="en-US" sz="2400" dirty="0" smtClean="0"/>
              <a:t>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answer is </a:t>
            </a:r>
            <a:r>
              <a:rPr lang="en-US" sz="2400" dirty="0" smtClean="0">
                <a:solidFill>
                  <a:srgbClr val="0070C0"/>
                </a:solidFill>
              </a:rPr>
              <a:t>subtle</a:t>
            </a:r>
            <a:r>
              <a:rPr lang="en-US" sz="2400" dirty="0" smtClean="0"/>
              <a:t>…</a:t>
            </a:r>
          </a:p>
          <a:p>
            <a:pPr algn="r">
              <a:buNone/>
            </a:pPr>
            <a:r>
              <a:rPr lang="en-US" sz="2400" dirty="0" smtClean="0"/>
              <a:t>…</a:t>
            </a:r>
            <a:r>
              <a:rPr lang="en-US" sz="2400" i="1" dirty="0" smtClean="0"/>
              <a:t>implicitly</a:t>
            </a:r>
            <a:r>
              <a:rPr lang="en-US" sz="2400" dirty="0" smtClean="0"/>
              <a:t> we  acted as if the </a:t>
            </a:r>
          </a:p>
          <a:p>
            <a:pPr algn="r">
              <a:buNone/>
            </a:pPr>
            <a:r>
              <a:rPr lang="en-US" sz="2400" dirty="0" smtClean="0"/>
              <a:t>samples for testing </a:t>
            </a:r>
            <a:r>
              <a:rPr lang="en-US" sz="2400" dirty="0" smtClean="0">
                <a:solidFill>
                  <a:schemeClr val="accent3"/>
                </a:solidFill>
              </a:rPr>
              <a:t>b</a:t>
            </a:r>
            <a:r>
              <a:rPr lang="en-US" sz="2400" baseline="-25000" dirty="0" smtClean="0">
                <a:solidFill>
                  <a:schemeClr val="accent3"/>
                </a:solidFill>
              </a:rPr>
              <a:t>1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3"/>
                </a:solidFill>
              </a:rPr>
              <a:t>b</a:t>
            </a:r>
            <a:r>
              <a:rPr lang="en-US" sz="2400" baseline="-25000" dirty="0" smtClean="0">
                <a:solidFill>
                  <a:schemeClr val="accent3"/>
                </a:solidFill>
              </a:rPr>
              <a:t>2</a:t>
            </a:r>
            <a:r>
              <a:rPr lang="en-US" sz="2400" dirty="0" smtClean="0"/>
              <a:t> were </a:t>
            </a:r>
          </a:p>
          <a:p>
            <a:pPr algn="r">
              <a:buNone/>
            </a:pPr>
            <a:r>
              <a:rPr lang="en-US" sz="2400" dirty="0" smtClean="0"/>
              <a:t>drawn  </a:t>
            </a:r>
            <a:r>
              <a:rPr lang="en-US" sz="2400" dirty="0" smtClean="0">
                <a:solidFill>
                  <a:srgbClr val="0070C0"/>
                </a:solidFill>
              </a:rPr>
              <a:t>independent</a:t>
            </a:r>
            <a:r>
              <a:rPr lang="en-US" sz="2400" dirty="0" smtClean="0"/>
              <a:t> of one another</a:t>
            </a:r>
          </a:p>
          <a:p>
            <a:pPr algn="r">
              <a:buNone/>
            </a:pPr>
            <a:r>
              <a:rPr lang="en-US" sz="2400" dirty="0" smtClean="0"/>
              <a:t>but here, we are using the </a:t>
            </a:r>
            <a:r>
              <a:rPr lang="en-US" sz="2400" dirty="0" smtClean="0">
                <a:solidFill>
                  <a:schemeClr val="accent3"/>
                </a:solidFill>
              </a:rPr>
              <a:t>same</a:t>
            </a:r>
            <a:r>
              <a:rPr lang="en-US" sz="2400" dirty="0" smtClean="0"/>
              <a:t> sample</a:t>
            </a:r>
          </a:p>
          <a:p>
            <a:pPr>
              <a:buNone/>
            </a:pPr>
            <a:r>
              <a:rPr lang="en-US" sz="2400" dirty="0" smtClean="0"/>
              <a:t>But the test is very easy…</a:t>
            </a:r>
          </a:p>
          <a:p>
            <a:pPr algn="r">
              <a:buNone/>
            </a:pPr>
            <a:r>
              <a:rPr lang="en-US" sz="2400" dirty="0" smtClean="0"/>
              <a:t>…</a:t>
            </a:r>
            <a:r>
              <a:rPr lang="en-US" sz="2400" dirty="0" smtClean="0">
                <a:solidFill>
                  <a:srgbClr val="0070C0"/>
                </a:solidFill>
              </a:rPr>
              <a:t>SPSS </a:t>
            </a:r>
            <a:r>
              <a:rPr lang="en-US" sz="2400" dirty="0" smtClean="0"/>
              <a:t>does it for you.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334000"/>
            <a:ext cx="1371600" cy="1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200" dirty="0" smtClean="0"/>
              <a:t>We do an </a:t>
            </a:r>
            <a:r>
              <a:rPr lang="en-US" sz="2200" dirty="0" smtClean="0">
                <a:solidFill>
                  <a:schemeClr val="accent3"/>
                </a:solidFill>
              </a:rPr>
              <a:t>F-test</a:t>
            </a:r>
            <a:r>
              <a:rPr lang="en-US" sz="2200" dirty="0" smtClean="0"/>
              <a:t>…</a:t>
            </a:r>
          </a:p>
          <a:p>
            <a:pPr algn="r">
              <a:buNone/>
            </a:pPr>
            <a:r>
              <a:rPr lang="en-US" sz="2200" dirty="0" smtClean="0"/>
              <a:t>..so named because it uses an F distribution.</a:t>
            </a:r>
          </a:p>
          <a:p>
            <a:pPr algn="r"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Look for “</a:t>
            </a:r>
            <a:r>
              <a:rPr lang="en-US" sz="2200" dirty="0" smtClean="0">
                <a:solidFill>
                  <a:schemeClr val="accent3"/>
                </a:solidFill>
              </a:rPr>
              <a:t>ANOVA</a:t>
            </a:r>
            <a:r>
              <a:rPr lang="en-US" sz="2200" dirty="0" smtClean="0"/>
              <a:t>” table in output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 algn="r">
              <a:buNone/>
            </a:pPr>
            <a:r>
              <a:rPr lang="en-US" sz="2200" dirty="0" smtClean="0">
                <a:solidFill>
                  <a:schemeClr val="accent3"/>
                </a:solidFill>
              </a:rPr>
              <a:t>Stat sig </a:t>
            </a:r>
            <a:r>
              <a:rPr lang="en-US" sz="2200" dirty="0" smtClean="0">
                <a:latin typeface="Calibri"/>
              </a:rPr>
              <a:t>→ </a:t>
            </a:r>
            <a:r>
              <a:rPr lang="en-US" sz="2200" dirty="0" smtClean="0"/>
              <a:t>we know that </a:t>
            </a:r>
            <a:r>
              <a:rPr lang="en-US" sz="2200" dirty="0" smtClean="0">
                <a:solidFill>
                  <a:srgbClr val="0070C0"/>
                </a:solidFill>
              </a:rPr>
              <a:t>at least one variable</a:t>
            </a:r>
            <a:r>
              <a:rPr lang="en-US" sz="2200" dirty="0" smtClean="0"/>
              <a:t> is linearly associated with Y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r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6477000" cy="215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7086600" y="3810000"/>
            <a:ext cx="7620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00800" y="35814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Multicollinearity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65048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We know that X variables are often related to each other…</a:t>
            </a:r>
          </a:p>
          <a:p>
            <a:pPr algn="r">
              <a:buNone/>
            </a:pPr>
            <a:r>
              <a:rPr lang="en-US" sz="2400" dirty="0" smtClean="0"/>
              <a:t>…that’s why we </a:t>
            </a:r>
            <a:r>
              <a:rPr lang="en-US" sz="2400" dirty="0" smtClean="0">
                <a:solidFill>
                  <a:schemeClr val="accent3"/>
                </a:solidFill>
              </a:rPr>
              <a:t>need </a:t>
            </a:r>
            <a:r>
              <a:rPr lang="en-US" sz="2400" u="sng" dirty="0" smtClean="0"/>
              <a:t>multiple</a:t>
            </a:r>
            <a:r>
              <a:rPr lang="en-US" sz="2400" dirty="0" smtClean="0"/>
              <a:t> regression</a:t>
            </a:r>
          </a:p>
          <a:p>
            <a:pPr>
              <a:buNone/>
            </a:pPr>
            <a:endParaRPr lang="en-US" sz="2800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But sometimes, they are a </a:t>
            </a:r>
            <a:r>
              <a:rPr lang="en-US" sz="2400" dirty="0" smtClean="0">
                <a:solidFill>
                  <a:schemeClr val="accent3"/>
                </a:solidFill>
              </a:rPr>
              <a:t>too</a:t>
            </a:r>
            <a:r>
              <a:rPr lang="en-US" sz="2400" dirty="0" smtClean="0"/>
              <a:t> tightly related…</a:t>
            </a:r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r>
              <a:rPr lang="en-US" sz="2400" dirty="0" smtClean="0"/>
              <a:t>…and this results in a statistical problem called</a:t>
            </a:r>
          </a:p>
          <a:p>
            <a:pPr algn="r">
              <a:buNone/>
            </a:pP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accent3"/>
                </a:solidFill>
              </a:rPr>
              <a:t>multicollinearity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31986" y="2667000"/>
            <a:ext cx="4334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…we can “tease out” or “isolate”</a:t>
            </a:r>
          </a:p>
          <a:p>
            <a:r>
              <a:rPr lang="en-US" sz="2400" dirty="0" smtClean="0"/>
              <a:t>effects even if two variables are </a:t>
            </a:r>
          </a:p>
          <a:p>
            <a:r>
              <a:rPr lang="en-US" sz="2400" dirty="0" smtClean="0"/>
              <a:t>associated with one another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14600"/>
            <a:ext cx="1524000" cy="19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0"/>
            <a:ext cx="20191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901801"/>
            <a:ext cx="1295400" cy="19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19754276">
            <a:off x="1142394" y="2224569"/>
            <a:ext cx="135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old, religious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447800"/>
            <a:ext cx="2514600" cy="290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479792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Suppose…</a:t>
            </a:r>
          </a:p>
          <a:p>
            <a:pPr>
              <a:buNone/>
            </a:pPr>
            <a:r>
              <a:rPr lang="en-US" sz="2400" dirty="0" smtClean="0"/>
              <a:t>	trying to explain </a:t>
            </a:r>
            <a:r>
              <a:rPr lang="en-US" sz="2400" dirty="0" smtClean="0">
                <a:solidFill>
                  <a:srgbClr val="0070C0"/>
                </a:solidFill>
              </a:rPr>
              <a:t>weight</a:t>
            </a:r>
            <a:r>
              <a:rPr lang="en-US" sz="2400" dirty="0" smtClean="0"/>
              <a:t> (in lbs) based on:</a:t>
            </a:r>
          </a:p>
          <a:p>
            <a:pPr>
              <a:buNone/>
            </a:pPr>
            <a:endParaRPr lang="en-US" sz="2400" dirty="0" smtClean="0"/>
          </a:p>
          <a:p>
            <a:pPr marL="539496" indent="-457200">
              <a:buFont typeface="+mj-lt"/>
              <a:buAutoNum type="arabicPeriod"/>
            </a:pPr>
            <a:r>
              <a:rPr lang="en-US" sz="2400" dirty="0" smtClean="0"/>
              <a:t>height in</a:t>
            </a:r>
            <a:r>
              <a:rPr lang="en-US" sz="2400" dirty="0" smtClean="0">
                <a:solidFill>
                  <a:srgbClr val="0070C0"/>
                </a:solidFill>
              </a:rPr>
              <a:t> inches 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dirty="0" smtClean="0"/>
              <a:t>height in </a:t>
            </a:r>
            <a:r>
              <a:rPr lang="en-US" sz="2400" dirty="0" smtClean="0">
                <a:solidFill>
                  <a:srgbClr val="0070C0"/>
                </a:solidFill>
              </a:rPr>
              <a:t>centimeters</a:t>
            </a:r>
          </a:p>
          <a:p>
            <a:pPr marL="539496" indent="-4572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So, </a:t>
            </a:r>
          </a:p>
          <a:p>
            <a:pPr algn="ctr">
              <a:buNone/>
            </a:pPr>
            <a:r>
              <a:rPr lang="en-US" sz="2400" dirty="0" smtClean="0"/>
              <a:t>weight = </a:t>
            </a:r>
            <a:r>
              <a:rPr lang="en-US" sz="2400" dirty="0" err="1" smtClean="0"/>
              <a:t>height.inches</a:t>
            </a:r>
            <a:r>
              <a:rPr lang="en-US" sz="2400" dirty="0" smtClean="0"/>
              <a:t> + </a:t>
            </a:r>
            <a:r>
              <a:rPr lang="en-US" sz="2400" dirty="0" err="1" smtClean="0"/>
              <a:t>height.centimeters</a:t>
            </a:r>
            <a:r>
              <a:rPr lang="en-US" sz="2400" dirty="0" smtClean="0"/>
              <a:t> + 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…what is the </a:t>
            </a:r>
            <a:r>
              <a:rPr lang="en-US" sz="2400" dirty="0" smtClean="0">
                <a:solidFill>
                  <a:schemeClr val="accent3"/>
                </a:solidFill>
              </a:rPr>
              <a:t>correlation</a:t>
            </a:r>
            <a:r>
              <a:rPr lang="en-US" sz="2400" dirty="0" smtClean="0"/>
              <a:t> between the two height measurements?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 problem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…it’s very rare that our theory involves just </a:t>
            </a:r>
            <a:r>
              <a:rPr lang="en-US" sz="2800" dirty="0" smtClean="0">
                <a:solidFill>
                  <a:schemeClr val="accent3"/>
                </a:solidFill>
              </a:rPr>
              <a:t>one explanatory </a:t>
            </a:r>
            <a:r>
              <a:rPr lang="en-US" sz="2800" dirty="0" smtClean="0"/>
              <a:t>variable!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why am I 5’9’’?</a:t>
            </a:r>
          </a:p>
          <a:p>
            <a:pPr lvl="1"/>
            <a:r>
              <a:rPr lang="en-US" sz="2400" dirty="0" smtClean="0"/>
              <a:t>genetics? diet? environment? sex?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what determines salary?</a:t>
            </a:r>
          </a:p>
          <a:p>
            <a:pPr lvl="1"/>
            <a:r>
              <a:rPr lang="en-US" sz="2400" dirty="0" smtClean="0"/>
              <a:t>gender? type of work? education? location?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why did you vote for that candidate?</a:t>
            </a:r>
          </a:p>
          <a:p>
            <a:pPr lvl="1"/>
            <a:r>
              <a:rPr lang="en-US" sz="2400" dirty="0" smtClean="0"/>
              <a:t>stance on guns? on abortion? your ethnic group?</a:t>
            </a:r>
          </a:p>
          <a:p>
            <a:pPr lvl="1">
              <a:buNone/>
            </a:pPr>
            <a:r>
              <a:rPr lang="en-US" sz="2400" dirty="0" smtClean="0"/>
              <a:t>							kind eyes?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981200"/>
            <a:ext cx="1676400" cy="248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7983" t="23622" r="12656"/>
          <a:stretch>
            <a:fillRect/>
          </a:stretch>
        </p:blipFill>
        <p:spPr bwMode="auto">
          <a:xfrm>
            <a:off x="4724400" y="5410200"/>
            <a:ext cx="205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Well…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92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09599"/>
            <a:ext cx="1805750" cy="222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086600" y="6096000"/>
            <a:ext cx="166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correlation is 1!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438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what will the </a:t>
            </a:r>
            <a:r>
              <a:rPr lang="en-US" sz="2400" dirty="0" smtClean="0">
                <a:solidFill>
                  <a:schemeClr val="accent3"/>
                </a:solidFill>
              </a:rPr>
              <a:t>partial regression coefficient </a:t>
            </a:r>
            <a:r>
              <a:rPr lang="en-US" sz="2400" dirty="0" smtClean="0"/>
              <a:t>tell us?</a:t>
            </a:r>
          </a:p>
          <a:p>
            <a:pPr algn="r">
              <a:buNone/>
            </a:pPr>
            <a:r>
              <a:rPr lang="en-US" sz="2400" dirty="0" smtClean="0"/>
              <a:t>…the effect of height </a:t>
            </a:r>
            <a:r>
              <a:rPr lang="en-US" sz="2400" i="1" u="sng" dirty="0" smtClean="0"/>
              <a:t>in inches</a:t>
            </a:r>
            <a:r>
              <a:rPr lang="en-US" sz="2400" i="1" dirty="0" smtClean="0"/>
              <a:t> </a:t>
            </a:r>
            <a:r>
              <a:rPr lang="en-US" sz="2400" dirty="0" smtClean="0"/>
              <a:t>on weight, </a:t>
            </a:r>
          </a:p>
          <a:p>
            <a:pPr algn="r">
              <a:buNone/>
            </a:pPr>
            <a:r>
              <a:rPr lang="en-US" sz="2400" dirty="0" smtClean="0"/>
              <a:t>holding height </a:t>
            </a:r>
            <a:r>
              <a:rPr lang="en-US" sz="2400" i="1" u="sng" dirty="0" smtClean="0"/>
              <a:t>in centimeters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constant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And what’s the </a:t>
            </a:r>
            <a:r>
              <a:rPr lang="en-US" sz="2400" dirty="0" smtClean="0">
                <a:solidFill>
                  <a:srgbClr val="0070C0"/>
                </a:solidFill>
              </a:rPr>
              <a:t>problem</a:t>
            </a:r>
            <a:r>
              <a:rPr lang="en-US" sz="2400" dirty="0" smtClean="0"/>
              <a:t>?</a:t>
            </a:r>
          </a:p>
          <a:p>
            <a:pPr algn="r">
              <a:buNone/>
            </a:pPr>
            <a:r>
              <a:rPr lang="en-US" sz="2400" dirty="0" smtClean="0"/>
              <a:t>we </a:t>
            </a:r>
            <a:r>
              <a:rPr lang="en-US" sz="2400" dirty="0" smtClean="0">
                <a:solidFill>
                  <a:schemeClr val="accent3"/>
                </a:solidFill>
              </a:rPr>
              <a:t>cannot</a:t>
            </a:r>
            <a:r>
              <a:rPr lang="en-US" sz="2400" dirty="0" smtClean="0"/>
              <a:t> meaningfully hold it constant</a:t>
            </a:r>
          </a:p>
          <a:p>
            <a:pPr algn="r">
              <a:buNone/>
            </a:pPr>
            <a:r>
              <a:rPr lang="en-US" sz="2400" dirty="0" smtClean="0"/>
              <a:t>…everyone who is </a:t>
            </a:r>
            <a:r>
              <a:rPr lang="en-US" sz="2400" dirty="0" smtClean="0">
                <a:solidFill>
                  <a:srgbClr val="7030A0"/>
                </a:solidFill>
              </a:rPr>
              <a:t>5’2’’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7030A0"/>
                </a:solidFill>
              </a:rPr>
              <a:t>157.48</a:t>
            </a:r>
            <a:r>
              <a:rPr lang="en-US" sz="2400" dirty="0" smtClean="0"/>
              <a:t> cm</a:t>
            </a:r>
          </a:p>
          <a:p>
            <a:pPr algn="r">
              <a:buNone/>
            </a:pPr>
            <a:r>
              <a:rPr lang="en-US" sz="2400" dirty="0" smtClean="0"/>
              <a:t>…everyone who is </a:t>
            </a:r>
            <a:r>
              <a:rPr lang="en-US" sz="2400" dirty="0" smtClean="0">
                <a:solidFill>
                  <a:srgbClr val="7030A0"/>
                </a:solidFill>
              </a:rPr>
              <a:t>6’1’’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7030A0"/>
                </a:solidFill>
              </a:rPr>
              <a:t>185.42</a:t>
            </a:r>
            <a:r>
              <a:rPr lang="en-US" sz="2400" dirty="0" smtClean="0"/>
              <a:t> cm</a:t>
            </a:r>
          </a:p>
          <a:p>
            <a:pPr algn="r">
              <a:buNone/>
            </a:pPr>
            <a:r>
              <a:rPr lang="en-US" sz="2400" dirty="0" smtClean="0"/>
              <a:t>etc…</a:t>
            </a:r>
          </a:p>
          <a:p>
            <a:pPr>
              <a:buNone/>
            </a:pPr>
            <a:r>
              <a:rPr lang="en-US" sz="2400" dirty="0" smtClean="0"/>
              <a:t>So we cannot see “what happens” to </a:t>
            </a:r>
            <a:r>
              <a:rPr lang="en-US" sz="2400" dirty="0" smtClean="0">
                <a:solidFill>
                  <a:srgbClr val="7030A0"/>
                </a:solidFill>
              </a:rPr>
              <a:t>Y</a:t>
            </a:r>
            <a:r>
              <a:rPr lang="en-US" sz="2400" dirty="0" smtClean="0"/>
              <a:t> as we vary the inches – </a:t>
            </a:r>
          </a:p>
          <a:p>
            <a:pPr algn="r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both</a:t>
            </a:r>
            <a:r>
              <a:rPr lang="en-US" sz="2400" dirty="0" smtClean="0"/>
              <a:t> must change at the </a:t>
            </a:r>
            <a:r>
              <a:rPr lang="en-US" sz="2400" dirty="0" smtClean="0">
                <a:solidFill>
                  <a:schemeClr val="accent3"/>
                </a:solidFill>
              </a:rPr>
              <a:t>same time</a:t>
            </a:r>
            <a:r>
              <a:rPr lang="en-US" sz="2400" dirty="0" smtClean="0"/>
              <a:t>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429000"/>
            <a:ext cx="158064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6200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There were </a:t>
            </a:r>
            <a:r>
              <a:rPr lang="en-US" sz="2400" dirty="0" smtClean="0">
                <a:solidFill>
                  <a:schemeClr val="accent3"/>
                </a:solidFill>
              </a:rPr>
              <a:t>some</a:t>
            </a:r>
            <a:r>
              <a:rPr lang="en-US" sz="2400" dirty="0" smtClean="0"/>
              <a:t> people who were religious </a:t>
            </a:r>
            <a:r>
              <a:rPr lang="en-US" sz="2400" dirty="0" smtClean="0">
                <a:solidFill>
                  <a:schemeClr val="accent3"/>
                </a:solidFill>
              </a:rPr>
              <a:t>and</a:t>
            </a:r>
            <a:r>
              <a:rPr lang="en-US" sz="2400" dirty="0" smtClean="0"/>
              <a:t> young </a:t>
            </a:r>
            <a:r>
              <a:rPr lang="en-US" sz="2400" dirty="0" smtClean="0">
                <a:solidFill>
                  <a:schemeClr val="accent3"/>
                </a:solidFill>
              </a:rPr>
              <a:t>and</a:t>
            </a:r>
            <a:r>
              <a:rPr lang="en-US" sz="2400" dirty="0" smtClean="0"/>
              <a:t> well educated…</a:t>
            </a:r>
          </a:p>
          <a:p>
            <a:pPr algn="r">
              <a:buNone/>
            </a:pPr>
            <a:r>
              <a:rPr lang="en-US" sz="2000" dirty="0" smtClean="0"/>
              <a:t>(…although the majority were older and less educated)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But </a:t>
            </a:r>
            <a:r>
              <a:rPr lang="en-US" sz="2400" dirty="0" smtClean="0">
                <a:solidFill>
                  <a:schemeClr val="accent3"/>
                </a:solidFill>
              </a:rPr>
              <a:t>now</a:t>
            </a:r>
            <a:r>
              <a:rPr lang="en-US" sz="2400" dirty="0" smtClean="0"/>
              <a:t>, how many people are 5’2” and </a:t>
            </a:r>
            <a:r>
              <a:rPr lang="en-US" sz="2400" dirty="0" smtClean="0">
                <a:solidFill>
                  <a:schemeClr val="accent3"/>
                </a:solidFill>
              </a:rPr>
              <a:t>not</a:t>
            </a:r>
            <a:r>
              <a:rPr lang="en-US" sz="2400" dirty="0" smtClean="0"/>
              <a:t> 157.48 centimeters tall?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…we </a:t>
            </a:r>
            <a:r>
              <a:rPr lang="en-US" sz="2400" dirty="0" smtClean="0">
                <a:solidFill>
                  <a:schemeClr val="accent3"/>
                </a:solidFill>
              </a:rPr>
              <a:t>cannot even estimate </a:t>
            </a:r>
            <a:r>
              <a:rPr lang="en-US" sz="2400" dirty="0" smtClean="0"/>
              <a:t>the regression coefficients in this case!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199600">
            <a:off x="6425835" y="5875029"/>
            <a:ext cx="2082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singularities mean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model matrix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cannot be inverted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657600"/>
            <a:ext cx="2438400" cy="178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38400" y="4267200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none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164756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79792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It is </a:t>
            </a:r>
            <a:r>
              <a:rPr lang="en-US" sz="2200" dirty="0" smtClean="0">
                <a:solidFill>
                  <a:srgbClr val="0070C0"/>
                </a:solidFill>
              </a:rPr>
              <a:t>rare</a:t>
            </a:r>
            <a:r>
              <a:rPr lang="en-US" sz="2200" dirty="0" smtClean="0"/>
              <a:t> to have perfect correlation between variables…</a:t>
            </a:r>
          </a:p>
          <a:p>
            <a:pPr algn="r">
              <a:buNone/>
            </a:pPr>
            <a:r>
              <a:rPr lang="en-US" sz="2200" dirty="0" smtClean="0"/>
              <a:t>…so long as the correlation is </a:t>
            </a:r>
            <a:r>
              <a:rPr lang="en-US" sz="2200" dirty="0" smtClean="0">
                <a:solidFill>
                  <a:srgbClr val="0070C0"/>
                </a:solidFill>
              </a:rPr>
              <a:t>less than 0.9</a:t>
            </a:r>
            <a:r>
              <a:rPr lang="en-US" sz="2200" dirty="0" smtClean="0"/>
              <a:t> (-0.9) the regression will run fine.</a:t>
            </a:r>
          </a:p>
          <a:p>
            <a:pPr algn="r"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How can we tell if we have a </a:t>
            </a:r>
            <a:r>
              <a:rPr lang="en-US" sz="2400" dirty="0" err="1" smtClean="0">
                <a:solidFill>
                  <a:schemeClr val="accent3"/>
                </a:solidFill>
              </a:rPr>
              <a:t>multicollinearity</a:t>
            </a:r>
            <a:r>
              <a:rPr lang="en-US" sz="2400" dirty="0" smtClean="0">
                <a:solidFill>
                  <a:schemeClr val="accent3"/>
                </a:solidFill>
              </a:rPr>
              <a:t> problem?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200" dirty="0" smtClean="0"/>
              <a:t>use </a:t>
            </a:r>
            <a:r>
              <a:rPr lang="en-US" sz="2200" dirty="0" smtClean="0">
                <a:solidFill>
                  <a:srgbClr val="0070C0"/>
                </a:solidFill>
              </a:rPr>
              <a:t>common sense</a:t>
            </a:r>
          </a:p>
          <a:p>
            <a:pPr marL="813816" lvl="1" indent="-457200"/>
            <a:r>
              <a:rPr lang="en-US" sz="2000" i="1" dirty="0" smtClean="0"/>
              <a:t>don’t</a:t>
            </a:r>
            <a:r>
              <a:rPr lang="en-US" sz="2000" dirty="0" smtClean="0"/>
              <a:t> have income in UK pounds + income in US dollars</a:t>
            </a:r>
          </a:p>
          <a:p>
            <a:pPr marL="813816" lvl="1" indent="-457200"/>
            <a:r>
              <a:rPr lang="en-US" sz="2000" i="1" dirty="0" smtClean="0"/>
              <a:t>don’t</a:t>
            </a:r>
            <a:r>
              <a:rPr lang="en-US" sz="2000" dirty="0" smtClean="0"/>
              <a:t> have “woman” and “not woman” as separate variables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</a:rPr>
              <a:t>F-test</a:t>
            </a:r>
            <a:r>
              <a:rPr lang="en-US" sz="2200" dirty="0" smtClean="0"/>
              <a:t> says predictors matter, but </a:t>
            </a:r>
            <a:r>
              <a:rPr lang="en-US" sz="2200" dirty="0" smtClean="0">
                <a:solidFill>
                  <a:srgbClr val="0070C0"/>
                </a:solidFill>
              </a:rPr>
              <a:t>individual p-values </a:t>
            </a:r>
            <a:r>
              <a:rPr lang="en-US" sz="2200" dirty="0" smtClean="0"/>
              <a:t>are insignificant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</a:rPr>
              <a:t>massive changes in </a:t>
            </a:r>
            <a:r>
              <a:rPr lang="en-US" sz="2200" dirty="0" err="1" smtClean="0">
                <a:solidFill>
                  <a:srgbClr val="0070C0"/>
                </a:solidFill>
              </a:rPr>
              <a:t>adj</a:t>
            </a:r>
            <a:r>
              <a:rPr lang="en-US" sz="2200" dirty="0" smtClean="0">
                <a:solidFill>
                  <a:srgbClr val="0070C0"/>
                </a:solidFill>
              </a:rPr>
              <a:t>-R </a:t>
            </a:r>
            <a:r>
              <a:rPr lang="en-US" sz="2200" dirty="0" smtClean="0"/>
              <a:t>when an X is added/deleted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1371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848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Outside of the extreme cases (correlation =1),  the </a:t>
            </a:r>
            <a:r>
              <a:rPr lang="en-US" sz="2400" dirty="0" smtClean="0">
                <a:solidFill>
                  <a:srgbClr val="0070C0"/>
                </a:solidFill>
              </a:rPr>
              <a:t>fundamental problem </a:t>
            </a:r>
            <a:r>
              <a:rPr lang="en-US" sz="2400" dirty="0" smtClean="0"/>
              <a:t>is…</a:t>
            </a:r>
          </a:p>
          <a:p>
            <a:pPr algn="r">
              <a:buNone/>
            </a:pPr>
            <a:r>
              <a:rPr lang="en-US" sz="2400" dirty="0" smtClean="0"/>
              <a:t>…</a:t>
            </a:r>
            <a:r>
              <a:rPr lang="en-US" sz="2400" dirty="0" smtClean="0">
                <a:solidFill>
                  <a:schemeClr val="accent3"/>
                </a:solidFill>
              </a:rPr>
              <a:t>not enough data</a:t>
            </a:r>
          </a:p>
          <a:p>
            <a:pPr algn="r">
              <a:buNone/>
            </a:pPr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0070C0"/>
                </a:solidFill>
              </a:rPr>
              <a:t>not enough</a:t>
            </a:r>
            <a:r>
              <a:rPr lang="en-US" sz="2400" dirty="0" smtClean="0"/>
              <a:t>” blacks that vote Republican</a:t>
            </a:r>
          </a:p>
          <a:p>
            <a:pPr algn="r">
              <a:buNone/>
            </a:pPr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0070C0"/>
                </a:solidFill>
              </a:rPr>
              <a:t>not enough</a:t>
            </a:r>
            <a:r>
              <a:rPr lang="en-US" sz="2400" dirty="0" smtClean="0"/>
              <a:t>” women that have autism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So, go </a:t>
            </a:r>
            <a:r>
              <a:rPr lang="en-US" sz="2400" dirty="0" smtClean="0">
                <a:solidFill>
                  <a:srgbClr val="0070C0"/>
                </a:solidFill>
              </a:rPr>
              <a:t>bigger</a:t>
            </a:r>
            <a:r>
              <a:rPr lang="en-US" sz="2400" dirty="0" smtClean="0"/>
              <a:t>…</a:t>
            </a:r>
          </a:p>
          <a:p>
            <a:pPr algn="r">
              <a:buNone/>
            </a:pPr>
            <a:r>
              <a:rPr lang="en-US" sz="2400" dirty="0" smtClean="0"/>
              <a:t>get </a:t>
            </a:r>
            <a:r>
              <a:rPr lang="en-US" sz="2400" dirty="0" smtClean="0">
                <a:solidFill>
                  <a:schemeClr val="accent3"/>
                </a:solidFill>
              </a:rPr>
              <a:t>more data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200" dirty="0" smtClean="0"/>
              <a:t>Or, re-specify and rebuild your model carefully… </a:t>
            </a:r>
            <a:r>
              <a:rPr lang="en-US" sz="2200" dirty="0" smtClean="0">
                <a:solidFill>
                  <a:srgbClr val="0070C0"/>
                </a:solidFill>
              </a:rPr>
              <a:t>delete</a:t>
            </a:r>
            <a:r>
              <a:rPr lang="en-US" sz="2200" dirty="0" smtClean="0"/>
              <a:t> a variable?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733800"/>
            <a:ext cx="2895600" cy="232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200" dirty="0" smtClean="0"/>
              <a:t>The regression gives the best fit through the points, such that it </a:t>
            </a:r>
            <a:r>
              <a:rPr lang="en-US" sz="2200" dirty="0" smtClean="0">
                <a:solidFill>
                  <a:schemeClr val="accent3"/>
                </a:solidFill>
              </a:rPr>
              <a:t>maximizes the variation explained</a:t>
            </a:r>
            <a:r>
              <a:rPr lang="en-US" sz="2200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4267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adj-R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=0.651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4953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=+3.93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9499315">
            <a:off x="3100327" y="3876219"/>
            <a:ext cx="4203628" cy="1605273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1251483">
            <a:off x="1143000" y="4724400"/>
            <a:ext cx="1602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we like the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“point cloud”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to be tight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around the line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09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 rot="18977276">
            <a:off x="3037922" y="3585228"/>
            <a:ext cx="4624662" cy="1605273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478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5438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…</a:t>
            </a:r>
            <a:r>
              <a:rPr lang="en-US" sz="2400" dirty="0" smtClean="0"/>
              <a:t>certain points are </a:t>
            </a:r>
            <a:r>
              <a:rPr lang="en-US" sz="2400" dirty="0" smtClean="0">
                <a:solidFill>
                  <a:srgbClr val="0070C0"/>
                </a:solidFill>
              </a:rPr>
              <a:t>very far from </a:t>
            </a:r>
            <a:r>
              <a:rPr lang="en-US" sz="2400" dirty="0" smtClean="0">
                <a:solidFill>
                  <a:schemeClr val="accent3"/>
                </a:solidFill>
              </a:rPr>
              <a:t>the trend</a:t>
            </a:r>
            <a:r>
              <a:rPr lang="en-US" sz="2400" dirty="0" smtClean="0"/>
              <a:t> that the other data points follow: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2133600"/>
            <a:ext cx="132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executions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(since 1976)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5715000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death row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5791200"/>
            <a:ext cx="3094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states where lots </a:t>
            </a:r>
          </a:p>
          <a:p>
            <a:r>
              <a:rPr lang="en-US" dirty="0" smtClean="0"/>
              <a:t>of people get the </a:t>
            </a:r>
            <a:r>
              <a:rPr lang="en-US" dirty="0" smtClean="0">
                <a:solidFill>
                  <a:srgbClr val="0070C0"/>
                </a:solidFill>
              </a:rPr>
              <a:t>death penalty</a:t>
            </a:r>
          </a:p>
          <a:p>
            <a:r>
              <a:rPr lang="en-US" dirty="0" smtClean="0"/>
              <a:t>tend to </a:t>
            </a:r>
            <a:r>
              <a:rPr lang="en-US" dirty="0" smtClean="0">
                <a:solidFill>
                  <a:srgbClr val="0070C0"/>
                </a:solidFill>
              </a:rPr>
              <a:t>execute</a:t>
            </a:r>
            <a:r>
              <a:rPr lang="en-US" dirty="0" smtClean="0"/>
              <a:t> more…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01000" y="38862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b</a:t>
            </a:r>
            <a:r>
              <a:rPr lang="en-US" dirty="0" smtClean="0"/>
              <a:t>=0.213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562600" y="2057400"/>
            <a:ext cx="304800" cy="228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5867400" y="2286000"/>
            <a:ext cx="2133600" cy="53340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48600" y="2743200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is this?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outlier…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Texas is an </a:t>
            </a:r>
            <a:r>
              <a:rPr lang="en-US" sz="2400" dirty="0" smtClean="0">
                <a:solidFill>
                  <a:schemeClr val="accent3"/>
                </a:solidFill>
              </a:rPr>
              <a:t>outlier</a:t>
            </a:r>
            <a:r>
              <a:rPr lang="en-US" sz="2400" dirty="0" smtClean="0"/>
              <a:t>…</a:t>
            </a:r>
          </a:p>
          <a:p>
            <a:pPr algn="r">
              <a:buNone/>
            </a:pPr>
            <a:r>
              <a:rPr lang="en-US" sz="2400" dirty="0" smtClean="0"/>
              <a:t>…it falls </a:t>
            </a:r>
            <a:r>
              <a:rPr lang="en-US" sz="2400" dirty="0" smtClean="0">
                <a:solidFill>
                  <a:schemeClr val="accent3"/>
                </a:solidFill>
              </a:rPr>
              <a:t>far</a:t>
            </a:r>
            <a:r>
              <a:rPr lang="en-US" sz="2400" dirty="0" smtClean="0"/>
              <a:t> from the trend</a:t>
            </a:r>
          </a:p>
          <a:p>
            <a:pPr algn="r">
              <a:buNone/>
            </a:pPr>
            <a:r>
              <a:rPr lang="en-US" sz="2400" dirty="0" smtClean="0"/>
              <a:t>…and it pulls the line “up”</a:t>
            </a:r>
          </a:p>
          <a:p>
            <a:pPr algn="r">
              <a:buNone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5448300" y="4914900"/>
            <a:ext cx="6858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7400" y="4191000"/>
            <a:ext cx="2175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getting rid of TX</a:t>
            </a:r>
          </a:p>
          <a:p>
            <a:r>
              <a:rPr lang="en-US" dirty="0" smtClean="0"/>
              <a:t>moves the regression</a:t>
            </a:r>
          </a:p>
          <a:p>
            <a:r>
              <a:rPr lang="en-US" dirty="0" smtClean="0"/>
              <a:t>line down…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77000" y="5638800"/>
            <a:ext cx="2309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fact, </a:t>
            </a:r>
            <a:r>
              <a:rPr lang="en-US" dirty="0" smtClean="0">
                <a:solidFill>
                  <a:schemeClr val="accent4"/>
                </a:solidFill>
              </a:rPr>
              <a:t>death row </a:t>
            </a:r>
            <a:r>
              <a:rPr lang="en-US" dirty="0" smtClean="0"/>
              <a:t>is no</a:t>
            </a:r>
          </a:p>
          <a:p>
            <a:r>
              <a:rPr lang="en-US" dirty="0" smtClean="0"/>
              <a:t>longer significant…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124200"/>
            <a:ext cx="2717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50800" dir="5400000" algn="ctr" rotWithShape="0">
              <a:srgbClr val="000000">
                <a:alpha val="9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an outlier is “</a:t>
            </a:r>
            <a:r>
              <a:rPr lang="en-US" sz="2400" dirty="0" smtClean="0">
                <a:solidFill>
                  <a:schemeClr val="accent3"/>
                </a:solidFill>
              </a:rPr>
              <a:t>influential</a:t>
            </a:r>
            <a:r>
              <a:rPr lang="en-US" sz="2400" dirty="0" smtClean="0"/>
              <a:t>” if removing it results in ‘large’ changes to the model results (in terms of </a:t>
            </a:r>
            <a:r>
              <a:rPr lang="en-US" sz="2400" dirty="0" smtClean="0">
                <a:solidFill>
                  <a:srgbClr val="0070C0"/>
                </a:solidFill>
              </a:rPr>
              <a:t>significance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0070C0"/>
                </a:solidFill>
              </a:rPr>
              <a:t>slope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Where do they come from?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nature</a:t>
            </a:r>
            <a:r>
              <a:rPr lang="en-US" sz="2400" dirty="0" smtClean="0"/>
              <a:t> – </a:t>
            </a:r>
          </a:p>
          <a:p>
            <a:pPr algn="r">
              <a:buNone/>
            </a:pPr>
            <a:r>
              <a:rPr lang="en-US" sz="2400" dirty="0" smtClean="0"/>
              <a:t>our model is just not very good for some units</a:t>
            </a:r>
          </a:p>
          <a:p>
            <a:pPr algn="r">
              <a:buNone/>
            </a:pPr>
            <a:r>
              <a:rPr lang="en-US" sz="2400" dirty="0" smtClean="0"/>
              <a:t>…e.g.  Texas is unusual in executing so many people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mistake</a:t>
            </a:r>
            <a:r>
              <a:rPr lang="en-US" sz="2400" dirty="0" smtClean="0"/>
              <a:t> – </a:t>
            </a:r>
          </a:p>
          <a:p>
            <a:pPr algn="r">
              <a:buNone/>
            </a:pPr>
            <a:r>
              <a:rPr lang="en-US" sz="2400" dirty="0" smtClean="0"/>
              <a:t>sometimes we make coding mistakes, mistypes etc.</a:t>
            </a:r>
          </a:p>
          <a:p>
            <a:pPr algn="r">
              <a:buNone/>
            </a:pPr>
            <a:r>
              <a:rPr lang="en-US" sz="2400" dirty="0" smtClean="0"/>
              <a:t>…what if someone was </a:t>
            </a:r>
            <a:r>
              <a:rPr lang="en-US" sz="2400" dirty="0" smtClean="0">
                <a:solidFill>
                  <a:srgbClr val="0070C0"/>
                </a:solidFill>
              </a:rPr>
              <a:t>1655 lbs</a:t>
            </a:r>
            <a:r>
              <a:rPr lang="en-US" sz="2400" dirty="0" smtClean="0"/>
              <a:t>, but 5’10’’?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86001"/>
            <a:ext cx="19213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r="1500000" sx="1000" sy="1000" algn="ctr" rotWithShape="0">
              <a:srgbClr val="000000">
                <a:alpha val="92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6934200" y="1219200"/>
            <a:ext cx="762000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0" y="609600"/>
            <a:ext cx="2323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we won’t be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very specific about this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suspect…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an </a:t>
            </a:r>
            <a:r>
              <a:rPr lang="en-US" sz="2400" dirty="0" smtClean="0">
                <a:solidFill>
                  <a:schemeClr val="accent3"/>
                </a:solidFill>
              </a:rPr>
              <a:t>influential </a:t>
            </a:r>
            <a:r>
              <a:rPr lang="en-US" sz="2400" dirty="0" smtClean="0">
                <a:solidFill>
                  <a:srgbClr val="0070C0"/>
                </a:solidFill>
              </a:rPr>
              <a:t>regression outlier</a:t>
            </a:r>
            <a:r>
              <a:rPr lang="en-US" sz="2400" dirty="0" smtClean="0"/>
              <a:t>…</a:t>
            </a:r>
          </a:p>
          <a:p>
            <a:pPr algn="r">
              <a:buNone/>
            </a:pPr>
            <a:r>
              <a:rPr lang="en-US" sz="2200" dirty="0" smtClean="0"/>
              <a:t>…consider re-running your regression</a:t>
            </a:r>
          </a:p>
          <a:p>
            <a:pPr algn="r">
              <a:buNone/>
            </a:pPr>
            <a:r>
              <a:rPr lang="en-US" sz="2200" i="1" dirty="0" smtClean="0">
                <a:solidFill>
                  <a:srgbClr val="0070C0"/>
                </a:solidFill>
              </a:rPr>
              <a:t>without </a:t>
            </a:r>
            <a:r>
              <a:rPr lang="en-US" sz="2200" u="sng" dirty="0" smtClean="0"/>
              <a:t>that</a:t>
            </a:r>
            <a:r>
              <a:rPr lang="en-US" sz="2200" dirty="0" smtClean="0"/>
              <a:t> observation</a:t>
            </a:r>
          </a:p>
          <a:p>
            <a:pPr>
              <a:buNone/>
            </a:pPr>
            <a:r>
              <a:rPr lang="en-US" sz="2400" dirty="0" smtClean="0"/>
              <a:t>- does anything </a:t>
            </a:r>
            <a:r>
              <a:rPr lang="en-US" sz="2400" dirty="0" smtClean="0">
                <a:solidFill>
                  <a:srgbClr val="0070C0"/>
                </a:solidFill>
              </a:rPr>
              <a:t>change</a:t>
            </a:r>
            <a:r>
              <a:rPr lang="en-US" sz="2400" dirty="0" smtClean="0"/>
              <a:t>?</a:t>
            </a:r>
          </a:p>
          <a:p>
            <a:pPr algn="r">
              <a:buNone/>
            </a:pPr>
            <a:r>
              <a:rPr lang="en-US" sz="2200" dirty="0" smtClean="0"/>
              <a:t>coefficient estimates? p-values?</a:t>
            </a:r>
          </a:p>
          <a:p>
            <a:pPr>
              <a:buNone/>
            </a:pPr>
            <a:r>
              <a:rPr lang="en-US" sz="2400" dirty="0" smtClean="0"/>
              <a:t>But </a:t>
            </a:r>
            <a:r>
              <a:rPr lang="en-US" sz="2400" dirty="0" smtClean="0">
                <a:solidFill>
                  <a:schemeClr val="accent3"/>
                </a:solidFill>
              </a:rPr>
              <a:t>don’t</a:t>
            </a:r>
            <a:r>
              <a:rPr lang="en-US" sz="2400" dirty="0" smtClean="0"/>
              <a:t> get confused …an observation can be </a:t>
            </a:r>
            <a:r>
              <a:rPr lang="en-US" sz="2400" dirty="0" smtClean="0">
                <a:solidFill>
                  <a:srgbClr val="0070C0"/>
                </a:solidFill>
              </a:rPr>
              <a:t>far</a:t>
            </a:r>
          </a:p>
          <a:p>
            <a:pPr algn="r">
              <a:buNone/>
            </a:pPr>
            <a:r>
              <a:rPr lang="en-US" sz="2400" dirty="0" smtClean="0"/>
              <a:t> from the others, but still be </a:t>
            </a:r>
          </a:p>
          <a:p>
            <a:pPr algn="r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part of the trend</a:t>
            </a:r>
            <a:r>
              <a:rPr lang="en-US" sz="2400" dirty="0" smtClean="0"/>
              <a:t>.</a:t>
            </a:r>
          </a:p>
          <a:p>
            <a:pPr algn="r"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419600"/>
            <a:ext cx="353147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16352803">
            <a:off x="762000" y="487680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shoe size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6488668"/>
            <a:ext cx="127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4267200" y="48006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71416"/>
            <a:ext cx="1371600" cy="238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Multiple predictors</a:t>
            </a:r>
            <a:r>
              <a:rPr lang="en-US" dirty="0" smtClean="0"/>
              <a:t>…</a:t>
            </a:r>
          </a:p>
          <a:p>
            <a:pPr algn="r">
              <a:buNone/>
            </a:pPr>
            <a:r>
              <a:rPr lang="en-US" sz="2800" dirty="0" smtClean="0"/>
              <a:t>…multiple independent variables</a:t>
            </a:r>
          </a:p>
          <a:p>
            <a:pPr algn="r">
              <a:buNone/>
            </a:pPr>
            <a:r>
              <a:rPr lang="en-US" sz="2800" dirty="0" smtClean="0"/>
              <a:t>…multiple Xs</a:t>
            </a:r>
          </a:p>
          <a:p>
            <a:pPr algn="r"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 make </a:t>
            </a:r>
            <a:r>
              <a:rPr lang="en-US" dirty="0" smtClean="0">
                <a:solidFill>
                  <a:srgbClr val="C00000"/>
                </a:solidFill>
              </a:rPr>
              <a:t>controlled comparisons</a:t>
            </a:r>
          </a:p>
          <a:p>
            <a:pPr algn="r">
              <a:buNone/>
            </a:pPr>
            <a:r>
              <a:rPr lang="en-US" sz="2800" dirty="0" smtClean="0"/>
              <a:t>…huh?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200400"/>
            <a:ext cx="2209800" cy="200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574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of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708392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How large a sample </a:t>
            </a:r>
            <a:r>
              <a:rPr lang="en-US" sz="2400" dirty="0" smtClean="0"/>
              <a:t>do I need for a regression?</a:t>
            </a:r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r>
              <a:rPr lang="en-US" sz="2400" dirty="0" smtClean="0"/>
              <a:t>…as many as possible, </a:t>
            </a:r>
          </a:p>
          <a:p>
            <a:pPr algn="r">
              <a:buNone/>
            </a:pPr>
            <a:r>
              <a:rPr lang="en-US" sz="2400" dirty="0" smtClean="0"/>
              <a:t>but </a:t>
            </a:r>
            <a:r>
              <a:rPr lang="en-US" sz="2400" dirty="0" smtClean="0">
                <a:solidFill>
                  <a:schemeClr val="accent3"/>
                </a:solidFill>
              </a:rPr>
              <a:t>30</a:t>
            </a:r>
            <a:r>
              <a:rPr lang="en-US" sz="2400" dirty="0" smtClean="0"/>
              <a:t> will be enough in</a:t>
            </a:r>
          </a:p>
          <a:p>
            <a:pPr algn="r">
              <a:buNone/>
            </a:pPr>
            <a:r>
              <a:rPr lang="en-US" sz="2400" dirty="0" smtClean="0"/>
              <a:t> most cases for </a:t>
            </a:r>
            <a:r>
              <a:rPr lang="en-US" sz="2400" dirty="0" smtClean="0">
                <a:solidFill>
                  <a:srgbClr val="0070C0"/>
                </a:solidFill>
              </a:rPr>
              <a:t>hypotheses tests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How many </a:t>
            </a:r>
            <a:r>
              <a:rPr lang="en-US" sz="2400" dirty="0" smtClean="0">
                <a:solidFill>
                  <a:schemeClr val="accent3"/>
                </a:solidFill>
              </a:rPr>
              <a:t>independent variables </a:t>
            </a:r>
            <a:r>
              <a:rPr lang="en-US" sz="2400" dirty="0" smtClean="0"/>
              <a:t>can I use?</a:t>
            </a:r>
          </a:p>
          <a:p>
            <a:pPr algn="r">
              <a:buNone/>
            </a:pPr>
            <a:r>
              <a:rPr lang="en-US" sz="2400" dirty="0" smtClean="0"/>
              <a:t>…</a:t>
            </a:r>
            <a:r>
              <a:rPr lang="en-US" sz="2400" dirty="0" smtClean="0">
                <a:solidFill>
                  <a:srgbClr val="0070C0"/>
                </a:solidFill>
              </a:rPr>
              <a:t>fewer</a:t>
            </a:r>
            <a:r>
              <a:rPr lang="en-US" sz="2400" dirty="0" smtClean="0"/>
              <a:t> than the </a:t>
            </a:r>
            <a:r>
              <a:rPr lang="en-US" sz="2400" dirty="0" smtClean="0">
                <a:solidFill>
                  <a:srgbClr val="0070C0"/>
                </a:solidFill>
              </a:rPr>
              <a:t>number of observations</a:t>
            </a:r>
            <a:r>
              <a:rPr lang="en-US" sz="2400" dirty="0" smtClean="0"/>
              <a:t>!</a:t>
            </a:r>
          </a:p>
          <a:p>
            <a:pPr algn="r">
              <a:buNone/>
            </a:pPr>
            <a:r>
              <a:rPr lang="en-US" sz="2400" dirty="0" smtClean="0"/>
              <a:t>…you cannot estimate a regression </a:t>
            </a:r>
          </a:p>
          <a:p>
            <a:pPr algn="r">
              <a:buNone/>
            </a:pPr>
            <a:r>
              <a:rPr lang="en-US" sz="2400" dirty="0" smtClean="0"/>
              <a:t>with 200 observations and 350 variables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105400"/>
            <a:ext cx="164888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3962400" cy="230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800" dirty="0" smtClean="0"/>
              <a:t>Suppose we are trying to predict how people feel about President Bush (</a:t>
            </a:r>
            <a:r>
              <a:rPr lang="en-US" sz="2800" b="1" dirty="0" smtClean="0">
                <a:solidFill>
                  <a:srgbClr val="7030A0"/>
                </a:solidFill>
              </a:rPr>
              <a:t>Y</a:t>
            </a:r>
            <a:r>
              <a:rPr lang="en-US" sz="2800" dirty="0" smtClean="0"/>
              <a:t>).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We think it depends on…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3000" dirty="0" smtClean="0">
                <a:solidFill>
                  <a:srgbClr val="C00000"/>
                </a:solidFill>
              </a:rPr>
              <a:t>religiosity </a:t>
            </a:r>
            <a:r>
              <a:rPr lang="en-US" sz="3000" dirty="0" smtClean="0">
                <a:latin typeface="Calibri"/>
              </a:rPr>
              <a:t>→</a:t>
            </a:r>
            <a:r>
              <a:rPr lang="en-US" sz="3000" b="1" dirty="0" smtClean="0">
                <a:latin typeface="Calibri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</a:rPr>
              <a:t>X</a:t>
            </a:r>
            <a:r>
              <a:rPr lang="en-US" sz="3000" b="1" baseline="-25000" dirty="0" smtClean="0">
                <a:solidFill>
                  <a:srgbClr val="7030A0"/>
                </a:solidFill>
              </a:rPr>
              <a:t>1</a:t>
            </a:r>
            <a:endParaRPr lang="en-US" sz="3000" b="1" dirty="0" smtClean="0"/>
          </a:p>
          <a:p>
            <a:pPr lvl="1"/>
            <a:r>
              <a:rPr lang="en-US" sz="2400" dirty="0" smtClean="0"/>
              <a:t>“is Bible word of God or man?” </a:t>
            </a:r>
          </a:p>
          <a:p>
            <a:pPr lvl="1">
              <a:buNone/>
            </a:pP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level of measurement</a:t>
            </a:r>
            <a:r>
              <a:rPr lang="en-US" sz="2400" dirty="0" smtClean="0"/>
              <a:t>?)</a:t>
            </a:r>
          </a:p>
          <a:p>
            <a:r>
              <a:rPr lang="en-US" sz="3000" dirty="0" smtClean="0">
                <a:solidFill>
                  <a:srgbClr val="C00000"/>
                </a:solidFill>
              </a:rPr>
              <a:t>age </a:t>
            </a:r>
            <a:r>
              <a:rPr lang="en-US" sz="3000" dirty="0" smtClean="0">
                <a:latin typeface="Calibri"/>
              </a:rPr>
              <a:t>→ </a:t>
            </a:r>
            <a:r>
              <a:rPr lang="en-US" sz="3000" b="1" dirty="0" smtClean="0">
                <a:solidFill>
                  <a:srgbClr val="7030A0"/>
                </a:solidFill>
              </a:rPr>
              <a:t>X</a:t>
            </a:r>
            <a:r>
              <a:rPr lang="en-US" sz="3000" b="1" baseline="-25000" dirty="0" smtClean="0">
                <a:solidFill>
                  <a:srgbClr val="7030A0"/>
                </a:solidFill>
              </a:rPr>
              <a:t>2</a:t>
            </a:r>
            <a:endParaRPr lang="en-US" sz="30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/>
              <a:t>in years (</a:t>
            </a:r>
            <a:r>
              <a:rPr lang="en-US" sz="2400" dirty="0" smtClean="0">
                <a:solidFill>
                  <a:srgbClr val="0070C0"/>
                </a:solidFill>
              </a:rPr>
              <a:t>level of measurement</a:t>
            </a:r>
            <a:r>
              <a:rPr lang="en-US" sz="2400" dirty="0" smtClean="0"/>
              <a:t>?)</a:t>
            </a:r>
          </a:p>
          <a:p>
            <a:r>
              <a:rPr lang="en-US" sz="3000" dirty="0" smtClean="0">
                <a:solidFill>
                  <a:srgbClr val="C00000"/>
                </a:solidFill>
              </a:rPr>
              <a:t>education </a:t>
            </a:r>
            <a:r>
              <a:rPr lang="en-US" sz="3000" dirty="0" smtClean="0">
                <a:latin typeface="Calibri"/>
              </a:rPr>
              <a:t>→ </a:t>
            </a:r>
            <a:r>
              <a:rPr lang="en-US" sz="3000" b="1" dirty="0" smtClean="0">
                <a:solidFill>
                  <a:srgbClr val="7030A0"/>
                </a:solidFill>
              </a:rPr>
              <a:t>X</a:t>
            </a:r>
            <a:r>
              <a:rPr lang="en-US" sz="3000" b="1" baseline="-25000" dirty="0" smtClean="0">
                <a:solidFill>
                  <a:srgbClr val="7030A0"/>
                </a:solidFill>
              </a:rPr>
              <a:t>3</a:t>
            </a:r>
            <a:endParaRPr lang="en-US" sz="30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/>
              <a:t>less than or more than high school? (</a:t>
            </a:r>
            <a:r>
              <a:rPr lang="en-US" sz="2400" dirty="0" smtClean="0">
                <a:solidFill>
                  <a:srgbClr val="0070C0"/>
                </a:solidFill>
              </a:rPr>
              <a:t>level of measurement?</a:t>
            </a:r>
            <a:r>
              <a:rPr lang="en-US" sz="2400" dirty="0" smtClean="0"/>
              <a:t>)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81200"/>
            <a:ext cx="2362200" cy="341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Dummy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Take another look at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education</a:t>
            </a:r>
            <a:r>
              <a:rPr lang="en-US" sz="2400" dirty="0" smtClean="0"/>
              <a:t>.  It takes one of </a:t>
            </a:r>
            <a:r>
              <a:rPr lang="en-US" sz="2400" dirty="0" smtClean="0">
                <a:solidFill>
                  <a:schemeClr val="accent3"/>
                </a:solidFill>
              </a:rPr>
              <a:t>two</a:t>
            </a:r>
            <a:r>
              <a:rPr lang="en-US" sz="2400" dirty="0" smtClean="0"/>
              <a:t> values</a:t>
            </a:r>
          </a:p>
          <a:p>
            <a:pPr>
              <a:buNone/>
            </a:pPr>
            <a:endParaRPr lang="en-US" sz="2800" dirty="0" smtClean="0"/>
          </a:p>
          <a:p>
            <a:pPr marL="596646" indent="-514350">
              <a:buFont typeface="+mj-lt"/>
              <a:buAutoNum type="arabicPeriod"/>
            </a:pPr>
            <a:r>
              <a:rPr lang="en-US" sz="2200" dirty="0" smtClean="0"/>
              <a:t>you have HS or less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200" dirty="0" smtClean="0"/>
              <a:t>you have more than HS</a:t>
            </a:r>
          </a:p>
          <a:p>
            <a:pPr marL="596646" indent="-514350">
              <a:buNone/>
            </a:pPr>
            <a:endParaRPr lang="en-US" sz="2800" dirty="0" smtClean="0"/>
          </a:p>
          <a:p>
            <a:pPr marL="596646" indent="-514350">
              <a:buNone/>
            </a:pPr>
            <a:r>
              <a:rPr lang="en-US" sz="2400" dirty="0" smtClean="0"/>
              <a:t>SPSS codes as 0 or 1 and we call it a “</a:t>
            </a:r>
            <a:r>
              <a:rPr lang="en-US" sz="2400" dirty="0" smtClean="0">
                <a:solidFill>
                  <a:schemeClr val="accent3"/>
                </a:solidFill>
              </a:rPr>
              <a:t>dummy variable</a:t>
            </a:r>
            <a:r>
              <a:rPr lang="en-US" sz="2400" dirty="0" smtClean="0"/>
              <a:t>”.</a:t>
            </a:r>
          </a:p>
          <a:p>
            <a:pPr marL="596646" indent="-514350">
              <a:buNone/>
            </a:pPr>
            <a:endParaRPr lang="en-US" sz="2400" dirty="0" smtClean="0"/>
          </a:p>
          <a:p>
            <a:pPr marL="596646" indent="-514350">
              <a:buNone/>
            </a:pPr>
            <a:r>
              <a:rPr lang="en-US" sz="2400" dirty="0" smtClean="0"/>
              <a:t>These are </a:t>
            </a:r>
            <a:r>
              <a:rPr lang="en-US" sz="2400" dirty="0" smtClean="0">
                <a:solidFill>
                  <a:srgbClr val="0070C0"/>
                </a:solidFill>
              </a:rPr>
              <a:t>very useful</a:t>
            </a:r>
            <a:r>
              <a:rPr lang="en-US" sz="2400" dirty="0" smtClean="0"/>
              <a:t>, and very easy to interpret in a regression…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828800"/>
            <a:ext cx="189747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343400" y="2514600"/>
            <a:ext cx="4572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4724400" y="3352800"/>
            <a:ext cx="4572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6800" y="2286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3352800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251192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Suppose I want to know if </a:t>
            </a:r>
            <a:r>
              <a:rPr lang="en-US" sz="2400" dirty="0" smtClean="0">
                <a:solidFill>
                  <a:schemeClr val="accent3"/>
                </a:solidFill>
              </a:rPr>
              <a:t>sex</a:t>
            </a:r>
            <a:r>
              <a:rPr lang="en-US" sz="2400" dirty="0" smtClean="0"/>
              <a:t> is a good predictor of how much people like </a:t>
            </a:r>
            <a:r>
              <a:rPr lang="en-US" sz="2400" dirty="0" smtClean="0">
                <a:solidFill>
                  <a:schemeClr val="accent3"/>
                </a:solidFill>
              </a:rPr>
              <a:t>environmentalists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745258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4495800"/>
            <a:ext cx="72390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dirty="0" smtClean="0"/>
              <a:t>Remember: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a</a:t>
            </a:r>
            <a:r>
              <a:rPr lang="en-US" sz="2400" dirty="0" smtClean="0"/>
              <a:t> (Constant)  tells us what people feel about Environmentalists when sex=0…</a:t>
            </a:r>
          </a:p>
          <a:p>
            <a:pPr marL="365760" marR="0" lvl="0" indent="-283464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dirty="0" smtClean="0"/>
              <a:t>…what does that mean?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sz="2400" dirty="0" smtClean="0"/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sz="2400" dirty="0" smtClean="0"/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sz="24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449580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predicted </a:t>
            </a:r>
            <a:r>
              <a:rPr lang="en-US" sz="2800" b="1" dirty="0" smtClean="0">
                <a:solidFill>
                  <a:srgbClr val="7030A0"/>
                </a:solidFill>
              </a:rPr>
              <a:t>Y</a:t>
            </a:r>
            <a:r>
              <a:rPr lang="en-US" sz="2800" dirty="0" smtClean="0"/>
              <a:t>= </a:t>
            </a:r>
            <a:r>
              <a:rPr lang="en-US" sz="2800" dirty="0" smtClean="0">
                <a:solidFill>
                  <a:srgbClr val="00B050"/>
                </a:solidFill>
              </a:rPr>
              <a:t>a</a:t>
            </a:r>
            <a:r>
              <a:rPr lang="en-US" sz="2800" dirty="0" smtClean="0"/>
              <a:t>+ </a:t>
            </a:r>
            <a:r>
              <a:rPr lang="en-US" sz="2800" dirty="0" err="1" smtClean="0">
                <a:solidFill>
                  <a:schemeClr val="accent3"/>
                </a:solidFill>
              </a:rPr>
              <a:t>b</a:t>
            </a:r>
            <a:r>
              <a:rPr lang="en-US" sz="2800" b="1" dirty="0" err="1" smtClean="0">
                <a:solidFill>
                  <a:srgbClr val="7030A0"/>
                </a:solidFill>
              </a:rPr>
              <a:t>X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096000" y="4419600"/>
            <a:ext cx="304800" cy="2286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41148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alpha-hat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510540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beta-hat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6553200" y="4876800"/>
            <a:ext cx="914400" cy="3810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2257</TotalTime>
  <Words>2885</Words>
  <Application>Microsoft Office PowerPoint</Application>
  <PresentationFormat>On-screen Show (4:3)</PresentationFormat>
  <Paragraphs>643</Paragraphs>
  <Slides>60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Default Theme</vt:lpstr>
      <vt:lpstr>Intro to PS Research Methods</vt:lpstr>
      <vt:lpstr>Announcements</vt:lpstr>
      <vt:lpstr>Overview</vt:lpstr>
      <vt:lpstr>Multiple Regression</vt:lpstr>
      <vt:lpstr>But the problem is…</vt:lpstr>
      <vt:lpstr>So what do we want?</vt:lpstr>
      <vt:lpstr>Controlled comparisons</vt:lpstr>
      <vt:lpstr>Dummy variables</vt:lpstr>
      <vt:lpstr>For example…</vt:lpstr>
      <vt:lpstr>Well…</vt:lpstr>
      <vt:lpstr>Men…</vt:lpstr>
      <vt:lpstr>Back to Bush: could we…</vt:lpstr>
      <vt:lpstr>Sure, but…</vt:lpstr>
      <vt:lpstr>Controlled Comparisons</vt:lpstr>
      <vt:lpstr>So…</vt:lpstr>
      <vt:lpstr>Partial Regression Coefficient</vt:lpstr>
      <vt:lpstr>Let’s take a look…</vt:lpstr>
      <vt:lpstr>PowerPoint Presentation</vt:lpstr>
      <vt:lpstr>What about Education?</vt:lpstr>
      <vt:lpstr>Seeing stars</vt:lpstr>
      <vt:lpstr>Have we proved causation?</vt:lpstr>
      <vt:lpstr>Predicting Y…</vt:lpstr>
      <vt:lpstr>Model fit (“goodness of fit”)</vt:lpstr>
      <vt:lpstr>So…</vt:lpstr>
      <vt:lpstr>Actually…</vt:lpstr>
      <vt:lpstr>Adjusted R2</vt:lpstr>
      <vt:lpstr>Model fit</vt:lpstr>
      <vt:lpstr>Why multiple regression?</vt:lpstr>
      <vt:lpstr>An example</vt:lpstr>
      <vt:lpstr>And in a regression…</vt:lpstr>
      <vt:lpstr>Controlling for sex…</vt:lpstr>
      <vt:lpstr>Comparing models</vt:lpstr>
      <vt:lpstr>PowerPoint Presentation</vt:lpstr>
      <vt:lpstr>Let’s see!</vt:lpstr>
      <vt:lpstr>Notice</vt:lpstr>
      <vt:lpstr>Interaction Effects</vt:lpstr>
      <vt:lpstr>But what if…</vt:lpstr>
      <vt:lpstr>An example…</vt:lpstr>
      <vt:lpstr>The interaction term</vt:lpstr>
      <vt:lpstr>Here we go then…</vt:lpstr>
      <vt:lpstr>Predicted income</vt:lpstr>
      <vt:lpstr>So…</vt:lpstr>
      <vt:lpstr>Be careful…</vt:lpstr>
      <vt:lpstr>When do we use interactions?</vt:lpstr>
      <vt:lpstr>One last check…</vt:lpstr>
      <vt:lpstr>Wait…</vt:lpstr>
      <vt:lpstr>F-test</vt:lpstr>
      <vt:lpstr>Multicollinearity</vt:lpstr>
      <vt:lpstr>An example</vt:lpstr>
      <vt:lpstr>Well…</vt:lpstr>
      <vt:lpstr>So…</vt:lpstr>
      <vt:lpstr>Before…</vt:lpstr>
      <vt:lpstr>Generally…</vt:lpstr>
      <vt:lpstr>What to do?</vt:lpstr>
      <vt:lpstr>Outliers</vt:lpstr>
      <vt:lpstr>Sometimes…</vt:lpstr>
      <vt:lpstr>An outlier…</vt:lpstr>
      <vt:lpstr>We say…</vt:lpstr>
      <vt:lpstr>If you suspect…</vt:lpstr>
      <vt:lpstr>Numbers of things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PS Research Methods</dc:title>
  <dc:creator>HMDC</dc:creator>
  <cp:lastModifiedBy>hmdcadministrator</cp:lastModifiedBy>
  <cp:revision>225</cp:revision>
  <dcterms:created xsi:type="dcterms:W3CDTF">2009-04-14T18:31:45Z</dcterms:created>
  <dcterms:modified xsi:type="dcterms:W3CDTF">2012-03-29T15:04:20Z</dcterms:modified>
</cp:coreProperties>
</file>