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mp3" ContentType="audi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sldIdLst>
    <p:sldId id="297" r:id="rId2"/>
    <p:sldId id="450" r:id="rId3"/>
    <p:sldId id="258" r:id="rId4"/>
    <p:sldId id="259" r:id="rId5"/>
    <p:sldId id="411" r:id="rId6"/>
    <p:sldId id="404" r:id="rId7"/>
    <p:sldId id="415" r:id="rId8"/>
    <p:sldId id="412" r:id="rId9"/>
    <p:sldId id="406" r:id="rId10"/>
    <p:sldId id="407" r:id="rId11"/>
    <p:sldId id="408" r:id="rId12"/>
    <p:sldId id="451" r:id="rId13"/>
    <p:sldId id="409" r:id="rId14"/>
    <p:sldId id="410" r:id="rId15"/>
    <p:sldId id="413" r:id="rId16"/>
    <p:sldId id="419" r:id="rId17"/>
    <p:sldId id="420" r:id="rId18"/>
    <p:sldId id="431" r:id="rId19"/>
    <p:sldId id="423" r:id="rId20"/>
    <p:sldId id="424" r:id="rId21"/>
    <p:sldId id="425" r:id="rId22"/>
    <p:sldId id="405" r:id="rId23"/>
    <p:sldId id="426" r:id="rId24"/>
    <p:sldId id="432" r:id="rId25"/>
    <p:sldId id="433" r:id="rId26"/>
    <p:sldId id="427" r:id="rId27"/>
    <p:sldId id="434" r:id="rId28"/>
    <p:sldId id="428" r:id="rId29"/>
    <p:sldId id="429" r:id="rId30"/>
    <p:sldId id="417" r:id="rId31"/>
    <p:sldId id="418" r:id="rId32"/>
    <p:sldId id="435" r:id="rId33"/>
    <p:sldId id="397" r:id="rId34"/>
    <p:sldId id="449" r:id="rId35"/>
    <p:sldId id="380" r:id="rId36"/>
    <p:sldId id="436" r:id="rId37"/>
    <p:sldId id="377" r:id="rId38"/>
    <p:sldId id="376" r:id="rId39"/>
    <p:sldId id="437" r:id="rId40"/>
    <p:sldId id="438" r:id="rId41"/>
    <p:sldId id="440" r:id="rId42"/>
    <p:sldId id="441" r:id="rId43"/>
    <p:sldId id="442" r:id="rId44"/>
    <p:sldId id="439" r:id="rId45"/>
    <p:sldId id="445" r:id="rId46"/>
    <p:sldId id="446" r:id="rId47"/>
    <p:sldId id="448" r:id="rId48"/>
    <p:sldId id="447" r:id="rId49"/>
    <p:sldId id="366" r:id="rId50"/>
    <p:sldId id="367" r:id="rId51"/>
    <p:sldId id="275" r:id="rId52"/>
    <p:sldId id="443" r:id="rId53"/>
    <p:sldId id="444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46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6F6F2-D8C2-304F-A481-AF5A002EB92C}" type="datetimeFigureOut">
              <a:rPr lang="en-US" smtClean="0"/>
              <a:t>3/6/15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99E2D-8E71-1943-9DCA-C4AECB205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72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1000" dirty="0" smtClean="0">
                <a:cs typeface="+mn-cs"/>
              </a:rPr>
              <a:t>**Run through this slide**</a:t>
            </a:r>
          </a:p>
          <a:p>
            <a:pPr eaLnBrk="1" hangingPunct="1">
              <a:defRPr/>
            </a:pPr>
            <a:endParaRPr lang="en-US" sz="1000" b="1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Click 1: </a:t>
            </a:r>
            <a:r>
              <a:rPr lang="en-US" dirty="0" smtClean="0">
                <a:cs typeface="+mn-cs"/>
              </a:rPr>
              <a:t>This is a three protein complex. </a:t>
            </a:r>
          </a:p>
          <a:p>
            <a:pPr marL="0" lvl="1" eaLnBrk="1" hangingPunct="1">
              <a:defRPr/>
            </a:pPr>
            <a:r>
              <a:rPr lang="en-US" b="1" dirty="0" smtClean="0"/>
              <a:t>Click 2:</a:t>
            </a:r>
            <a:r>
              <a:rPr lang="en-US" dirty="0" smtClean="0"/>
              <a:t> The NLRs have nucleotide binding domains and a </a:t>
            </a:r>
            <a:r>
              <a:rPr lang="en-US" dirty="0" err="1" smtClean="0">
                <a:latin typeface="Calibri" charset="0"/>
                <a:cs typeface="Calibri" charset="0"/>
                <a:sym typeface="Calibri" charset="0"/>
              </a:rPr>
              <a:t>leucine</a:t>
            </a:r>
            <a:r>
              <a:rPr lang="en-US" dirty="0" smtClean="0">
                <a:latin typeface="Calibri" charset="0"/>
                <a:cs typeface="Calibri" charset="0"/>
                <a:sym typeface="Calibri" charset="0"/>
              </a:rPr>
              <a:t> </a:t>
            </a:r>
            <a:r>
              <a:rPr lang="en-US" dirty="0" smtClean="0"/>
              <a:t>rich domain. (Nucleotide-binding domain </a:t>
            </a:r>
            <a:r>
              <a:rPr lang="en-US" dirty="0" err="1" smtClean="0"/>
              <a:t>leucine</a:t>
            </a:r>
            <a:r>
              <a:rPr lang="en-US" dirty="0" smtClean="0"/>
              <a:t>-rich repeat–containing receptors)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Click 3: </a:t>
            </a:r>
            <a:r>
              <a:rPr lang="en-US" dirty="0" smtClean="0">
                <a:cs typeface="+mn-cs"/>
              </a:rPr>
              <a:t>They also have a </a:t>
            </a:r>
            <a:r>
              <a:rPr lang="en-US" dirty="0" err="1" smtClean="0">
                <a:cs typeface="+mn-cs"/>
              </a:rPr>
              <a:t>pyrin</a:t>
            </a:r>
            <a:r>
              <a:rPr lang="en-US" dirty="0" smtClean="0">
                <a:cs typeface="+mn-cs"/>
              </a:rPr>
              <a:t> domain (PYD) which differentiates </a:t>
            </a:r>
            <a:r>
              <a:rPr lang="en-US" dirty="0" err="1" smtClean="0">
                <a:cs typeface="+mn-cs"/>
              </a:rPr>
              <a:t>inflammasome</a:t>
            </a:r>
            <a:r>
              <a:rPr lang="en-US" dirty="0" smtClean="0">
                <a:cs typeface="+mn-cs"/>
              </a:rPr>
              <a:t> from other complexes, one example being </a:t>
            </a:r>
            <a:r>
              <a:rPr lang="en-US" dirty="0" err="1" smtClean="0">
                <a:cs typeface="+mn-cs"/>
              </a:rPr>
              <a:t>heptamers</a:t>
            </a:r>
            <a:r>
              <a:rPr lang="en-US" dirty="0" smtClean="0">
                <a:cs typeface="+mn-cs"/>
              </a:rPr>
              <a:t> such as the </a:t>
            </a:r>
            <a:r>
              <a:rPr lang="en-US" dirty="0" err="1" smtClean="0">
                <a:cs typeface="+mn-cs"/>
              </a:rPr>
              <a:t>apoptosome</a:t>
            </a:r>
            <a:r>
              <a:rPr lang="en-US" dirty="0" smtClean="0">
                <a:cs typeface="+mn-cs"/>
              </a:rPr>
              <a:t>.  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Click 4: </a:t>
            </a:r>
            <a:r>
              <a:rPr lang="en-US" dirty="0" smtClean="0">
                <a:cs typeface="+mn-cs"/>
              </a:rPr>
              <a:t>The ASC is an adapter protein that has a CARD domain (</a:t>
            </a:r>
            <a:r>
              <a:rPr lang="en-US" dirty="0" err="1" smtClean="0">
                <a:cs typeface="+mn-cs"/>
              </a:rPr>
              <a:t>caspase</a:t>
            </a:r>
            <a:r>
              <a:rPr lang="en-US" dirty="0" smtClean="0">
                <a:cs typeface="+mn-cs"/>
              </a:rPr>
              <a:t> recruitment domain) and CARD recruits pro-</a:t>
            </a:r>
            <a:r>
              <a:rPr lang="en-US" dirty="0" err="1" smtClean="0">
                <a:cs typeface="+mn-cs"/>
              </a:rPr>
              <a:t>caspase</a:t>
            </a:r>
            <a:r>
              <a:rPr lang="en-US" dirty="0" smtClean="0"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Click 5: </a:t>
            </a:r>
            <a:r>
              <a:rPr lang="en-US" dirty="0" smtClean="0">
                <a:cs typeface="+mn-cs"/>
              </a:rPr>
              <a:t>and you get </a:t>
            </a:r>
            <a:r>
              <a:rPr lang="en-US" dirty="0" err="1" smtClean="0">
                <a:cs typeface="+mn-cs"/>
              </a:rPr>
              <a:t>oligomerization</a:t>
            </a:r>
            <a:r>
              <a:rPr lang="en-US" dirty="0" smtClean="0">
                <a:cs typeface="+mn-cs"/>
              </a:rPr>
              <a:t> in concentrations of low K+ and high ATP and you form 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Click 6: </a:t>
            </a:r>
            <a:r>
              <a:rPr lang="en-US" dirty="0" smtClean="0">
                <a:cs typeface="+mn-cs"/>
              </a:rPr>
              <a:t>this massive </a:t>
            </a:r>
            <a:r>
              <a:rPr lang="en-US" dirty="0" err="1" smtClean="0">
                <a:cs typeface="+mn-cs"/>
              </a:rPr>
              <a:t>heptomer</a:t>
            </a:r>
            <a:r>
              <a:rPr lang="en-US" dirty="0" smtClean="0">
                <a:cs typeface="+mn-cs"/>
              </a:rPr>
              <a:t> (this massive wheel shape) If you’ve taken cell biology you recognize this is similar to the </a:t>
            </a:r>
            <a:r>
              <a:rPr lang="en-US" dirty="0" err="1" smtClean="0">
                <a:cs typeface="+mn-cs"/>
              </a:rPr>
              <a:t>apoptosome</a:t>
            </a:r>
            <a:r>
              <a:rPr lang="en-US" dirty="0" smtClean="0">
                <a:cs typeface="+mn-cs"/>
              </a:rPr>
              <a:t>. There’s only a single </a:t>
            </a:r>
            <a:r>
              <a:rPr lang="en-US" dirty="0" err="1" smtClean="0">
                <a:cs typeface="+mn-cs"/>
              </a:rPr>
              <a:t>inflammasome</a:t>
            </a:r>
            <a:r>
              <a:rPr lang="en-US" dirty="0" smtClean="0">
                <a:cs typeface="+mn-cs"/>
              </a:rPr>
              <a:t> per cell that’s 2 microns in diameter – it’s enormous. 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Click 7: </a:t>
            </a:r>
            <a:r>
              <a:rPr lang="en-US" dirty="0" smtClean="0">
                <a:cs typeface="+mn-cs"/>
              </a:rPr>
              <a:t>The </a:t>
            </a:r>
            <a:r>
              <a:rPr lang="en-US" dirty="0" err="1" smtClean="0">
                <a:cs typeface="+mn-cs"/>
              </a:rPr>
              <a:t>inflammasome</a:t>
            </a:r>
            <a:r>
              <a:rPr lang="en-US" dirty="0" smtClean="0">
                <a:cs typeface="+mn-cs"/>
              </a:rPr>
              <a:t> needs to be activated and once it’s been activated, active </a:t>
            </a:r>
            <a:r>
              <a:rPr lang="en-US" dirty="0" err="1" smtClean="0">
                <a:cs typeface="+mn-cs"/>
              </a:rPr>
              <a:t>caspase</a:t>
            </a:r>
            <a:r>
              <a:rPr lang="en-US" dirty="0" smtClean="0">
                <a:cs typeface="+mn-cs"/>
              </a:rPr>
              <a:t> 1 is produced from pro-</a:t>
            </a:r>
            <a:r>
              <a:rPr lang="en-US" dirty="0" err="1" smtClean="0">
                <a:cs typeface="+mn-cs"/>
              </a:rPr>
              <a:t>caspase</a:t>
            </a:r>
            <a:r>
              <a:rPr lang="en-US" dirty="0" smtClean="0">
                <a:cs typeface="+mn-cs"/>
              </a:rPr>
              <a:t> 1.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Click 8: </a:t>
            </a:r>
            <a:r>
              <a:rPr lang="en-US" dirty="0" smtClean="0">
                <a:cs typeface="+mn-cs"/>
              </a:rPr>
              <a:t>Then, </a:t>
            </a:r>
            <a:r>
              <a:rPr lang="en-US" dirty="0" err="1" smtClean="0">
                <a:cs typeface="+mn-cs"/>
              </a:rPr>
              <a:t>caspase</a:t>
            </a:r>
            <a:r>
              <a:rPr lang="en-US" dirty="0" smtClean="0">
                <a:cs typeface="+mn-cs"/>
              </a:rPr>
              <a:t> becomes active protease and that’s the event we need to actually get the inflammatory response.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- But, how do we know this? </a:t>
            </a:r>
          </a:p>
          <a:p>
            <a:pPr eaLnBrk="1" hangingPunct="1">
              <a:defRPr/>
            </a:pPr>
            <a:endParaRPr lang="en-US" b="1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www.rxlist.com</a:t>
            </a:r>
            <a:r>
              <a:rPr lang="en-US" dirty="0" smtClean="0"/>
              <a:t>/colchicine-drug/clinical-</a:t>
            </a:r>
            <a:r>
              <a:rPr lang="en-US" dirty="0" err="1" smtClean="0"/>
              <a:t>pharmacology.htm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99E2D-8E71-1943-9DCA-C4AECB20543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52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www.rxlist.com</a:t>
            </a:r>
            <a:r>
              <a:rPr lang="en-US" dirty="0" smtClean="0"/>
              <a:t>/colchicine-drug/clinical-</a:t>
            </a:r>
            <a:r>
              <a:rPr lang="en-US" dirty="0" err="1" smtClean="0"/>
              <a:t>pharmacology.htm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99E2D-8E71-1943-9DCA-C4AECB20543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52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Drug Therapy of Gout</a:t>
            </a:r>
          </a:p>
          <a:p>
            <a:r>
              <a:rPr lang="en-US" dirty="0" smtClean="0"/>
              <a:t>LSU Clinical Pharmacology</a:t>
            </a:r>
          </a:p>
          <a:p>
            <a:r>
              <a:rPr lang="en-US" dirty="0" smtClean="0"/>
              <a:t>Reginald D Sanders, MD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99E2D-8E71-1943-9DCA-C4AECB20543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20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www.rxlist.com</a:t>
            </a:r>
            <a:r>
              <a:rPr lang="en-US" dirty="0" smtClean="0"/>
              <a:t>/colchicine-drug/clinical-</a:t>
            </a:r>
            <a:r>
              <a:rPr lang="en-US" dirty="0" err="1" smtClean="0"/>
              <a:t>pharmacology.htm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99E2D-8E71-1943-9DCA-C4AECB20543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52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www.rxlist.com</a:t>
            </a:r>
            <a:r>
              <a:rPr lang="en-US" dirty="0" smtClean="0"/>
              <a:t>/colchicine-drug/clinical-</a:t>
            </a:r>
            <a:r>
              <a:rPr lang="en-US" dirty="0" err="1" smtClean="0"/>
              <a:t>pharmacology.htm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99E2D-8E71-1943-9DCA-C4AECB20543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52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A469-59F2-BC47-BB87-76A3AD91F0B8}" type="datetimeFigureOut">
              <a:rPr lang="en-US" smtClean="0"/>
              <a:t>3/6/15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FAAF-5207-C74D-B701-57A7603EF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7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A469-59F2-BC47-BB87-76A3AD91F0B8}" type="datetimeFigureOut">
              <a:rPr lang="en-US" smtClean="0"/>
              <a:t>3/6/15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FAAF-5207-C74D-B701-57A7603EF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43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A469-59F2-BC47-BB87-76A3AD91F0B8}" type="datetimeFigureOut">
              <a:rPr lang="en-US" smtClean="0"/>
              <a:t>3/6/15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FAAF-5207-C74D-B701-57A7603EF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4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A469-59F2-BC47-BB87-76A3AD91F0B8}" type="datetimeFigureOut">
              <a:rPr lang="en-US" smtClean="0"/>
              <a:t>3/6/15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FAAF-5207-C74D-B701-57A7603EF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2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A469-59F2-BC47-BB87-76A3AD91F0B8}" type="datetimeFigureOut">
              <a:rPr lang="en-US" smtClean="0"/>
              <a:t>3/6/15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FAAF-5207-C74D-B701-57A7603EF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07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A469-59F2-BC47-BB87-76A3AD91F0B8}" type="datetimeFigureOut">
              <a:rPr lang="en-US" smtClean="0"/>
              <a:t>3/6/15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FAAF-5207-C74D-B701-57A7603EF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6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A469-59F2-BC47-BB87-76A3AD91F0B8}" type="datetimeFigureOut">
              <a:rPr lang="en-US" smtClean="0"/>
              <a:t>3/6/15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FAAF-5207-C74D-B701-57A7603EF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49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A469-59F2-BC47-BB87-76A3AD91F0B8}" type="datetimeFigureOut">
              <a:rPr lang="en-US" smtClean="0"/>
              <a:t>3/6/15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FAAF-5207-C74D-B701-57A7603EF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99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A469-59F2-BC47-BB87-76A3AD91F0B8}" type="datetimeFigureOut">
              <a:rPr lang="en-US" smtClean="0"/>
              <a:t>3/6/15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FAAF-5207-C74D-B701-57A7603EF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A469-59F2-BC47-BB87-76A3AD91F0B8}" type="datetimeFigureOut">
              <a:rPr lang="en-US" smtClean="0"/>
              <a:t>3/6/15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FAAF-5207-C74D-B701-57A7603EF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36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A469-59F2-BC47-BB87-76A3AD91F0B8}" type="datetimeFigureOut">
              <a:rPr lang="en-US" smtClean="0"/>
              <a:t>3/6/15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FAAF-5207-C74D-B701-57A7603EF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74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0A469-59F2-BC47-BB87-76A3AD91F0B8}" type="datetimeFigureOut">
              <a:rPr lang="en-US" smtClean="0"/>
              <a:t>3/6/15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AFAAF-5207-C74D-B701-57A7603EF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33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1" Type="http://schemas.microsoft.com/office/2007/relationships/media" Target="file://localhost/Users/adamfrange/Documents/BCMP234/whowants/New%20Question.wav" TargetMode="External"/><Relationship Id="rId2" Type="http://schemas.openxmlformats.org/officeDocument/2006/relationships/audio" Target="file://localhost/Users/adamfrange/Documents/BCMP234/whowants/New%20Question.wav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1" Type="http://schemas.microsoft.com/office/2007/relationships/media" Target="file://localhost/Users/adamfrange/Documents/BCMP234/whowants/Value%20of%20Next%20Question.wav" TargetMode="External"/><Relationship Id="rId2" Type="http://schemas.openxmlformats.org/officeDocument/2006/relationships/audio" Target="file://localhost/Users/adamfrange/Documents/BCMP234/whowants/Value%20of%20Next%20Question.wa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file://localhost/Users/adamfrange/Documents/BCMP234/whowants/New%20Question.wav" TargetMode="External"/><Relationship Id="rId2" Type="http://schemas.openxmlformats.org/officeDocument/2006/relationships/audio" Target="file://localhost/Users/adamfrange/Documents/BCMP234/whowants/New%20Question.wa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1" Type="http://schemas.microsoft.com/office/2007/relationships/media" Target="file://localhost/Users/adamfrange/Documents/BCMP234/whowants/Value%20of%20Next%20Question.wav" TargetMode="External"/><Relationship Id="rId2" Type="http://schemas.openxmlformats.org/officeDocument/2006/relationships/audio" Target="file://localhost/Users/adamfrange/Documents/BCMP234/whowants/Value%20of%20Next%20Question.wa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2.png"/><Relationship Id="rId1" Type="http://schemas.microsoft.com/office/2007/relationships/media" Target="file://localhost/Users/adamfrange/Documents/BCMP234/whowants/New%20Question.wav" TargetMode="External"/><Relationship Id="rId2" Type="http://schemas.openxmlformats.org/officeDocument/2006/relationships/audio" Target="file://localhost/Users/adamfrange/Documents/BCMP234/whowants/New%20Question.wa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1" Type="http://schemas.microsoft.com/office/2007/relationships/media" Target="file://localhost/Users/adamfrange/Documents/BCMP234/whowants/New%20Question.wav" TargetMode="External"/><Relationship Id="rId2" Type="http://schemas.openxmlformats.org/officeDocument/2006/relationships/audio" Target="file://localhost/Users/adamfrange/Documents/BCMP234/whowants/New%20Question.wa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1" Type="http://schemas.microsoft.com/office/2007/relationships/media" Target="file://localhost/Users/adamfrange/Documents/BCMP234/whowants/Value%20of%20Next%20Question.wav" TargetMode="External"/><Relationship Id="rId2" Type="http://schemas.openxmlformats.org/officeDocument/2006/relationships/audio" Target="file://localhost/Users/adamfrange/Documents/BCMP234/whowants/Value%20of%20Next%20Question.wav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1" Type="http://schemas.microsoft.com/office/2007/relationships/media" Target="file://localhost/Users/adamfrange/Documents/BCMP234/whowants/Regis%20Walks%20In.wav" TargetMode="External"/><Relationship Id="rId2" Type="http://schemas.openxmlformats.org/officeDocument/2006/relationships/audio" Target="file://localhost/Users/adamfrange/Documents/BCMP234/whowants/Regis%20Walks%20In.wav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1.jpeg"/><Relationship Id="rId6" Type="http://schemas.openxmlformats.org/officeDocument/2006/relationships/image" Target="../media/image2.png"/><Relationship Id="rId1" Type="http://schemas.microsoft.com/office/2007/relationships/media" Target="file://localhost/Users/adamfrange/Documents/BCMP234/whowants/New%20Question.wav" TargetMode="External"/><Relationship Id="rId2" Type="http://schemas.openxmlformats.org/officeDocument/2006/relationships/audio" Target="file://localhost/Users/adamfrange/Documents/BCMP234/whowants/New%20Question.wav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1" Type="http://schemas.microsoft.com/office/2007/relationships/media" Target="file://localhost/Users/adamfrange/Documents/BCMP234/whowants/Value%20of%20Next%20Question.wav" TargetMode="External"/><Relationship Id="rId2" Type="http://schemas.openxmlformats.org/officeDocument/2006/relationships/audio" Target="file://localhost/Users/adamfrange/Documents/BCMP234/whowants/Value%20of%20Next%20Question.wav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2.png"/><Relationship Id="rId1" Type="http://schemas.microsoft.com/office/2007/relationships/media" Target="file://localhost/Users/adamfrange/Documents/BCMP234/whowants/New%20Question.wav" TargetMode="External"/><Relationship Id="rId2" Type="http://schemas.openxmlformats.org/officeDocument/2006/relationships/audio" Target="file://localhost/Users/adamfrange/Documents/BCMP234/whowants/New%20Question.wav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1" Type="http://schemas.microsoft.com/office/2007/relationships/media" Target="file://localhost/Users/adamfrange/Documents/BCMP234/whowants/Value%20of%20Next%20Question.wav" TargetMode="External"/><Relationship Id="rId2" Type="http://schemas.openxmlformats.org/officeDocument/2006/relationships/audio" Target="file://localhost/Users/adamfrange/Documents/BCMP234/whowants/Value%20of%20Next%20Question.wav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2.png"/><Relationship Id="rId1" Type="http://schemas.microsoft.com/office/2007/relationships/media" Target="file://localhost/Users/adamfrange/Documents/BCMP234/whowants/New%20Question.wav" TargetMode="External"/><Relationship Id="rId2" Type="http://schemas.openxmlformats.org/officeDocument/2006/relationships/audio" Target="file://localhost/Users/adamfrange/Documents/BCMP234/whowants/New%20Question.wav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1" Type="http://schemas.microsoft.com/office/2007/relationships/media" Target="file://localhost/Users/adamfrange/Documents/BCMP234/whowants/Value%20of%20Next%20Question.wav" TargetMode="External"/><Relationship Id="rId2" Type="http://schemas.openxmlformats.org/officeDocument/2006/relationships/audio" Target="file://localhost/Users/adamfrange/Documents/BCMP234/whowants/Value%20of%20Next%20Question.wav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5.png"/><Relationship Id="rId5" Type="http://schemas.openxmlformats.org/officeDocument/2006/relationships/image" Target="../media/image2.png"/><Relationship Id="rId1" Type="http://schemas.microsoft.com/office/2007/relationships/media" Target="file://localhost/Users/adamfrange/Documents/BCMP234/whowants/New%20Question.wav" TargetMode="External"/><Relationship Id="rId2" Type="http://schemas.openxmlformats.org/officeDocument/2006/relationships/audio" Target="file://localhost/Users/adamfrange/Documents/BCMP234/whowants/New%20Question.wav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2.png"/><Relationship Id="rId1" Type="http://schemas.microsoft.com/office/2007/relationships/media" Target="file://localhost/Users/adamfrange/Documents/BCMP234/whowants/New%20Question.wav" TargetMode="External"/><Relationship Id="rId2" Type="http://schemas.openxmlformats.org/officeDocument/2006/relationships/audio" Target="file://localhost/Users/adamfrange/Documents/BCMP234/whowants/New%20Question.wa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wmf"/><Relationship Id="rId5" Type="http://schemas.openxmlformats.org/officeDocument/2006/relationships/image" Target="../media/image2.png"/><Relationship Id="rId1" Type="http://schemas.microsoft.com/office/2007/relationships/media" Target="file://localhost/Users/adamfrange/Documents/BCMP234/whowants/Lets%20Play%20Theme.wav" TargetMode="External"/><Relationship Id="rId2" Type="http://schemas.openxmlformats.org/officeDocument/2006/relationships/audio" Target="file://localhost/Users/adamfrange/Documents/BCMP234/whowants/Lets%20Play%20Theme.wav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1" Type="http://schemas.microsoft.com/office/2007/relationships/media" Target="file://localhost/Users/adamfrange/Documents/BCMP234/whowants/Value%20of%20Next%20Question.wav" TargetMode="External"/><Relationship Id="rId2" Type="http://schemas.openxmlformats.org/officeDocument/2006/relationships/audio" Target="file://localhost/Users/adamfrange/Documents/BCMP234/whowants/Value%20of%20Next%20Question.wav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2.png"/><Relationship Id="rId1" Type="http://schemas.microsoft.com/office/2007/relationships/media" Target="file://localhost/Users/adamfrange/Documents/BCMP234/whowants/New%20Question.wav" TargetMode="External"/><Relationship Id="rId2" Type="http://schemas.openxmlformats.org/officeDocument/2006/relationships/audio" Target="file://localhost/Users/adamfrange/Documents/BCMP234/whowants/New%20Question.wav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2.png"/><Relationship Id="rId1" Type="http://schemas.microsoft.com/office/2007/relationships/media" Target="file://localhost/Users/adamfrange/Documents/BCMP234/whowants/New%20Question.wav" TargetMode="External"/><Relationship Id="rId2" Type="http://schemas.openxmlformats.org/officeDocument/2006/relationships/audio" Target="file://localhost/Users/adamfrange/Documents/BCMP234/whowants/New%20Question.wav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1" Type="http://schemas.microsoft.com/office/2007/relationships/media" Target="file://localhost/Users/adamfrange/Documents/BCMP234/whowants/Value%20of%20Next%20Question.wav" TargetMode="External"/><Relationship Id="rId2" Type="http://schemas.openxmlformats.org/officeDocument/2006/relationships/audio" Target="file://localhost/Users/adamfrange/Documents/BCMP234/whowants/Value%20of%20Next%20Question.wav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6" Type="http://schemas.openxmlformats.org/officeDocument/2006/relationships/image" Target="../media/image2.png"/><Relationship Id="rId1" Type="http://schemas.microsoft.com/office/2007/relationships/media" Target="file://localhost/Users/adamfrange/Documents/BCMP234/whowants/New%20Question.wav" TargetMode="External"/><Relationship Id="rId2" Type="http://schemas.openxmlformats.org/officeDocument/2006/relationships/audio" Target="file://localhost/Users/adamfrange/Documents/BCMP234/whowants/New%20Question.wav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1" Type="http://schemas.microsoft.com/office/2007/relationships/media" Target="file://localhost/Users/adamfrange/Documents/BCMP234/whowants/Value%20of%20Next%20Question.wav" TargetMode="External"/><Relationship Id="rId2" Type="http://schemas.openxmlformats.org/officeDocument/2006/relationships/audio" Target="file://localhost/Users/adamfrange/Documents/BCMP234/whowants/Value%20of%20Next%20Question.wa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1" Type="http://schemas.microsoft.com/office/2007/relationships/media" Target="file://localhost/Users/adamfrange/Documents/BCMP234/whowants/Value%20of%20Next%20Question.wav" TargetMode="External"/><Relationship Id="rId2" Type="http://schemas.openxmlformats.org/officeDocument/2006/relationships/audio" Target="file://localhost/Users/adamfrange/Documents/BCMP234/whowants/Value%20of%20Next%20Question.wav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image" Target="../media/image21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1" Type="http://schemas.microsoft.com/office/2007/relationships/media" Target="file://localhost/Users/adamfrange/Documents/BCMP234/whowants/Value%20of%20Next%20Question.wav" TargetMode="External"/><Relationship Id="rId2" Type="http://schemas.openxmlformats.org/officeDocument/2006/relationships/audio" Target="file://localhost/Users/adamfrange/Documents/BCMP234/whowants/Value%20of%20Next%20Question.wav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1" Type="http://schemas.microsoft.com/office/2007/relationships/media" Target="file://localhost/Users/adamfrange/Documents/BCMP234/whowants/Value%20of%20Next%20Question.wav" TargetMode="External"/><Relationship Id="rId2" Type="http://schemas.openxmlformats.org/officeDocument/2006/relationships/audio" Target="file://localhost/Users/adamfrange/Documents/BCMP234/whowants/Value%20of%20Next%20Question.wav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file://localhost/Users/adamfrange/Documents/BCMP234/whowants/Value%20of%20Next%20Question.wav" TargetMode="External"/><Relationship Id="rId2" Type="http://schemas.openxmlformats.org/officeDocument/2006/relationships/audio" Target="file://localhost/Users/adamfrange/Documents/BCMP234/whowants/Value%20of%20Next%20Question.wav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file://localhost/Users/adamfrange/Documents/BCMP234/whowants/Value%20of%20Next%20Question.wav" TargetMode="External"/><Relationship Id="rId2" Type="http://schemas.openxmlformats.org/officeDocument/2006/relationships/audio" Target="file://localhost/Users/adamfrange/Documents/BCMP234/whowants/Value%20of%20Next%20Question.wav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1" Type="http://schemas.microsoft.com/office/2007/relationships/media" Target="file://localhost/Users/adamfrange/Documents/BCMP234/whowants/Value%20of%20Next%20Question.wav" TargetMode="External"/><Relationship Id="rId2" Type="http://schemas.openxmlformats.org/officeDocument/2006/relationships/audio" Target="file://localhost/Users/adamfrange/Documents/BCMP234/whowants/Value%20of%20Next%20Question.wav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file://localhost/Users/adamfrange/Documents/BCMP234/whowants/Value%20of%20Next%20Question.wav" TargetMode="External"/><Relationship Id="rId2" Type="http://schemas.openxmlformats.org/officeDocument/2006/relationships/audio" Target="file://localhost/Users/adamfrange/Documents/BCMP234/whowants/Value%20of%20Next%20Question.wav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1" Type="http://schemas.microsoft.com/office/2007/relationships/media" Target="file://localhost/Users/adamfrange/Documents/BCMP234/whowants/Value%20of%20Next%20Question.wav" TargetMode="External"/><Relationship Id="rId2" Type="http://schemas.openxmlformats.org/officeDocument/2006/relationships/audio" Target="file://localhost/Users/adamfrange/Documents/BCMP234/whowants/Value%20of%20Next%20Question.wa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file://localhost/Users/adamfrange/Documents/BCMP234/whowants/New%20Question.wav" TargetMode="External"/><Relationship Id="rId2" Type="http://schemas.openxmlformats.org/officeDocument/2006/relationships/audio" Target="file://localhost/Users/adamfrange/Documents/BCMP234/whowants/New%20Question.wav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image" Target="../media/image21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5" Type="http://schemas.openxmlformats.org/officeDocument/2006/relationships/image" Target="../media/image23.wmf"/><Relationship Id="rId1" Type="http://schemas.microsoft.com/office/2007/relationships/media" Target="file://localhost/Users/adamfrange/Documents/BCMP234/whowants/Lets%20Play%20Theme.wav" TargetMode="External"/><Relationship Id="rId2" Type="http://schemas.openxmlformats.org/officeDocument/2006/relationships/audio" Target="file://localhost/Users/adamfrange/Documents/BCMP234/whowants/Lets%20Play%20Theme.wav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file://localhost/Users/adamfrange/Documents/BCMP234/whowants/New%20Question.wav" TargetMode="External"/><Relationship Id="rId2" Type="http://schemas.openxmlformats.org/officeDocument/2006/relationships/audio" Target="file://localhost/Users/adamfrange/Documents/BCMP234/whowants/New%20Question.wav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1" Type="http://schemas.microsoft.com/office/2007/relationships/media" Target="file://localhost/Users/adamfrange/Documents/BCMP234/whowants/Value%20of%20Next%20Question.wav" TargetMode="External"/><Relationship Id="rId2" Type="http://schemas.openxmlformats.org/officeDocument/2006/relationships/audio" Target="file://localhost/Users/adamfrange/Documents/BCMP234/whowants/Value%20of%20Next%20Question.wa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file://localhost/Users/adamfrange/Documents/BCMP234/whowants/New%20Question.wav" TargetMode="External"/><Relationship Id="rId2" Type="http://schemas.openxmlformats.org/officeDocument/2006/relationships/audio" Target="file://localhost/Users/adamfrange/Documents/BCMP234/whowants/New%20Question.wa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4	- BCMP234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March 6, 2015</a:t>
            </a:r>
          </a:p>
          <a:p>
            <a:r>
              <a:rPr lang="en-US" dirty="0" smtClean="0"/>
              <a:t>Harvard Medical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036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Franklin Gothic Medium" charset="0"/>
              </a:rPr>
              <a:t>Case presentation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178800" cy="352425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Franklin Gothic Book" charset="0"/>
              </a:rPr>
              <a:t>can barely walk (due to pain)</a:t>
            </a:r>
          </a:p>
          <a:p>
            <a:r>
              <a:rPr lang="en-US" dirty="0">
                <a:solidFill>
                  <a:srgbClr val="FFFFFF"/>
                </a:solidFill>
                <a:latin typeface="Franklin Gothic Book" charset="0"/>
              </a:rPr>
              <a:t>right elbow swollen</a:t>
            </a:r>
          </a:p>
          <a:p>
            <a:r>
              <a:rPr lang="en-US" dirty="0">
                <a:solidFill>
                  <a:srgbClr val="FFFFFF"/>
                </a:solidFill>
                <a:latin typeface="Franklin Gothic Book" charset="0"/>
              </a:rPr>
              <a:t>exam shows left first MTP joint &amp; left ankle to be red, swollen &amp; tender to touch</a:t>
            </a:r>
          </a:p>
          <a:p>
            <a:r>
              <a:rPr lang="en-US" dirty="0">
                <a:solidFill>
                  <a:srgbClr val="FFFFFF"/>
                </a:solidFill>
                <a:latin typeface="Franklin Gothic Book" charset="0"/>
              </a:rPr>
              <a:t>right elbow also swollen</a:t>
            </a:r>
          </a:p>
        </p:txBody>
      </p:sp>
    </p:spTree>
    <p:extLst>
      <p:ext uri="{BB962C8B-B14F-4D97-AF65-F5344CB8AC3E}">
        <p14:creationId xmlns:p14="http://schemas.microsoft.com/office/powerpoint/2010/main" val="336071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Franklin Gothic Medium" charset="0"/>
              </a:rPr>
              <a:t>Case presentation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Franklin Gothic Book" charset="0"/>
              </a:rPr>
              <a:t>lab studies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Franklin Gothic Book" charset="0"/>
              </a:rPr>
              <a:t>serum uric acid = 11.5 mg/dl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Franklin Gothic Book" charset="0"/>
              </a:rPr>
              <a:t>24-hour uric acid excretion = 300 mg</a:t>
            </a:r>
          </a:p>
          <a:p>
            <a:r>
              <a:rPr lang="en-US" dirty="0">
                <a:solidFill>
                  <a:srgbClr val="FFFFFF"/>
                </a:solidFill>
                <a:latin typeface="Franklin Gothic Book" charset="0"/>
              </a:rPr>
              <a:t>left foot X-rays show</a:t>
            </a:r>
            <a:r>
              <a:rPr lang="en-US" dirty="0">
                <a:solidFill>
                  <a:srgbClr val="FFFFFF"/>
                </a:solidFill>
                <a:latin typeface="Franklin Gothic Book" charset="0"/>
                <a:sym typeface="WP IconicSymbolsB" charset="0"/>
              </a:rPr>
              <a:t> bony erosion with overhanging edge, medial side of first metatarsal head</a:t>
            </a:r>
          </a:p>
        </p:txBody>
      </p:sp>
    </p:spTree>
    <p:extLst>
      <p:ext uri="{BB962C8B-B14F-4D97-AF65-F5344CB8AC3E}">
        <p14:creationId xmlns:p14="http://schemas.microsoft.com/office/powerpoint/2010/main" val="305125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ranklin Gothic Medium" charset="0"/>
              </a:rPr>
              <a:t>Gout - X-ray changes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62000" y="3429000"/>
            <a:ext cx="320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Franklin Gothic Book" charset="0"/>
              </a:rPr>
              <a:t>bony erosions</a:t>
            </a:r>
          </a:p>
        </p:txBody>
      </p:sp>
      <p:pic>
        <p:nvPicPr>
          <p:cNvPr id="28676" name="Picture 4" descr="goutx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1676400"/>
            <a:ext cx="326107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8" name="Line 8"/>
          <p:cNvSpPr>
            <a:spLocks noChangeShapeType="1"/>
          </p:cNvSpPr>
          <p:nvPr/>
        </p:nvSpPr>
        <p:spPr bwMode="auto">
          <a:xfrm rot="10800000" flipV="1">
            <a:off x="8060267" y="4343400"/>
            <a:ext cx="812800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652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05 at 12.36.0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9" y="0"/>
            <a:ext cx="888023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5777" y="2568222"/>
            <a:ext cx="2286001" cy="186266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7444" y="331168"/>
            <a:ext cx="42794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Upon physical examination, you look at </a:t>
            </a:r>
          </a:p>
          <a:p>
            <a:r>
              <a:rPr lang="en-US" sz="2000" dirty="0"/>
              <a:t>t</a:t>
            </a:r>
            <a:r>
              <a:rPr lang="en-US" sz="2000" dirty="0" smtClean="0"/>
              <a:t>he patient’s foot, which he has 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omplained about, and you see the </a:t>
            </a:r>
          </a:p>
          <a:p>
            <a:r>
              <a:rPr lang="en-US" sz="2000" dirty="0" smtClean="0"/>
              <a:t>following</a:t>
            </a:r>
            <a:r>
              <a:rPr lang="en-US" sz="2000" dirty="0"/>
              <a:t>:</a:t>
            </a:r>
          </a:p>
        </p:txBody>
      </p:sp>
      <p:pic>
        <p:nvPicPr>
          <p:cNvPr id="5" name="New Question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1111" y="1679222"/>
            <a:ext cx="4489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What is the diagnosis?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41772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05 at 12.39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81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48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505200" y="1127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571875" y="487521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11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$500,000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$250,000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$125,000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$64,000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$32,000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$16,000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$8,000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$2,000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$500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$300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$200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$100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9251" name="Oval 35"/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2" name="Oval 36"/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3" name="Oval 37"/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4" name="Oval 38"/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5" name="Oval 39"/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6" name="Oval 40"/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" name="Oval 41"/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8" name="Oval 42"/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9" name="Oval 43"/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0" name="Oval 44"/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261" name="Oval 45"/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2" name="Oval 46"/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3" name="Oval 47"/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4" name="Oval 48"/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5" name="Oval 49"/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66" name="Value of Next Question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2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66"/>
                </p:tgtEl>
              </p:cMediaNode>
            </p:audio>
          </p:childTnLst>
        </p:cTn>
      </p:par>
    </p:tnLst>
    <p:bldLst>
      <p:bldP spid="92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65202"/>
            <a:ext cx="8229600" cy="546096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Why does more than 90% of gout occur in men? 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Males have higher levels of </a:t>
            </a:r>
            <a:r>
              <a:rPr lang="en-US" dirty="0" err="1">
                <a:solidFill>
                  <a:srgbClr val="FFFFFF"/>
                </a:solidFill>
              </a:rPr>
              <a:t>urate</a:t>
            </a:r>
            <a:r>
              <a:rPr lang="en-US" dirty="0">
                <a:solidFill>
                  <a:srgbClr val="FFFFFF"/>
                </a:solidFill>
              </a:rPr>
              <a:t> in the blood. </a:t>
            </a:r>
          </a:p>
          <a:p>
            <a:r>
              <a:rPr lang="en-US" dirty="0">
                <a:solidFill>
                  <a:srgbClr val="FFFFFF"/>
                </a:solidFill>
              </a:rPr>
              <a:t>Why do premenopausal women almost never get gout?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It is largely because estrogenic hormones have a mild </a:t>
            </a:r>
            <a:r>
              <a:rPr lang="en-US" dirty="0" err="1" smtClean="0">
                <a:solidFill>
                  <a:srgbClr val="FFFFFF"/>
                </a:solidFill>
              </a:rPr>
              <a:t>u</a:t>
            </a:r>
            <a:r>
              <a:rPr lang="en-US" dirty="0" err="1" smtClean="0">
                <a:solidFill>
                  <a:srgbClr val="FFFFFF"/>
                </a:solidFill>
              </a:rPr>
              <a:t>ricosuric</a:t>
            </a:r>
            <a:r>
              <a:rPr lang="en-US" dirty="0" smtClean="0">
                <a:solidFill>
                  <a:srgbClr val="FFFFFF"/>
                </a:solidFill>
              </a:rPr>
              <a:t> effect (increase excretion of uric acid)</a:t>
            </a:r>
            <a:r>
              <a:rPr lang="en-US" dirty="0" smtClean="0">
                <a:solidFill>
                  <a:srgbClr val="FFFFFF"/>
                </a:solidFill>
              </a:rPr>
              <a:t>; </a:t>
            </a:r>
            <a:r>
              <a:rPr lang="en-US" dirty="0">
                <a:solidFill>
                  <a:srgbClr val="FFFFFF"/>
                </a:solidFill>
              </a:rPr>
              <a:t>therefore, gout is unusual in premenopausal women. There is higher renal clearance of </a:t>
            </a:r>
            <a:r>
              <a:rPr lang="en-US" dirty="0" err="1">
                <a:solidFill>
                  <a:srgbClr val="FFFFFF"/>
                </a:solidFill>
              </a:rPr>
              <a:t>urate</a:t>
            </a:r>
            <a:r>
              <a:rPr lang="en-US" dirty="0">
                <a:solidFill>
                  <a:srgbClr val="FFFFFF"/>
                </a:solidFill>
              </a:rPr>
              <a:t> in women possibly due to their higher plasma estrogen levels and significantly lower tubular </a:t>
            </a:r>
            <a:r>
              <a:rPr lang="en-US" dirty="0" err="1">
                <a:solidFill>
                  <a:srgbClr val="FFFFFF"/>
                </a:solidFill>
              </a:rPr>
              <a:t>urate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postsecretory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reabsorption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New Question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846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505200" y="1127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571875" y="456088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11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$500,000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$250,000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$125,000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$64,000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$32,000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$16,000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$8,000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$2,000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$500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$300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$200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$100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1299" name="Oval 35"/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0" name="Oval 36"/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1" name="Oval 37"/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2" name="Oval 38"/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3" name="Oval 39"/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4" name="Oval 40"/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" name="Oval 41"/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6" name="Oval 42"/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7" name="Oval 43"/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8" name="Oval 44"/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309" name="Oval 45"/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0" name="Oval 46"/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1" name="Oval 47"/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2" name="Oval 48"/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3" name="Oval 49"/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314" name="Value of Next Question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825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3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14"/>
                </p:tgtEl>
              </p:cMediaNode>
            </p:audio>
          </p:childTnLst>
        </p:cTn>
      </p:par>
    </p:tnLst>
    <p:bldLst>
      <p:bldP spid="1126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FA299-9017-424C-A8F7-7DCD0068DE7E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-663575" y="0"/>
            <a:ext cx="7200900" cy="13335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What complex is critical for </a:t>
            </a:r>
            <a:r>
              <a:rPr lang="en-US" sz="3600" dirty="0" err="1" smtClean="0"/>
              <a:t>Phagosome</a:t>
            </a:r>
            <a:r>
              <a:rPr lang="en-US" sz="3600" dirty="0" smtClean="0"/>
              <a:t> maturation?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2628900"/>
            <a:ext cx="7116762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4" name="Group 5"/>
          <p:cNvGrpSpPr>
            <a:grpSpLocks/>
          </p:cNvGrpSpPr>
          <p:nvPr/>
        </p:nvGrpSpPr>
        <p:grpSpPr bwMode="auto">
          <a:xfrm>
            <a:off x="4051300" y="1384300"/>
            <a:ext cx="4686300" cy="1536700"/>
            <a:chOff x="0" y="0"/>
            <a:chExt cx="2952" cy="968"/>
          </a:xfrm>
        </p:grpSpPr>
        <p:pic>
          <p:nvPicPr>
            <p:cNvPr id="2048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02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6" name="Rectangle 4"/>
            <p:cNvSpPr>
              <a:spLocks/>
            </p:cNvSpPr>
            <p:nvPr/>
          </p:nvSpPr>
          <p:spPr bwMode="auto">
            <a:xfrm>
              <a:off x="1792" y="607"/>
              <a:ext cx="1160" cy="3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206995" y="1704459"/>
            <a:ext cx="19749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61895" y="2551668"/>
            <a:ext cx="28481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54218" y="2894013"/>
            <a:ext cx="530555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?</a:t>
            </a:r>
            <a:endParaRPr lang="en-US" sz="5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0" y="5609193"/>
            <a:ext cx="42227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?</a:t>
            </a:r>
            <a:endParaRPr lang="en-US" sz="2400" b="1" dirty="0"/>
          </a:p>
        </p:txBody>
      </p:sp>
      <p:pic>
        <p:nvPicPr>
          <p:cNvPr id="13" name="New Question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49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9217" grpId="0"/>
      <p:bldP spid="3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89672" y="875955"/>
            <a:ext cx="265688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Screen Shot 2015-03-05 at 12.46.4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24095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1005" y="875955"/>
            <a:ext cx="624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What’s the complex that’s important for pH decrease over here?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41005" y="1988533"/>
            <a:ext cx="2159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3405" y="506623"/>
            <a:ext cx="2159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New Question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99138" y="2959134"/>
            <a:ext cx="2159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78698" y="4861311"/>
            <a:ext cx="2428857" cy="51502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78698" y="6342978"/>
            <a:ext cx="2428857" cy="51502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3405" y="5367935"/>
            <a:ext cx="6867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What’s happening here? It appears as if some sort of sack is fusing with </a:t>
            </a:r>
          </a:p>
          <a:p>
            <a:r>
              <a:rPr lang="en-US" dirty="0"/>
              <a:t>s</a:t>
            </a:r>
            <a:r>
              <a:rPr lang="en-US" dirty="0" smtClean="0"/>
              <a:t>ome other sack…what’s going on?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93405" y="6166666"/>
            <a:ext cx="7009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is the result a decrease in pH? Why is a decrease in pH important to</a:t>
            </a:r>
          </a:p>
          <a:p>
            <a:r>
              <a:rPr lang="en-US" dirty="0"/>
              <a:t>i</a:t>
            </a:r>
            <a:r>
              <a:rPr lang="en-US" dirty="0" smtClean="0"/>
              <a:t>nclude in this cartoon?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350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Your Feedback to Me From Last Week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only thing you said was “please add more sound effects.” </a:t>
            </a:r>
          </a:p>
          <a:p>
            <a:r>
              <a:rPr lang="en-US" dirty="0"/>
              <a:t>So please go to http://</a:t>
            </a:r>
            <a:r>
              <a:rPr lang="en-US" dirty="0" err="1"/>
              <a:t>www.myinstants.com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65052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505200" y="1127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571875" y="426402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11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$500,000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$250,000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$125,000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$64,000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$32,000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$16,000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$8,000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$2,000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$500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$300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$200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$100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5395" name="Oval 35"/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6" name="Oval 36"/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7" name="Oval 37"/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8" name="Oval 38"/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9" name="Oval 39"/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0" name="Oval 40"/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1" name="Oval 41"/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2" name="Oval 42"/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3" name="Oval 43"/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4" name="Oval 44"/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405" name="Oval 45"/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6" name="Oval 46"/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7" name="Oval 47"/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8" name="Oval 48"/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9" name="Oval 49"/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410" name="Value of Next Question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533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4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410"/>
                </p:tgtEl>
              </p:cMediaNode>
            </p:audio>
          </p:childTnLst>
        </p:cTn>
      </p:par>
    </p:tnLst>
    <p:bldLst>
      <p:bldP spid="1536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 rot="299">
            <a:off x="752475" y="361950"/>
            <a:ext cx="78517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>
                <a:solidFill>
                  <a:schemeClr val="bg1"/>
                </a:solidFill>
                <a:latin typeface="Arial" charset="0"/>
              </a:rPr>
              <a:t>Congratulations!</a:t>
            </a:r>
            <a:endParaRPr lang="en-US" sz="6000" b="1">
              <a:solidFill>
                <a:schemeClr val="bg1"/>
              </a:solidFill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 rot="299">
            <a:off x="755650" y="2352675"/>
            <a:ext cx="7851775" cy="10985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accent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1">
                <a:solidFill>
                  <a:srgbClr val="FFCC00"/>
                </a:solidFill>
                <a:latin typeface="Arial" charset="0"/>
              </a:rPr>
              <a:t>You</a:t>
            </a:r>
            <a:r>
              <a:rPr lang="ja-JP" altLang="en-US" sz="6600" b="1">
                <a:solidFill>
                  <a:srgbClr val="FFCC00"/>
                </a:solidFill>
                <a:latin typeface="Arial"/>
              </a:rPr>
              <a:t>’</a:t>
            </a:r>
            <a:r>
              <a:rPr lang="en-US" sz="6600" b="1">
                <a:solidFill>
                  <a:srgbClr val="FFCC00"/>
                </a:solidFill>
                <a:latin typeface="Arial" charset="0"/>
              </a:rPr>
              <a:t>ve Reached</a:t>
            </a:r>
            <a:endParaRPr lang="en-US" sz="6600" b="1">
              <a:solidFill>
                <a:srgbClr val="FFCC00"/>
              </a:solidFill>
            </a:endParaRPr>
          </a:p>
        </p:txBody>
      </p:sp>
      <p:pic>
        <p:nvPicPr>
          <p:cNvPr id="36868" name="Regis Walks In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2346325" y="3511550"/>
            <a:ext cx="4243388" cy="10985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accent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FFCC00"/>
                </a:solidFill>
                <a:latin typeface="Arial" charset="0"/>
              </a:rPr>
              <a:t>the $1,000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2389188" y="4699000"/>
            <a:ext cx="4333875" cy="10985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accent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FFCC00"/>
                </a:solidFill>
                <a:latin typeface="Arial" charset="0"/>
              </a:rPr>
              <a:t>Milestone!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 rot="299">
            <a:off x="776288" y="387350"/>
            <a:ext cx="78517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>
                <a:solidFill>
                  <a:schemeClr val="accent2"/>
                </a:solidFill>
                <a:latin typeface="Arial" charset="0"/>
              </a:rPr>
              <a:t>Congratulations!</a:t>
            </a:r>
            <a:endParaRPr lang="en-US" sz="6000" b="1">
              <a:solidFill>
                <a:schemeClr val="accent2"/>
              </a:solidFill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 rot="299">
            <a:off x="842963" y="431800"/>
            <a:ext cx="78517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>
                <a:solidFill>
                  <a:srgbClr val="FFCC00"/>
                </a:solidFill>
                <a:latin typeface="Arial" charset="0"/>
              </a:rPr>
              <a:t>Congratulations!</a:t>
            </a:r>
            <a:endParaRPr lang="en-US" sz="6000" b="1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70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68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9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75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68"/>
                </p:tgtEl>
              </p:cMediaNode>
            </p:audio>
          </p:childTnLst>
        </p:cTn>
      </p:par>
    </p:tnLst>
    <p:bldLst>
      <p:bldP spid="36866" grpId="0" autoUpdateAnimBg="0"/>
      <p:bldP spid="36867" grpId="0" autoUpdateAnimBg="0"/>
      <p:bldP spid="36869" grpId="0" autoUpdateAnimBg="0"/>
      <p:bldP spid="36870" grpId="0" autoUpdateAnimBg="0"/>
      <p:bldP spid="36871" grpId="0" autoUpdateAnimBg="0"/>
      <p:bldP spid="3687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/>
          </p:cNvSpPr>
          <p:nvPr/>
        </p:nvSpPr>
        <p:spPr bwMode="auto">
          <a:xfrm>
            <a:off x="4864100" y="6276975"/>
            <a:ext cx="39243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93000"/>
              </a:lnSpc>
              <a:tabLst>
                <a:tab pos="660400" algn="l"/>
                <a:tab pos="1308100" algn="l"/>
                <a:tab pos="1968500" algn="l"/>
                <a:tab pos="2628900" algn="l"/>
                <a:tab pos="3289300" algn="l"/>
                <a:tab pos="3314700" algn="l"/>
              </a:tabLst>
            </a:pPr>
            <a:r>
              <a:rPr lang="en-US" sz="1000">
                <a:solidFill>
                  <a:schemeClr val="tx1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t>So A , Busso N Ann Rheum Dis 2009;68:1517-1519</a:t>
            </a:r>
          </a:p>
        </p:txBody>
      </p:sp>
      <p:sp>
        <p:nvSpPr>
          <p:cNvPr id="21506" name="Rectangle 2"/>
          <p:cNvSpPr>
            <a:spLocks/>
          </p:cNvSpPr>
          <p:nvPr/>
        </p:nvSpPr>
        <p:spPr bwMode="auto">
          <a:xfrm>
            <a:off x="4732338" y="6489700"/>
            <a:ext cx="49403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76200" indent="-76200" algn="l">
              <a:lnSpc>
                <a:spcPct val="93000"/>
              </a:lnSpc>
              <a:tabLst>
                <a:tab pos="660400" algn="l"/>
                <a:tab pos="1308100" algn="l"/>
                <a:tab pos="1968500" algn="l"/>
                <a:tab pos="2628900" algn="l"/>
                <a:tab pos="3289300" algn="l"/>
                <a:tab pos="3937000" algn="l"/>
                <a:tab pos="4597400" algn="l"/>
                <a:tab pos="4978400" algn="l"/>
              </a:tabLst>
            </a:pPr>
            <a:r>
              <a:rPr lang="en-US"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©2009 by BMJ Publishing Group Ltd and European League Against Rheumatism</a:t>
            </a:r>
          </a:p>
        </p:txBody>
      </p:sp>
      <p:sp>
        <p:nvSpPr>
          <p:cNvPr id="21507" name="Rectangle 3"/>
          <p:cNvSpPr>
            <a:spLocks/>
          </p:cNvSpPr>
          <p:nvPr/>
        </p:nvSpPr>
        <p:spPr bwMode="auto">
          <a:xfrm>
            <a:off x="1062038" y="330200"/>
            <a:ext cx="69977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3000"/>
              </a:lnSpc>
              <a:tabLst>
                <a:tab pos="660400" algn="l"/>
                <a:tab pos="1308100" algn="l"/>
                <a:tab pos="1968500" algn="l"/>
                <a:tab pos="2628900" algn="l"/>
                <a:tab pos="3289300" algn="l"/>
                <a:tab pos="3937000" algn="l"/>
                <a:tab pos="4597400" algn="l"/>
                <a:tab pos="5257800" algn="l"/>
                <a:tab pos="5905500" algn="l"/>
                <a:tab pos="6565900" algn="l"/>
                <a:tab pos="7226300" algn="l"/>
                <a:tab pos="7886700" algn="l"/>
              </a:tabLst>
            </a:pPr>
            <a:r>
              <a:rPr lang="en-US"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The inflammatory cascade initiated by monosodium urate (MSU) crystals</a:t>
            </a:r>
          </a:p>
          <a:p>
            <a:pPr>
              <a:lnSpc>
                <a:spcPct val="93000"/>
              </a:lnSpc>
              <a:tabLst>
                <a:tab pos="660400" algn="l"/>
                <a:tab pos="1308100" algn="l"/>
                <a:tab pos="1968500" algn="l"/>
                <a:tab pos="2628900" algn="l"/>
                <a:tab pos="3289300" algn="l"/>
                <a:tab pos="3937000" algn="l"/>
                <a:tab pos="4597400" algn="l"/>
                <a:tab pos="5257800" algn="l"/>
                <a:tab pos="5905500" algn="l"/>
                <a:tab pos="6565900" algn="l"/>
                <a:tab pos="7226300" algn="l"/>
                <a:tab pos="7886700" algn="l"/>
              </a:tabLst>
            </a:pPr>
            <a:endParaRPr lang="en-US" sz="1400">
              <a:solidFill>
                <a:schemeClr val="tx1"/>
              </a:solidFill>
              <a:latin typeface="Arial Bold" charset="0"/>
              <a:ea typeface="ＭＳ Ｐゴシック" charset="0"/>
              <a:cs typeface="ＭＳ Ｐゴシック" charset="0"/>
              <a:sym typeface="Arial Bold" charset="0"/>
            </a:endParaRPr>
          </a:p>
        </p:txBody>
      </p: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5230813" y="2120900"/>
            <a:ext cx="3646487" cy="2540000"/>
            <a:chOff x="0" y="0"/>
            <a:chExt cx="2296" cy="1600"/>
          </a:xfrm>
        </p:grpSpPr>
        <p:pic>
          <p:nvPicPr>
            <p:cNvPr id="21516" name="Picture 4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" t="62167" r="52522" b="441"/>
            <a:stretch>
              <a:fillRect/>
            </a:stretch>
          </p:blipFill>
          <p:spPr bwMode="auto">
            <a:xfrm>
              <a:off x="0" y="106"/>
              <a:ext cx="2101" cy="1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517" name="Rectangle 5"/>
            <p:cNvSpPr>
              <a:spLocks/>
            </p:cNvSpPr>
            <p:nvPr/>
          </p:nvSpPr>
          <p:spPr bwMode="auto">
            <a:xfrm>
              <a:off x="1739" y="0"/>
              <a:ext cx="557" cy="4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1509" name="Group 10"/>
          <p:cNvGrpSpPr>
            <a:grpSpLocks/>
          </p:cNvGrpSpPr>
          <p:nvPr/>
        </p:nvGrpSpPr>
        <p:grpSpPr bwMode="auto">
          <a:xfrm>
            <a:off x="279400" y="1549400"/>
            <a:ext cx="4533900" cy="4038600"/>
            <a:chOff x="0" y="0"/>
            <a:chExt cx="2856" cy="2544"/>
          </a:xfrm>
        </p:grpSpPr>
        <p:pic>
          <p:nvPicPr>
            <p:cNvPr id="21513" name="Picture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6" r="18729" b="38274"/>
            <a:stretch>
              <a:fillRect/>
            </a:stretch>
          </p:blipFill>
          <p:spPr bwMode="auto">
            <a:xfrm>
              <a:off x="0" y="64"/>
              <a:ext cx="2856" cy="2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514" name="Rectangle 8"/>
            <p:cNvSpPr>
              <a:spLocks/>
            </p:cNvSpPr>
            <p:nvPr/>
          </p:nvSpPr>
          <p:spPr bwMode="auto">
            <a:xfrm>
              <a:off x="2336" y="2072"/>
              <a:ext cx="504" cy="4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15" name="Rectangle 9"/>
            <p:cNvSpPr>
              <a:spLocks/>
            </p:cNvSpPr>
            <p:nvPr/>
          </p:nvSpPr>
          <p:spPr bwMode="auto">
            <a:xfrm>
              <a:off x="1720" y="2136"/>
              <a:ext cx="336" cy="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4330700" y="3695700"/>
            <a:ext cx="2184400" cy="736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rot="10800000" flipH="1">
            <a:off x="6832600" y="4737100"/>
            <a:ext cx="0" cy="673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33" name="Rectangle 13"/>
          <p:cNvSpPr>
            <a:spLocks/>
          </p:cNvSpPr>
          <p:nvPr/>
        </p:nvSpPr>
        <p:spPr bwMode="auto">
          <a:xfrm>
            <a:off x="4610100" y="5346700"/>
            <a:ext cx="4445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6867" bIns="0"/>
          <a:lstStyle/>
          <a:p>
            <a:pPr marL="36513" algn="l">
              <a:lnSpc>
                <a:spcPct val="93000"/>
              </a:lnSpc>
            </a:pPr>
            <a:r>
              <a:rPr lang="en-US" sz="2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Release of other pro-inflammatory cytokines and recruitment of neutrophils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3700" y="1919843"/>
            <a:ext cx="133667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874962" y="1581150"/>
            <a:ext cx="133667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4570968"/>
            <a:ext cx="133667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94138" y="4476234"/>
            <a:ext cx="133667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62037" y="3695700"/>
            <a:ext cx="133667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024561" y="4367768"/>
            <a:ext cx="133667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610100" y="5403334"/>
            <a:ext cx="4445000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024561" y="2321521"/>
            <a:ext cx="133667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395663" y="3998436"/>
            <a:ext cx="133667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617662" y="960993"/>
            <a:ext cx="6375016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?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174750" y="3038475"/>
            <a:ext cx="97948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27" name="New Question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59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10746744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-10746744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-10746744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-10746744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5131" grpId="0" animBg="1"/>
      <p:bldP spid="5132" grpId="0" animBg="1"/>
      <p:bldP spid="5133" grpId="0" autoUpdateAnimBg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505200" y="1127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571875" y="396716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11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$500,000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$250,000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$125,000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$64,000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$32,000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$16,000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$8,000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$2,000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$500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$300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$200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$100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7443" name="Oval 35"/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4" name="Oval 36"/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5" name="Oval 37"/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6" name="Oval 38"/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7" name="Oval 39"/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8" name="Oval 40"/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9" name="Oval 41"/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0" name="Oval 42"/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1" name="Oval 43"/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2" name="Oval 44"/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53" name="Oval 45"/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4" name="Oval 46"/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5" name="Oval 47"/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6" name="Oval 48"/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7" name="Oval 49"/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58" name="Value of Next Question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510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4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58"/>
                </p:tgtEl>
              </p:cMediaNode>
            </p:audio>
          </p:childTnLst>
        </p:cTn>
      </p:par>
    </p:tnLst>
    <p:bldLst>
      <p:bldP spid="174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A51D5-7C00-9444-B7DA-F663DECC49E4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" y="134938"/>
            <a:ext cx="9156700" cy="1028700"/>
          </a:xfrm>
        </p:spPr>
        <p:txBody>
          <a:bodyPr/>
          <a:lstStyle/>
          <a:p>
            <a:pPr eaLnBrk="1" hangingPunct="1">
              <a:defRPr/>
            </a:pPr>
            <a:r>
              <a:rPr lang="en-US" sz="4300" smtClean="0"/>
              <a:t>Enter: NLRP3 (NALP3) inflammasome</a:t>
            </a:r>
          </a:p>
        </p:txBody>
      </p:sp>
      <p:sp>
        <p:nvSpPr>
          <p:cNvPr id="14338" name="Rectangle 2"/>
          <p:cNvSpPr>
            <a:spLocks/>
          </p:cNvSpPr>
          <p:nvPr/>
        </p:nvSpPr>
        <p:spPr bwMode="auto">
          <a:xfrm>
            <a:off x="3746500" y="1257300"/>
            <a:ext cx="49403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buClr>
                <a:srgbClr val="000000"/>
              </a:buClr>
              <a:buSzPct val="125000"/>
              <a:buFont typeface="Calibri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NLR proteins have a nucleotide binding domain and a </a:t>
            </a:r>
            <a:r>
              <a:rPr lang="en-US" sz="180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leucine</a:t>
            </a: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 rich domain</a:t>
            </a:r>
          </a:p>
          <a:p>
            <a:pPr algn="l">
              <a:buClr>
                <a:srgbClr val="000000"/>
              </a:buClr>
              <a:buSzPct val="125000"/>
              <a:buFont typeface="Calibri" charset="0"/>
              <a:buChar char="•"/>
            </a:pPr>
            <a:endParaRPr lang="en-US" sz="18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  <a:sym typeface="Calibri" charset="0"/>
            </a:endParaRPr>
          </a:p>
          <a:p>
            <a:pPr algn="l">
              <a:buClr>
                <a:srgbClr val="000000"/>
              </a:buClr>
              <a:buSzPct val="125000"/>
              <a:buFont typeface="Calibri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NLRP proteins have an additional N-terminal </a:t>
            </a:r>
            <a:r>
              <a:rPr lang="en-US" sz="180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pyrin</a:t>
            </a: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 domains (PYD)</a:t>
            </a:r>
          </a:p>
          <a:p>
            <a:pPr algn="l">
              <a:buClr>
                <a:srgbClr val="000000"/>
              </a:buClr>
              <a:buSzPct val="125000"/>
              <a:buFont typeface="Calibri" charset="0"/>
              <a:buChar char="•"/>
            </a:pPr>
            <a:endParaRPr lang="en-US" sz="18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  <a:sym typeface="Calibri" charset="0"/>
            </a:endParaRPr>
          </a:p>
          <a:p>
            <a:pPr algn="l">
              <a:buClr>
                <a:srgbClr val="000000"/>
              </a:buClr>
              <a:buSzPct val="125000"/>
              <a:buFont typeface="Calibri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ASC is an adaptor protein that recruits pro-caspase-1 through its CARD domain</a:t>
            </a:r>
          </a:p>
          <a:p>
            <a:pPr algn="l">
              <a:buClr>
                <a:srgbClr val="000000"/>
              </a:buClr>
              <a:buSzPct val="125000"/>
              <a:buFont typeface="Calibri" charset="0"/>
              <a:buChar char="•"/>
            </a:pPr>
            <a:endParaRPr lang="en-US" sz="18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  <a:sym typeface="Calibri" charset="0"/>
            </a:endParaRPr>
          </a:p>
          <a:p>
            <a:pPr algn="l">
              <a:buClr>
                <a:srgbClr val="000000"/>
              </a:buClr>
              <a:buSzPct val="125000"/>
              <a:buFont typeface="Calibri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Oligomerization</a:t>
            </a: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 is promoted by low K+ and requires binding of ATP by NLRP3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066800"/>
            <a:ext cx="30083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809625" y="3581400"/>
            <a:ext cx="2705100" cy="2225675"/>
            <a:chOff x="0" y="0"/>
            <a:chExt cx="1704" cy="1402"/>
          </a:xfrm>
        </p:grpSpPr>
        <p:pic>
          <p:nvPicPr>
            <p:cNvPr id="23560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90" cy="1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1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"/>
              <a:ext cx="410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2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" y="911"/>
              <a:ext cx="411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3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" y="1235"/>
              <a:ext cx="251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5" name="Rectangle 9"/>
          <p:cNvSpPr>
            <a:spLocks/>
          </p:cNvSpPr>
          <p:nvPr/>
        </p:nvSpPr>
        <p:spPr bwMode="auto">
          <a:xfrm>
            <a:off x="3768725" y="4597400"/>
            <a:ext cx="46609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buClr>
                <a:srgbClr val="000000"/>
              </a:buClr>
              <a:buSzPct val="125000"/>
              <a:buFont typeface="Calibri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Inflammasome</a:t>
            </a: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 activation produces mature, active caspase-1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10249" y="1257300"/>
            <a:ext cx="177800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746500" y="1570514"/>
            <a:ext cx="85725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?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26274" y="2108200"/>
            <a:ext cx="177800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603750" y="2323643"/>
            <a:ext cx="85725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?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714875" y="2913538"/>
            <a:ext cx="85725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?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478712" y="2851983"/>
            <a:ext cx="49053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562351" y="3194606"/>
            <a:ext cx="1152524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?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762624" y="3194606"/>
            <a:ext cx="576262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?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746500" y="3701534"/>
            <a:ext cx="182562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?</a:t>
            </a:r>
            <a:endParaRPr lang="en-US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233442" y="4597400"/>
            <a:ext cx="89455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768724" y="4860468"/>
            <a:ext cx="1692275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?</a:t>
            </a:r>
            <a:endParaRPr lang="en-US" sz="1400" b="1" dirty="0"/>
          </a:p>
        </p:txBody>
      </p:sp>
      <p:pic>
        <p:nvPicPr>
          <p:cNvPr id="26" name="New Question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4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10746744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-10746744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-10746744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-10746744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-10746744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-10746744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-10746744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4338" grpId="0" build="p" autoUpdateAnimBg="0"/>
      <p:bldP spid="14345" grpId="0" autoUpdateAnimBg="0"/>
      <p:bldP spid="2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505200" y="1127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571875" y="365283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11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$500,000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$250,000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$125,000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$64,000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$32,000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$16,000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$8,000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$2,000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$500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$300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$200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$100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9491" name="Oval 35"/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2" name="Oval 36"/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3" name="Oval 37"/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4" name="Oval 38"/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Oval 39"/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6" name="Oval 40"/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7" name="Oval 41"/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8" name="Oval 42"/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9" name="Oval 43"/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0" name="Oval 44"/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501" name="Oval 45"/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2" name="Oval 46"/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3" name="Oval 47"/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4" name="Oval 48"/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5" name="Oval 49"/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506" name="Value of Next Question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981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5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506"/>
                </p:tgtEl>
              </p:cMediaNode>
            </p:audio>
          </p:childTnLst>
        </p:cTn>
      </p:par>
    </p:tnLst>
    <p:bldLst>
      <p:bldP spid="1946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7164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What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is </a:t>
            </a:r>
            <a:r>
              <a:rPr lang="en-US" dirty="0" err="1" smtClean="0">
                <a:solidFill>
                  <a:srgbClr val="FFFFFF"/>
                </a:solidFill>
              </a:rPr>
              <a:t>indocin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(indomethacin</a:t>
            </a:r>
            <a:r>
              <a:rPr lang="en-US" dirty="0" smtClean="0">
                <a:solidFill>
                  <a:srgbClr val="FFFFFF"/>
                </a:solidFill>
              </a:rPr>
              <a:t>) used to treat?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Treats pain caused by arthritis, gout, bursitis, and </a:t>
            </a:r>
            <a:r>
              <a:rPr lang="en-US" dirty="0" smtClean="0">
                <a:solidFill>
                  <a:srgbClr val="FFFFFF"/>
                </a:solidFill>
              </a:rPr>
              <a:t>tendonitis. This </a:t>
            </a:r>
            <a:r>
              <a:rPr lang="en-US" dirty="0">
                <a:solidFill>
                  <a:srgbClr val="FFFFFF"/>
                </a:solidFill>
              </a:rPr>
              <a:t>is a </a:t>
            </a:r>
            <a:r>
              <a:rPr lang="en-US" dirty="0" err="1">
                <a:solidFill>
                  <a:srgbClr val="FFFFFF"/>
                </a:solidFill>
              </a:rPr>
              <a:t>nonsteroidal</a:t>
            </a:r>
            <a:r>
              <a:rPr lang="en-US" dirty="0">
                <a:solidFill>
                  <a:srgbClr val="FFFFFF"/>
                </a:solidFill>
              </a:rPr>
              <a:t> anti-inflammatory drug (NSAID)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What’s </a:t>
            </a:r>
            <a:r>
              <a:rPr lang="en-US" dirty="0">
                <a:solidFill>
                  <a:srgbClr val="FFFFFF"/>
                </a:solidFill>
              </a:rPr>
              <a:t>allopurinol</a:t>
            </a:r>
            <a:r>
              <a:rPr lang="en-US" dirty="0" smtClean="0">
                <a:solidFill>
                  <a:srgbClr val="FFFFFF"/>
                </a:solidFill>
              </a:rPr>
              <a:t>?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inhibits uric acid formation in the body and is used to treat gout and related conditions</a:t>
            </a:r>
            <a:r>
              <a:rPr lang="en-US" dirty="0" smtClean="0">
                <a:solidFill>
                  <a:srgbClr val="FFFFFF"/>
                </a:solidFill>
              </a:rPr>
              <a:t>. It’s a xanthine oxidase inhibitor.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New Question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386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505200" y="1127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5" name="Rectangle 51"/>
          <p:cNvSpPr>
            <a:spLocks noChangeArrowheads="1"/>
          </p:cNvSpPr>
          <p:nvPr/>
        </p:nvSpPr>
        <p:spPr bwMode="auto">
          <a:xfrm>
            <a:off x="3571875" y="333851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11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$500,000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$250,000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$125,000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$64,000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$32,000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$16,000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$8,000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$2,000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$500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$300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$200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$100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39" name="Oval 35"/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0" name="Oval 36"/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1" name="Oval 37"/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2" name="Oval 38"/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Oval 39"/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4" name="Oval 40"/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5" name="Oval 41"/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6" name="Oval 42"/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7" name="Oval 43"/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8" name="Oval 44"/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49" name="Oval 45"/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0" name="Oval 46"/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1" name="Oval 47"/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2" name="Oval 48"/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3" name="Oval 49"/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54" name="Value of Next Question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90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54"/>
                </p:tgtEl>
              </p:cMediaNode>
            </p:audio>
          </p:childTnLst>
        </p:cTn>
      </p:par>
    </p:tnLst>
    <p:bldLst>
      <p:bldP spid="2155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05 at 12.41.4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0560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5667" y="2935110"/>
            <a:ext cx="592666" cy="28222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36066" y="3000076"/>
            <a:ext cx="843632" cy="35836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92243" y="3217332"/>
            <a:ext cx="592666" cy="28222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90244" y="4555064"/>
            <a:ext cx="592666" cy="28222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3445" y="183444"/>
            <a:ext cx="4912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enzyme converts hypoxanthine to xanthine?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13705" y="516845"/>
            <a:ext cx="4128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enzyme converts xanthine to </a:t>
            </a:r>
            <a:r>
              <a:rPr lang="en-US" dirty="0" err="1" smtClean="0"/>
              <a:t>urate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22189" y="6005688"/>
            <a:ext cx="481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enzyme converts allopurinol to </a:t>
            </a:r>
            <a:r>
              <a:rPr lang="en-US" dirty="0" err="1" smtClean="0"/>
              <a:t>oxypurinol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3445" y="883354"/>
            <a:ext cx="6612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does xanthine oxidase inhibits the metabolism of </a:t>
            </a:r>
            <a:r>
              <a:rPr lang="en-US" dirty="0"/>
              <a:t>this category </a:t>
            </a:r>
            <a:endParaRPr lang="en-US" dirty="0" smtClean="0"/>
          </a:p>
          <a:p>
            <a:r>
              <a:rPr lang="en-US" dirty="0" smtClean="0"/>
              <a:t>of </a:t>
            </a:r>
            <a:r>
              <a:rPr lang="en-US" dirty="0"/>
              <a:t>heterocyclic aromatic organic </a:t>
            </a:r>
            <a:r>
              <a:rPr lang="en-US" dirty="0" smtClean="0"/>
              <a:t>compounds.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36856" y="1527242"/>
            <a:ext cx="54481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New Question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267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/>
      <p:bldP spid="9" grpId="0"/>
      <p:bldP spid="10" grpId="0"/>
      <p:bldP spid="11" grpId="0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7164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Why is a Xanthine oxidase inhibitor important for treating gout? 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Because that inhibits purine metabolism, and the end product of purine metabolism is uric acid, which leads to MSU, which is a chief component of the pathogenesis of gout. </a:t>
            </a:r>
          </a:p>
          <a:p>
            <a:r>
              <a:rPr lang="en-US" dirty="0">
                <a:solidFill>
                  <a:srgbClr val="FFFFFF"/>
                </a:solidFill>
              </a:rPr>
              <a:t>What is a potential extreme but rare side effect of Allopurinol that will get you in the ICU?	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toxic epidermal </a:t>
            </a:r>
            <a:r>
              <a:rPr lang="en-US" dirty="0" err="1">
                <a:solidFill>
                  <a:srgbClr val="FFFFFF"/>
                </a:solidFill>
              </a:rPr>
              <a:t>necrolysis</a:t>
            </a:r>
            <a:r>
              <a:rPr lang="en-US" dirty="0">
                <a:solidFill>
                  <a:srgbClr val="FFFFFF"/>
                </a:solidFill>
              </a:rPr>
              <a:t> - 1 in 40,000 </a:t>
            </a:r>
            <a:r>
              <a:rPr lang="en-US" dirty="0" err="1">
                <a:solidFill>
                  <a:srgbClr val="FFFFFF"/>
                </a:solidFill>
              </a:rPr>
              <a:t>allpurinol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New Question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507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7" name="Rectangle 6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867400" y="1508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943600" y="14922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943600" y="1812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943600" y="2117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943600" y="2422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943600" y="2727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11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5943600" y="3032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943600" y="3336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5943600" y="3641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5943600" y="3946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5943600" y="4251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5943600" y="4556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5943600" y="4860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5943600" y="5165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5943600" y="5470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5943600" y="5775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6781800" y="150812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6781800" y="1828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$500,000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6781800" y="2133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$250,000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6781800" y="2438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$125,000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6781800" y="2743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$64,000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6781800" y="3048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$32,000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6781800" y="3352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$16,000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6781800" y="3657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$8,000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6781800" y="3962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6781800" y="4267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$2,000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6781800" y="4572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6781800" y="487680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$500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6781800" y="5181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$300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6781800" y="54864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$200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6781800" y="5791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$100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106" name="Oval 34"/>
          <p:cNvSpPr>
            <a:spLocks noChangeArrowheads="1"/>
          </p:cNvSpPr>
          <p:nvPr/>
        </p:nvSpPr>
        <p:spPr bwMode="auto">
          <a:xfrm>
            <a:off x="6477000" y="5927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7" name="Oval 35"/>
          <p:cNvSpPr>
            <a:spLocks noChangeArrowheads="1"/>
          </p:cNvSpPr>
          <p:nvPr/>
        </p:nvSpPr>
        <p:spPr bwMode="auto">
          <a:xfrm>
            <a:off x="6477000" y="5622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8" name="Oval 36"/>
          <p:cNvSpPr>
            <a:spLocks noChangeArrowheads="1"/>
          </p:cNvSpPr>
          <p:nvPr/>
        </p:nvSpPr>
        <p:spPr bwMode="auto">
          <a:xfrm>
            <a:off x="6477000" y="5318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9" name="Oval 37"/>
          <p:cNvSpPr>
            <a:spLocks noChangeArrowheads="1"/>
          </p:cNvSpPr>
          <p:nvPr/>
        </p:nvSpPr>
        <p:spPr bwMode="auto">
          <a:xfrm>
            <a:off x="6477000" y="5013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0" name="Oval 38"/>
          <p:cNvSpPr>
            <a:spLocks noChangeArrowheads="1"/>
          </p:cNvSpPr>
          <p:nvPr/>
        </p:nvSpPr>
        <p:spPr bwMode="auto">
          <a:xfrm>
            <a:off x="6477000" y="4708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1" name="Oval 39"/>
          <p:cNvSpPr>
            <a:spLocks noChangeArrowheads="1"/>
          </p:cNvSpPr>
          <p:nvPr/>
        </p:nvSpPr>
        <p:spPr bwMode="auto">
          <a:xfrm>
            <a:off x="6477000" y="4403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2" name="Oval 40"/>
          <p:cNvSpPr>
            <a:spLocks noChangeArrowheads="1"/>
          </p:cNvSpPr>
          <p:nvPr/>
        </p:nvSpPr>
        <p:spPr bwMode="auto">
          <a:xfrm>
            <a:off x="6477000" y="4098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" name="Oval 41"/>
          <p:cNvSpPr>
            <a:spLocks noChangeArrowheads="1"/>
          </p:cNvSpPr>
          <p:nvPr/>
        </p:nvSpPr>
        <p:spPr bwMode="auto">
          <a:xfrm>
            <a:off x="6477000" y="3794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4" name="Oval 42"/>
          <p:cNvSpPr>
            <a:spLocks noChangeArrowheads="1"/>
          </p:cNvSpPr>
          <p:nvPr/>
        </p:nvSpPr>
        <p:spPr bwMode="auto">
          <a:xfrm>
            <a:off x="6477000" y="3489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5" name="Oval 43"/>
          <p:cNvSpPr>
            <a:spLocks noChangeArrowheads="1"/>
          </p:cNvSpPr>
          <p:nvPr/>
        </p:nvSpPr>
        <p:spPr bwMode="auto">
          <a:xfrm>
            <a:off x="6477000" y="3184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16" name="Oval 44"/>
          <p:cNvSpPr>
            <a:spLocks noChangeArrowheads="1"/>
          </p:cNvSpPr>
          <p:nvPr/>
        </p:nvSpPr>
        <p:spPr bwMode="auto">
          <a:xfrm>
            <a:off x="6477000" y="2879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7" name="Oval 45"/>
          <p:cNvSpPr>
            <a:spLocks noChangeArrowheads="1"/>
          </p:cNvSpPr>
          <p:nvPr/>
        </p:nvSpPr>
        <p:spPr bwMode="auto">
          <a:xfrm>
            <a:off x="6477000" y="2574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8" name="Oval 46"/>
          <p:cNvSpPr>
            <a:spLocks noChangeArrowheads="1"/>
          </p:cNvSpPr>
          <p:nvPr/>
        </p:nvSpPr>
        <p:spPr bwMode="auto">
          <a:xfrm>
            <a:off x="6477000" y="2270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9" name="Oval 47"/>
          <p:cNvSpPr>
            <a:spLocks noChangeArrowheads="1"/>
          </p:cNvSpPr>
          <p:nvPr/>
        </p:nvSpPr>
        <p:spPr bwMode="auto">
          <a:xfrm>
            <a:off x="6477000" y="1965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0" name="Oval 48"/>
          <p:cNvSpPr>
            <a:spLocks noChangeArrowheads="1"/>
          </p:cNvSpPr>
          <p:nvPr/>
        </p:nvSpPr>
        <p:spPr bwMode="auto">
          <a:xfrm>
            <a:off x="6477000" y="1660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1" name="Text Box 49"/>
          <p:cNvSpPr txBox="1">
            <a:spLocks noChangeArrowheads="1"/>
          </p:cNvSpPr>
          <p:nvPr/>
        </p:nvSpPr>
        <p:spPr bwMode="auto">
          <a:xfrm>
            <a:off x="306388" y="2012950"/>
            <a:ext cx="525780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>
                <a:solidFill>
                  <a:schemeClr val="bg1"/>
                </a:solidFill>
                <a:latin typeface="Arial" charset="0"/>
              </a:rPr>
              <a:t>Welcome to</a:t>
            </a:r>
            <a:br>
              <a:rPr lang="en-US" sz="5400" dirty="0">
                <a:solidFill>
                  <a:schemeClr val="bg1"/>
                </a:solidFill>
                <a:latin typeface="Arial" charset="0"/>
              </a:rPr>
            </a:br>
            <a:r>
              <a:rPr lang="en-US" sz="5400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5400" dirty="0">
                <a:solidFill>
                  <a:schemeClr val="bg1"/>
                </a:solidFill>
                <a:latin typeface="Arial" charset="0"/>
              </a:rPr>
            </a:br>
            <a:r>
              <a:rPr lang="en-US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5400" b="1" i="1" dirty="0">
                <a:solidFill>
                  <a:schemeClr val="bg1"/>
                </a:solidFill>
                <a:latin typeface="Arial" charset="0"/>
              </a:rPr>
              <a:t>Who Wants to be a </a:t>
            </a:r>
            <a:r>
              <a:rPr lang="en-US" sz="4400" b="1" i="1" dirty="0" err="1" smtClean="0">
                <a:solidFill>
                  <a:schemeClr val="bg1"/>
                </a:solidFill>
                <a:latin typeface="Arial" charset="0"/>
              </a:rPr>
              <a:t>Metabolipardyaire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122" name="Oval 50"/>
          <p:cNvSpPr>
            <a:spLocks noChangeArrowheads="1"/>
          </p:cNvSpPr>
          <p:nvPr/>
        </p:nvSpPr>
        <p:spPr bwMode="auto">
          <a:xfrm>
            <a:off x="4953000" y="533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" name="Oval 51"/>
          <p:cNvSpPr>
            <a:spLocks noChangeArrowheads="1"/>
          </p:cNvSpPr>
          <p:nvPr/>
        </p:nvSpPr>
        <p:spPr bwMode="auto">
          <a:xfrm>
            <a:off x="7848600" y="533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4" name="Oval 52"/>
          <p:cNvSpPr>
            <a:spLocks noChangeArrowheads="1"/>
          </p:cNvSpPr>
          <p:nvPr/>
        </p:nvSpPr>
        <p:spPr bwMode="auto">
          <a:xfrm>
            <a:off x="6400800" y="533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5" name="Text Box 53"/>
          <p:cNvSpPr txBox="1">
            <a:spLocks noChangeArrowheads="1"/>
          </p:cNvSpPr>
          <p:nvPr/>
        </p:nvSpPr>
        <p:spPr bwMode="auto">
          <a:xfrm>
            <a:off x="5137150" y="6731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Arial" charset="0"/>
              </a:rPr>
              <a:t>50:50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3126" name="Picture 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750050" y="565150"/>
            <a:ext cx="5143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27" name="AutoShape 55"/>
          <p:cNvSpPr>
            <a:spLocks noChangeArrowheads="1"/>
          </p:cNvSpPr>
          <p:nvPr/>
        </p:nvSpPr>
        <p:spPr bwMode="auto">
          <a:xfrm rot="5400000">
            <a:off x="8023225" y="800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8" name="Oval 56"/>
          <p:cNvSpPr>
            <a:spLocks noChangeArrowheads="1"/>
          </p:cNvSpPr>
          <p:nvPr/>
        </p:nvSpPr>
        <p:spPr bwMode="auto">
          <a:xfrm>
            <a:off x="8099425" y="647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9" name="AutoShape 57"/>
          <p:cNvSpPr>
            <a:spLocks noChangeArrowheads="1"/>
          </p:cNvSpPr>
          <p:nvPr/>
        </p:nvSpPr>
        <p:spPr bwMode="auto">
          <a:xfrm rot="5400000">
            <a:off x="8328025" y="876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0" name="Oval 58"/>
          <p:cNvSpPr>
            <a:spLocks noChangeArrowheads="1"/>
          </p:cNvSpPr>
          <p:nvPr/>
        </p:nvSpPr>
        <p:spPr bwMode="auto">
          <a:xfrm>
            <a:off x="8404225" y="723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1" name="AutoShape 59"/>
          <p:cNvSpPr>
            <a:spLocks noChangeArrowheads="1"/>
          </p:cNvSpPr>
          <p:nvPr/>
        </p:nvSpPr>
        <p:spPr bwMode="auto">
          <a:xfrm rot="5400000">
            <a:off x="8632825" y="800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2" name="Oval 60"/>
          <p:cNvSpPr>
            <a:spLocks noChangeArrowheads="1"/>
          </p:cNvSpPr>
          <p:nvPr/>
        </p:nvSpPr>
        <p:spPr bwMode="auto">
          <a:xfrm>
            <a:off x="8709025" y="647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38" name="Lets Play Theme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508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38"/>
                </p:tgtEl>
              </p:cMediaNode>
            </p:audio>
          </p:childTnLst>
        </p:cTn>
      </p:par>
    </p:tnLst>
    <p:bldLst>
      <p:bldP spid="3121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737600" cy="1143000"/>
          </a:xfrm>
        </p:spPr>
        <p:txBody>
          <a:bodyPr/>
          <a:lstStyle/>
          <a:p>
            <a:r>
              <a:rPr lang="en-US">
                <a:latin typeface="Franklin Gothic Medium" charset="0"/>
              </a:rPr>
              <a:t>Allopurinol (Zyloprim™)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382000" cy="4057650"/>
          </a:xfrm>
        </p:spPr>
        <p:txBody>
          <a:bodyPr/>
          <a:lstStyle/>
          <a:p>
            <a:r>
              <a:rPr lang="en-US" dirty="0">
                <a:latin typeface="Franklin Gothic Book" charset="0"/>
              </a:rPr>
              <a:t>inhibitor of xanthine oxidase</a:t>
            </a:r>
          </a:p>
          <a:p>
            <a:r>
              <a:rPr lang="en-US" dirty="0">
                <a:latin typeface="Franklin Gothic Book" charset="0"/>
              </a:rPr>
              <a:t>effectively blocks formation of uric acid</a:t>
            </a:r>
          </a:p>
          <a:p>
            <a:r>
              <a:rPr lang="en-US" dirty="0">
                <a:latin typeface="Franklin Gothic Book" charset="0"/>
              </a:rPr>
              <a:t>how supplied - 100 mg &amp; 300 mg </a:t>
            </a:r>
            <a:r>
              <a:rPr lang="en-US" dirty="0" smtClean="0">
                <a:latin typeface="Franklin Gothic Book" charset="0"/>
              </a:rPr>
              <a:t>tablets</a:t>
            </a:r>
            <a:endParaRPr lang="en-US" dirty="0">
              <a:latin typeface="Franklin Gothic Book" charset="0"/>
            </a:endParaRPr>
          </a:p>
        </p:txBody>
      </p:sp>
      <p:grpSp>
        <p:nvGrpSpPr>
          <p:cNvPr id="59396" name="Group 7"/>
          <p:cNvGrpSpPr>
            <a:grpSpLocks/>
          </p:cNvGrpSpPr>
          <p:nvPr/>
        </p:nvGrpSpPr>
        <p:grpSpPr bwMode="auto">
          <a:xfrm>
            <a:off x="6570133" y="4800600"/>
            <a:ext cx="2573867" cy="1752600"/>
            <a:chOff x="4485" y="2880"/>
            <a:chExt cx="1824" cy="1104"/>
          </a:xfrm>
        </p:grpSpPr>
        <p:pic>
          <p:nvPicPr>
            <p:cNvPr id="59397" name="Picture 5" descr="allopu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73" r="18690" b="16992"/>
            <a:stretch>
              <a:fillRect/>
            </a:stretch>
          </p:blipFill>
          <p:spPr bwMode="auto">
            <a:xfrm>
              <a:off x="4848" y="2880"/>
              <a:ext cx="1104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398" name="Text Box 6"/>
            <p:cNvSpPr txBox="1">
              <a:spLocks noChangeArrowheads="1"/>
            </p:cNvSpPr>
            <p:nvPr/>
          </p:nvSpPr>
          <p:spPr bwMode="auto">
            <a:xfrm>
              <a:off x="4485" y="2880"/>
              <a:ext cx="18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800">
                  <a:latin typeface="Franklin Gothic Book" charset="0"/>
                </a:rPr>
                <a:t>allopurinol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4083994"/>
      </p:ext>
    </p:extLst>
  </p:cSld>
  <p:clrMapOvr>
    <a:masterClrMapping/>
  </p:clrMapOvr>
  <p:transition xmlns:p14="http://schemas.microsoft.com/office/powerpoint/2010/main">
    <p:pull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ranklin Gothic Medium" charset="0"/>
              </a:rPr>
              <a:t>Allopurinol effects</a:t>
            </a:r>
          </a:p>
        </p:txBody>
      </p:sp>
      <p:sp>
        <p:nvSpPr>
          <p:cNvPr id="62467" name="Text Box 1027"/>
          <p:cNvSpPr txBox="1">
            <a:spLocks noChangeArrowheads="1"/>
          </p:cNvSpPr>
          <p:nvPr/>
        </p:nvSpPr>
        <p:spPr bwMode="auto">
          <a:xfrm>
            <a:off x="677333" y="1981200"/>
            <a:ext cx="7924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1">
                <a:latin typeface="Franklin Gothic Book" charset="0"/>
              </a:rPr>
              <a:t>Effect of Allopurinol on Total Serum Levels of </a:t>
            </a:r>
            <a:r>
              <a:rPr lang="en-US" i="1" u="sng">
                <a:latin typeface="Franklin Gothic Book" charset="0"/>
              </a:rPr>
              <a:t>Xanthine + Hypoxanthine</a:t>
            </a:r>
          </a:p>
        </p:txBody>
      </p:sp>
      <p:grpSp>
        <p:nvGrpSpPr>
          <p:cNvPr id="62468" name="Group 1046"/>
          <p:cNvGrpSpPr>
            <a:grpSpLocks/>
          </p:cNvGrpSpPr>
          <p:nvPr/>
        </p:nvGrpSpPr>
        <p:grpSpPr bwMode="auto">
          <a:xfrm>
            <a:off x="270934" y="3276601"/>
            <a:ext cx="7586133" cy="2400301"/>
            <a:chOff x="240" y="2208"/>
            <a:chExt cx="5376" cy="1512"/>
          </a:xfrm>
        </p:grpSpPr>
        <p:grpSp>
          <p:nvGrpSpPr>
            <p:cNvPr id="62471" name="Group 1041"/>
            <p:cNvGrpSpPr>
              <a:grpSpLocks/>
            </p:cNvGrpSpPr>
            <p:nvPr/>
          </p:nvGrpSpPr>
          <p:grpSpPr bwMode="auto">
            <a:xfrm>
              <a:off x="240" y="2208"/>
              <a:ext cx="2303" cy="577"/>
              <a:chOff x="301" y="2313"/>
              <a:chExt cx="2303" cy="577"/>
            </a:xfrm>
          </p:grpSpPr>
          <p:sp>
            <p:nvSpPr>
              <p:cNvPr id="62478" name="Rectangle 1028"/>
              <p:cNvSpPr>
                <a:spLocks noChangeArrowheads="1"/>
              </p:cNvSpPr>
              <p:nvPr/>
            </p:nvSpPr>
            <p:spPr bwMode="auto">
              <a:xfrm>
                <a:off x="301" y="2314"/>
                <a:ext cx="2303" cy="576"/>
              </a:xfrm>
              <a:prstGeom prst="rect">
                <a:avLst/>
              </a:prstGeom>
              <a:gradFill rotWithShape="0">
                <a:gsLst>
                  <a:gs pos="0">
                    <a:srgbClr val="CC3300"/>
                  </a:gs>
                  <a:gs pos="50000">
                    <a:srgbClr val="5E1800"/>
                  </a:gs>
                  <a:gs pos="100000">
                    <a:srgbClr val="CC3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79" name="Text Box 1029"/>
              <p:cNvSpPr txBox="1">
                <a:spLocks noChangeArrowheads="1"/>
              </p:cNvSpPr>
              <p:nvPr/>
            </p:nvSpPr>
            <p:spPr bwMode="auto">
              <a:xfrm>
                <a:off x="324" y="2313"/>
                <a:ext cx="225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600">
                    <a:latin typeface="Franklin Gothic Book" charset="0"/>
                  </a:rPr>
                  <a:t>Normal</a:t>
                </a:r>
              </a:p>
            </p:txBody>
          </p:sp>
        </p:grpSp>
        <p:sp>
          <p:nvSpPr>
            <p:cNvPr id="62472" name="Text Box 1039"/>
            <p:cNvSpPr txBox="1">
              <a:spLocks noChangeArrowheads="1"/>
            </p:cNvSpPr>
            <p:nvPr/>
          </p:nvSpPr>
          <p:spPr bwMode="auto">
            <a:xfrm>
              <a:off x="4176" y="2315"/>
              <a:ext cx="1440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b="1">
                  <a:latin typeface="Franklin Gothic Book" charset="0"/>
                </a:rPr>
                <a:t>0.15 mg/dl</a:t>
              </a:r>
            </a:p>
          </p:txBody>
        </p:sp>
        <p:grpSp>
          <p:nvGrpSpPr>
            <p:cNvPr id="62473" name="Group 1045"/>
            <p:cNvGrpSpPr>
              <a:grpSpLocks/>
            </p:cNvGrpSpPr>
            <p:nvPr/>
          </p:nvGrpSpPr>
          <p:grpSpPr bwMode="auto">
            <a:xfrm>
              <a:off x="240" y="2928"/>
              <a:ext cx="5376" cy="792"/>
              <a:chOff x="240" y="3152"/>
              <a:chExt cx="5376" cy="792"/>
            </a:xfrm>
          </p:grpSpPr>
          <p:grpSp>
            <p:nvGrpSpPr>
              <p:cNvPr id="62474" name="Group 1042"/>
              <p:cNvGrpSpPr>
                <a:grpSpLocks/>
              </p:cNvGrpSpPr>
              <p:nvPr/>
            </p:nvGrpSpPr>
            <p:grpSpPr bwMode="auto">
              <a:xfrm>
                <a:off x="240" y="3152"/>
                <a:ext cx="5355" cy="577"/>
                <a:chOff x="240" y="3266"/>
                <a:chExt cx="5355" cy="577"/>
              </a:xfrm>
            </p:grpSpPr>
            <p:sp>
              <p:nvSpPr>
                <p:cNvPr id="62476" name="Rectangle 1032"/>
                <p:cNvSpPr>
                  <a:spLocks noChangeArrowheads="1"/>
                </p:cNvSpPr>
                <p:nvPr/>
              </p:nvSpPr>
              <p:spPr bwMode="auto">
                <a:xfrm>
                  <a:off x="240" y="3266"/>
                  <a:ext cx="5355" cy="576"/>
                </a:xfrm>
                <a:prstGeom prst="rect">
                  <a:avLst/>
                </a:prstGeom>
                <a:gradFill rotWithShape="0">
                  <a:gsLst>
                    <a:gs pos="0">
                      <a:srgbClr val="008080"/>
                    </a:gs>
                    <a:gs pos="50000">
                      <a:srgbClr val="003B3B"/>
                    </a:gs>
                    <a:gs pos="100000">
                      <a:srgbClr val="00808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77" name="Text Box 1033"/>
                <p:cNvSpPr txBox="1">
                  <a:spLocks noChangeArrowheads="1"/>
                </p:cNvSpPr>
                <p:nvPr/>
              </p:nvSpPr>
              <p:spPr bwMode="auto">
                <a:xfrm>
                  <a:off x="253" y="3267"/>
                  <a:ext cx="5328" cy="576"/>
                </a:xfrm>
                <a:prstGeom prst="rect">
                  <a:avLst/>
                </a:prstGeom>
                <a:gradFill rotWithShape="0">
                  <a:gsLst>
                    <a:gs pos="0">
                      <a:srgbClr val="008080"/>
                    </a:gs>
                    <a:gs pos="50000">
                      <a:srgbClr val="003B3B"/>
                    </a:gs>
                    <a:gs pos="100000">
                      <a:srgbClr val="00808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anchor="ctr"/>
                <a:lstStyle>
                  <a:lvl1pPr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3600">
                      <a:latin typeface="Franklin Gothic Book" charset="0"/>
                    </a:rPr>
                    <a:t>Allopurinol</a:t>
                  </a:r>
                </a:p>
              </p:txBody>
            </p:sp>
          </p:grpSp>
          <p:sp>
            <p:nvSpPr>
              <p:cNvPr id="62475" name="Text Box 1040"/>
              <p:cNvSpPr txBox="1">
                <a:spLocks noChangeArrowheads="1"/>
              </p:cNvSpPr>
              <p:nvPr/>
            </p:nvSpPr>
            <p:spPr bwMode="auto">
              <a:xfrm>
                <a:off x="4197" y="3265"/>
                <a:ext cx="1419" cy="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en-US" b="1">
                    <a:latin typeface="Franklin Gothic Book" charset="0"/>
                  </a:rPr>
                  <a:t>0.35 mg/dl</a:t>
                </a:r>
              </a:p>
            </p:txBody>
          </p:sp>
        </p:grpSp>
      </p:grpSp>
      <p:sp>
        <p:nvSpPr>
          <p:cNvPr id="62469" name="Text Box 1044"/>
          <p:cNvSpPr txBox="1">
            <a:spLocks noChangeArrowheads="1"/>
          </p:cNvSpPr>
          <p:nvPr/>
        </p:nvSpPr>
        <p:spPr bwMode="auto">
          <a:xfrm>
            <a:off x="1076679" y="6278564"/>
            <a:ext cx="7329311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endParaRPr lang="en-US">
              <a:latin typeface="Franklin Gothic Book" charset="0"/>
            </a:endParaRPr>
          </a:p>
        </p:txBody>
      </p:sp>
      <p:sp>
        <p:nvSpPr>
          <p:cNvPr id="62470" name="Text Box 1047"/>
          <p:cNvSpPr txBox="1">
            <a:spLocks noChangeArrowheads="1"/>
          </p:cNvSpPr>
          <p:nvPr/>
        </p:nvSpPr>
        <p:spPr bwMode="auto">
          <a:xfrm>
            <a:off x="474133" y="5683251"/>
            <a:ext cx="846666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800">
                <a:latin typeface="Franklin Gothic Book" charset="0"/>
              </a:rPr>
              <a:t>saturation level of xanthine &amp; hypoxanthine &gt; 7 mg/dl</a:t>
            </a:r>
          </a:p>
        </p:txBody>
      </p:sp>
    </p:spTree>
    <p:extLst>
      <p:ext uri="{BB962C8B-B14F-4D97-AF65-F5344CB8AC3E}">
        <p14:creationId xmlns:p14="http://schemas.microsoft.com/office/powerpoint/2010/main" val="1544204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505200" y="1127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571875" y="305911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11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$500,000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$250,000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$125,000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$64,000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$32,000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$16,000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$8,000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$2,000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82" name="Text Box 30"/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23583" name="Text Box 31"/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$500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$300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85" name="Text Box 33"/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$200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86" name="Text Box 34"/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$100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87" name="Oval 35"/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Oval 36"/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9" name="Oval 37"/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Oval 38"/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Oval 39"/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Oval 40"/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Oval 41"/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Oval 42"/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Oval 43"/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6" name="Oval 44"/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97" name="Oval 45"/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8" name="Oval 46"/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9" name="Oval 47"/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0" name="Oval 48"/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1" name="Oval 49"/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602" name="Value of Next Question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243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65" fill="hold"/>
                                        <p:tgtEl>
                                          <p:spTgt spid="236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602"/>
                </p:tgtEl>
              </p:cMediaNode>
            </p:audio>
          </p:childTnLst>
        </p:cTn>
      </p:par>
    </p:tnLst>
    <p:bldLst>
      <p:bldP spid="2355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7164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What’s the mechanism of action of Colchicine? What is it used to treat? 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The exact mechanism of action of colchicine in gout is not completely known</a:t>
            </a:r>
            <a:r>
              <a:rPr lang="en-US" dirty="0" smtClean="0">
                <a:solidFill>
                  <a:srgbClr val="FFFFFF"/>
                </a:solidFill>
              </a:rPr>
              <a:t>,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but </a:t>
            </a:r>
            <a:endParaRPr lang="en-US" dirty="0" smtClean="0">
              <a:solidFill>
                <a:srgbClr val="FFFFFF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it </a:t>
            </a:r>
            <a:r>
              <a:rPr lang="en-US" dirty="0">
                <a:solidFill>
                  <a:srgbClr val="FFFFFF"/>
                </a:solidFill>
              </a:rPr>
              <a:t>involves (1) a reduction in lactic acid production by leukocytes, which results in a decrease in uric acid deposition, and (2) a reduction in phagocytosis, with abatement of the inflammatory response.</a:t>
            </a:r>
          </a:p>
        </p:txBody>
      </p:sp>
      <p:pic>
        <p:nvPicPr>
          <p:cNvPr id="5" name="New Question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346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7164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Why is uric acid a natural a product of cell death?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dirty="0">
                <a:solidFill>
                  <a:srgbClr val="FFFFFF"/>
                </a:solidFill>
              </a:rPr>
              <a:t>Uric acid is a breakdown product of purine catabolism and when cells die the DNA and RNA containing purine bases are broken down into uric acid producing a local increase in uric acid concentration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b="1" dirty="0">
                <a:solidFill>
                  <a:srgbClr val="FFFFFF"/>
                </a:solidFill>
              </a:rPr>
              <a:t>How is uric acid both a naturally occurring harmless substance in the blood and an activator of the immune system?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dirty="0">
                <a:solidFill>
                  <a:srgbClr val="FFFFFF"/>
                </a:solidFill>
              </a:rPr>
              <a:t>Uric acid in its soluble form is a non-inflammatory naturally occurring metabolite.  When it reaches above a certain concentration (~70 mg/L) in biological fluids, it can form crystals, which appears to be the active form in this context.</a:t>
            </a:r>
          </a:p>
          <a:p>
            <a:r>
              <a:rPr lang="en-US" b="1" dirty="0">
                <a:solidFill>
                  <a:srgbClr val="FFFFFF"/>
                </a:solidFill>
              </a:rPr>
              <a:t>What cellular process is uric acid “alerting” the immune system to?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dirty="0">
                <a:solidFill>
                  <a:srgbClr val="FFFFFF"/>
                </a:solidFill>
              </a:rPr>
              <a:t>Cell death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b="1" dirty="0">
                <a:solidFill>
                  <a:srgbClr val="FFFFFF"/>
                </a:solidFill>
              </a:rPr>
              <a:t>Is this effect acute or long term?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dirty="0">
                <a:solidFill>
                  <a:srgbClr val="FFFFFF"/>
                </a:solidFill>
              </a:rPr>
              <a:t>It would continue as long as large numbers of cells are dying but would generally be acute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New Question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345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05 at 12.41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56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00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505200" y="1127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571875" y="274478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11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$500,000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$250,000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$125,000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$64,000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$32,000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$16,000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$8,000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$2,000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25631" name="Text Box 31"/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$500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$300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$200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34" name="Text Box 34"/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$100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35" name="Oval 35"/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6" name="Oval 36"/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7" name="Oval 37"/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8" name="Oval 38"/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9" name="Oval 39"/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0" name="Oval 40"/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1" name="Oval 41"/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2" name="Oval 42"/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3" name="Oval 43"/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4" name="Oval 44"/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645" name="Oval 45"/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6" name="Oval 46"/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7" name="Oval 47"/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Oval 48"/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9" name="Oval 49"/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650" name="Value of Next Question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790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6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50"/>
                </p:tgtEl>
              </p:cMediaNode>
            </p:audio>
          </p:childTnLst>
        </p:cTn>
      </p:par>
    </p:tnLst>
    <p:bldLst>
      <p:bldP spid="2560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1030"/>
            <a:ext cx="8229600" cy="5355134"/>
          </a:xfrm>
        </p:spPr>
        <p:txBody>
          <a:bodyPr/>
          <a:lstStyle/>
          <a:p>
            <a:r>
              <a:rPr lang="en-US" dirty="0" smtClean="0"/>
              <a:t>What is this?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tmpBD17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72" y="771030"/>
            <a:ext cx="5939028" cy="2592324"/>
          </a:xfrm>
          <a:prstGeom prst="rect">
            <a:avLst/>
          </a:prstGeom>
        </p:spPr>
      </p:pic>
      <p:pic>
        <p:nvPicPr>
          <p:cNvPr id="5" name="Picture 4" descr="upper_gout_top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3046"/>
            <a:ext cx="5019939" cy="37649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09630" y="4958774"/>
            <a:ext cx="1978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Tophaceous</a:t>
            </a:r>
            <a:r>
              <a:rPr lang="en-US" sz="2000" dirty="0" smtClean="0"/>
              <a:t> gout</a:t>
            </a:r>
            <a:endParaRPr lang="en-US" sz="2000" dirty="0"/>
          </a:p>
        </p:txBody>
      </p:sp>
      <p:pic>
        <p:nvPicPr>
          <p:cNvPr id="7" name="New Question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548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05 at 11.53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3" y="0"/>
            <a:ext cx="8884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83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505200" y="1127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571875" y="241300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11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$500,000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$250,000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$125,000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$64,000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$32,000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$16,000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$8,000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$2,000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$500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$300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$200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$100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83" name="Oval 35"/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4" name="Oval 36"/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5" name="Oval 37"/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6" name="Oval 38"/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7" name="Oval 39"/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8" name="Oval 40"/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9" name="Oval 41"/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0" name="Oval 42"/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1" name="Oval 43"/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2" name="Oval 44"/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693" name="Oval 45"/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4" name="Oval 46"/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5" name="Oval 47"/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6" name="Oval 48"/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7" name="Oval 49"/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698" name="Value of Next Question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482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6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98"/>
                </p:tgtEl>
              </p:cMediaNode>
            </p:audio>
          </p:childTnLst>
        </p:cTn>
      </p:par>
    </p:tnLst>
    <p:bldLst>
      <p:bldP spid="276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505200" y="1127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3" name="Rectangle 49"/>
          <p:cNvSpPr>
            <a:spLocks noChangeArrowheads="1"/>
          </p:cNvSpPr>
          <p:nvPr/>
        </p:nvSpPr>
        <p:spPr bwMode="auto">
          <a:xfrm>
            <a:off x="3571875" y="548640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11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$500,000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$250,000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$125,000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$64,000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$32,000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$16,000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$8,000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$2,000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$500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$300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$200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$100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6177" name="Oval 33"/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8" name="Oval 34"/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9" name="Oval 35"/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0" name="Oval 36"/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1" name="Oval 37"/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2" name="Oval 38"/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3" name="Oval 39"/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4" name="Oval 40"/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5" name="Oval 41"/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6" name="Oval 42"/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87" name="Oval 43"/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8" name="Oval 44"/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9" name="Oval 45"/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0" name="Oval 46"/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1" name="Oval 47"/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94" name="Value of Next Question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185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94"/>
                </p:tgtEl>
              </p:cMediaNode>
            </p:audio>
          </p:childTnLst>
        </p:cTn>
      </p:par>
    </p:tnLst>
    <p:bldLst>
      <p:bldP spid="619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476376"/>
            <a:ext cx="7772400" cy="429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Draw </a:t>
            </a:r>
            <a:r>
              <a:rPr lang="en-US" dirty="0" smtClean="0">
                <a:solidFill>
                  <a:schemeClr val="bg1"/>
                </a:solidFill>
              </a:rPr>
              <a:t>as much of the Purine excretion pathway as you can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Jeopar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74202" y="6166555"/>
            <a:ext cx="420511" cy="4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82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06 at 7.36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0" y="0"/>
            <a:ext cx="9130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98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505200" y="1127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571875" y="213518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11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$500,000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$250,000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$125,000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$64,000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$32,000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$16,000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$8,000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$2,000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$500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$300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29" name="Text Box 33"/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$200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30" name="Text Box 34"/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$100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31" name="Oval 35"/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2" name="Oval 36"/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3" name="Oval 37"/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4" name="Oval 38"/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5" name="Oval 39"/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6" name="Oval 40"/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7" name="Oval 41"/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8" name="Oval 42"/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9" name="Oval 43"/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0" name="Oval 44"/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41" name="Oval 45"/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2" name="Oval 46"/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3" name="Oval 47"/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4" name="Oval 48"/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5" name="Oval 49"/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746" name="Value of Next Question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709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7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46"/>
                </p:tgtEl>
              </p:cMediaNode>
            </p:audio>
          </p:childTnLst>
        </p:cTn>
      </p:par>
    </p:tnLst>
    <p:bldLst>
      <p:bldP spid="2970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9750"/>
            <a:ext cx="8229600" cy="5586413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Thought question: 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Why </a:t>
            </a:r>
            <a:r>
              <a:rPr lang="en-US" dirty="0">
                <a:solidFill>
                  <a:schemeClr val="bg1"/>
                </a:solidFill>
              </a:rPr>
              <a:t>do you think blocking glycolysis would block the inflammatory immune response? 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Answer: many immune cells depend on quick ATP generation by glycolysis to function.  The more “fast acting” the immune cell, the more it typically depends on glycolysis.   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Jeopar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74202" y="6166555"/>
            <a:ext cx="420511" cy="4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80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43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505200" y="1127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571875" y="183515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11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$500,000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$250,000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$125,000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$64,000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$32,000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$16,000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$8,000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$2,000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$500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1776" name="Text Box 32"/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$300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1777" name="Text Box 33"/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$200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1778" name="Text Box 34"/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$100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1779" name="Oval 35"/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0" name="Oval 36"/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1" name="Oval 37"/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2" name="Oval 38"/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3" name="Oval 39"/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4" name="Oval 40"/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5" name="Oval 41"/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6" name="Oval 42"/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7" name="Oval 43"/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8" name="Oval 44"/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789" name="Oval 45"/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0" name="Oval 46"/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1" name="Oval 47"/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2" name="Oval 48"/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3" name="Oval 49"/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794" name="Value of Next Question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149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7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94"/>
                </p:tgtEl>
              </p:cMediaNode>
            </p:audio>
          </p:childTnLst>
        </p:cTn>
      </p:par>
    </p:tnLst>
    <p:bldLst>
      <p:bldP spid="3174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9750"/>
            <a:ext cx="8229600" cy="5586413"/>
          </a:xfrm>
        </p:spPr>
        <p:txBody>
          <a:bodyPr/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Review ketone body production: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In </a:t>
            </a:r>
            <a:r>
              <a:rPr lang="en-US" dirty="0">
                <a:solidFill>
                  <a:srgbClr val="FFFFFF"/>
                </a:solidFill>
              </a:rPr>
              <a:t>what physiologic states are ketone bodies typically produced? 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starvation</a:t>
            </a:r>
            <a:r>
              <a:rPr lang="en-US" dirty="0">
                <a:solidFill>
                  <a:srgbClr val="FFFFFF"/>
                </a:solidFill>
              </a:rPr>
              <a:t>, diabetes, intense </a:t>
            </a:r>
            <a:r>
              <a:rPr lang="en-US" dirty="0" smtClean="0">
                <a:solidFill>
                  <a:srgbClr val="FFFFFF"/>
                </a:solidFill>
              </a:rPr>
              <a:t>exercise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dirty="0">
                <a:solidFill>
                  <a:srgbClr val="FFFFFF"/>
                </a:solidFill>
              </a:rPr>
              <a:t>What organ typically produces ketone bodies and what organs utilize them for energy? 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Liver </a:t>
            </a:r>
            <a:r>
              <a:rPr lang="en-US" dirty="0">
                <a:solidFill>
                  <a:srgbClr val="FFFFFF"/>
                </a:solidFill>
              </a:rPr>
              <a:t>makes; brain, heart, and muscle </a:t>
            </a:r>
            <a:r>
              <a:rPr lang="en-US" dirty="0" smtClean="0">
                <a:solidFill>
                  <a:srgbClr val="FFFFFF"/>
                </a:solidFill>
              </a:rPr>
              <a:t>use</a:t>
            </a:r>
            <a:r>
              <a:rPr lang="en-US" dirty="0">
                <a:solidFill>
                  <a:srgbClr val="FFFFFF"/>
                </a:solidFill>
              </a:rPr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Value of Next Question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308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9750"/>
            <a:ext cx="8229600" cy="5586413"/>
          </a:xfrm>
        </p:spPr>
        <p:txBody>
          <a:bodyPr/>
          <a:lstStyle/>
          <a:p>
            <a:pPr lvl="1"/>
            <a:r>
              <a:rPr lang="en-US" dirty="0">
                <a:solidFill>
                  <a:srgbClr val="FFFFFF"/>
                </a:solidFill>
              </a:rPr>
              <a:t>Why are ketone bodies produced during CR or low-carb diets? (week 1/3)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Fatty acid </a:t>
            </a:r>
            <a:r>
              <a:rPr lang="en-US" dirty="0" err="1">
                <a:solidFill>
                  <a:srgbClr val="FFFFFF"/>
                </a:solidFill>
              </a:rPr>
              <a:t>metab</a:t>
            </a:r>
            <a:r>
              <a:rPr lang="en-US" dirty="0">
                <a:solidFill>
                  <a:srgbClr val="FFFFFF"/>
                </a:solidFill>
              </a:rPr>
              <a:t>; alt energy source to produce ATP when glucose unavailable … 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If no glucose, then oxaloacetate (formed by combining 2 pyruvates at the conclusion of glycolysis) is insufficient, and the acetyl CoA generated from lipolysis and beta oxidation of fatty acids is unable to enter the TCA cycle; the excess acetyl CoA molecules are condensed in pairs to form </a:t>
            </a:r>
            <a:r>
              <a:rPr lang="en-US" dirty="0" err="1">
                <a:solidFill>
                  <a:srgbClr val="FFFFFF"/>
                </a:solidFill>
              </a:rPr>
              <a:t>acetoacetylCoA</a:t>
            </a:r>
            <a:r>
              <a:rPr lang="en-US" dirty="0">
                <a:solidFill>
                  <a:srgbClr val="FFFFFF"/>
                </a:solidFill>
              </a:rPr>
              <a:t>, which is converted to ketone bodies by 2 additional enzymatic steps (see Week 3 clinical correlation).   </a:t>
            </a:r>
          </a:p>
        </p:txBody>
      </p:sp>
      <p:pic>
        <p:nvPicPr>
          <p:cNvPr id="4" name="Value of Next Question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857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505200" y="1127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571875" y="151923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11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$500,000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$250,000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$125,000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$64,000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$32,000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$16,000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$8,000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20" name="Text Box 28"/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$2,000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22" name="Text Box 30"/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33823" name="Text Box 31"/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$500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24" name="Text Box 32"/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$300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25" name="Text Box 33"/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$200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26" name="Text Box 34"/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$100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27" name="Oval 35"/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8" name="Oval 36"/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9" name="Oval 37"/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0" name="Oval 38"/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1" name="Oval 39"/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2" name="Oval 40"/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3" name="Oval 41"/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4" name="Oval 42"/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5" name="Oval 43"/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6" name="Oval 44"/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837" name="Oval 45"/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8" name="Oval 46"/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9" name="Oval 47"/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40" name="Oval 48"/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41" name="Oval 49"/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842" name="Value of Next Question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965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8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42"/>
                </p:tgtEl>
              </p:cMediaNode>
            </p:audio>
          </p:childTnLst>
        </p:cTn>
      </p:par>
    </p:tnLst>
    <p:bldLst>
      <p:bldP spid="3379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9750"/>
            <a:ext cx="8229600" cy="558641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u="sng" dirty="0">
                <a:solidFill>
                  <a:srgbClr val="FFFFFF"/>
                </a:solidFill>
              </a:rPr>
              <a:t>Fasting/Caloric Restriction (CR)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dirty="0">
                <a:solidFill>
                  <a:srgbClr val="FFFFFF"/>
                </a:solidFill>
              </a:rPr>
              <a:t>Reported to reduce inflammation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Status of field: Unknown what effect ketones/other alternative metabolites produced during fasting have on innate immune response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Q: What is currently known about the health benefits of CR? What are the major players?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Extends lifespan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CR reduces IGF signaling (increased IGF signaling associated w/ many pathologies)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Activation of NAD+-dependent </a:t>
            </a:r>
            <a:r>
              <a:rPr lang="en-US" dirty="0" err="1">
                <a:solidFill>
                  <a:srgbClr val="FFFFFF"/>
                </a:solidFill>
              </a:rPr>
              <a:t>Sirtuins</a:t>
            </a:r>
            <a:r>
              <a:rPr lang="en-US" dirty="0">
                <a:solidFill>
                  <a:srgbClr val="FFFFFF"/>
                </a:solidFill>
              </a:rPr>
              <a:t> (histone </a:t>
            </a:r>
            <a:r>
              <a:rPr lang="en-US" dirty="0" err="1">
                <a:solidFill>
                  <a:srgbClr val="FFFFFF"/>
                </a:solidFill>
              </a:rPr>
              <a:t>deacetylases</a:t>
            </a:r>
            <a:r>
              <a:rPr lang="en-US" dirty="0">
                <a:solidFill>
                  <a:srgbClr val="FFFFFF"/>
                </a:solidFill>
              </a:rPr>
              <a:t>)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Roles in metabolism, DNA repair, response to stress, aging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Reduces inflammation (</a:t>
            </a:r>
            <a:r>
              <a:rPr lang="en-US" dirty="0" err="1">
                <a:solidFill>
                  <a:srgbClr val="FFFFFF"/>
                </a:solidFill>
              </a:rPr>
              <a:t>prob</a:t>
            </a:r>
            <a:r>
              <a:rPr lang="en-US" dirty="0">
                <a:solidFill>
                  <a:srgbClr val="FFFFFF"/>
                </a:solidFill>
              </a:rPr>
              <a:t> contributes to lifespan)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SIRT2 (</a:t>
            </a:r>
            <a:r>
              <a:rPr lang="en-US" dirty="0" err="1">
                <a:solidFill>
                  <a:srgbClr val="FFFFFF"/>
                </a:solidFill>
              </a:rPr>
              <a:t>sirtuin</a:t>
            </a:r>
            <a:r>
              <a:rPr lang="en-US" dirty="0">
                <a:solidFill>
                  <a:srgbClr val="FFFFFF"/>
                </a:solidFill>
              </a:rPr>
              <a:t> activated by CR) also known to inhibit inflammation (via </a:t>
            </a:r>
            <a:r>
              <a:rPr lang="en-US" dirty="0" err="1">
                <a:solidFill>
                  <a:srgbClr val="FFFFFF"/>
                </a:solidFill>
              </a:rPr>
              <a:t>inflammasome</a:t>
            </a:r>
            <a:r>
              <a:rPr lang="en-US" dirty="0">
                <a:solidFill>
                  <a:srgbClr val="FFFFFF"/>
                </a:solidFill>
              </a:rPr>
              <a:t> NLRP3)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SIRT6 (another </a:t>
            </a:r>
            <a:r>
              <a:rPr lang="en-US" dirty="0" err="1">
                <a:solidFill>
                  <a:srgbClr val="FFFFFF"/>
                </a:solidFill>
              </a:rPr>
              <a:t>sirtuin</a:t>
            </a:r>
            <a:r>
              <a:rPr lang="en-US" dirty="0">
                <a:solidFill>
                  <a:srgbClr val="FFFFFF"/>
                </a:solidFill>
              </a:rPr>
              <a:t>) known to modulate inflammatory response via repression of NF-KB signaling</a:t>
            </a:r>
          </a:p>
          <a:p>
            <a:pPr lvl="2"/>
            <a:r>
              <a:rPr lang="en-US" b="1" i="1" dirty="0">
                <a:solidFill>
                  <a:srgbClr val="FFFFFF"/>
                </a:solidFill>
              </a:rPr>
              <a:t>Before this paper, unknown whether metabolites could directly affect inflammation.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Value of Next Question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913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505200" y="1127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571875" y="118268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11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$500,000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$250,000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$125,000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$64,000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$32,000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$16,000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$8,000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$2,000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$500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$300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3345" name="Text Box 33"/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$200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$100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3347" name="Oval 35"/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8" name="Oval 36"/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9" name="Oval 37"/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0" name="Oval 38"/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1" name="Oval 39"/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2" name="Oval 40"/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3" name="Oval 41"/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4" name="Oval 42"/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5" name="Oval 43"/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6" name="Oval 44"/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57" name="Oval 45"/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8" name="Oval 46"/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9" name="Oval 47"/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0" name="Oval 48"/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1" name="Oval 49"/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62" name="Value of Next Question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409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62"/>
                </p:tgtEl>
              </p:cMediaNode>
            </p:audio>
          </p:childTnLst>
        </p:cTn>
      </p:par>
    </p:tnLst>
    <p:bldLst>
      <p:bldP spid="133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65202"/>
            <a:ext cx="8229600" cy="54609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can be used to measure gout risk?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Steady state serum </a:t>
            </a:r>
            <a:r>
              <a:rPr lang="en-US" dirty="0" err="1" smtClean="0">
                <a:solidFill>
                  <a:schemeClr val="bg1"/>
                </a:solidFill>
              </a:rPr>
              <a:t>urate</a:t>
            </a:r>
            <a:r>
              <a:rPr lang="en-US" dirty="0" smtClean="0">
                <a:solidFill>
                  <a:schemeClr val="bg1"/>
                </a:solidFill>
              </a:rPr>
              <a:t> levels correlate with gout risk</a:t>
            </a:r>
          </a:p>
        </p:txBody>
      </p:sp>
      <p:pic>
        <p:nvPicPr>
          <p:cNvPr id="4" name="New Question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464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476376"/>
            <a:ext cx="7772400" cy="4292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Write down on your boards: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What’s the most important figure from this week’s paper?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Jeopar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74202" y="6166555"/>
            <a:ext cx="420511" cy="4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98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Lets Play Theme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9220200" y="457200"/>
            <a:ext cx="7239000" cy="5638800"/>
            <a:chOff x="0" y="288"/>
            <a:chExt cx="4560" cy="3552"/>
          </a:xfrm>
        </p:grpSpPr>
        <p:sp>
          <p:nvSpPr>
            <p:cNvPr id="35845" name="Rectangle 5"/>
            <p:cNvSpPr>
              <a:spLocks noChangeArrowheads="1"/>
            </p:cNvSpPr>
            <p:nvPr/>
          </p:nvSpPr>
          <p:spPr bwMode="auto">
            <a:xfrm>
              <a:off x="0" y="28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6" name="Rectangle 6"/>
            <p:cNvSpPr>
              <a:spLocks noChangeArrowheads="1"/>
            </p:cNvSpPr>
            <p:nvPr/>
          </p:nvSpPr>
          <p:spPr bwMode="auto">
            <a:xfrm>
              <a:off x="0" y="86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7" name="Rectangle 7"/>
            <p:cNvSpPr>
              <a:spLocks noChangeArrowheads="1"/>
            </p:cNvSpPr>
            <p:nvPr/>
          </p:nvSpPr>
          <p:spPr bwMode="auto">
            <a:xfrm>
              <a:off x="0" y="144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5848" name="Rectangle 8"/>
            <p:cNvSpPr>
              <a:spLocks noChangeArrowheads="1"/>
            </p:cNvSpPr>
            <p:nvPr/>
          </p:nvSpPr>
          <p:spPr bwMode="auto">
            <a:xfrm>
              <a:off x="0" y="201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0" y="259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0" y="316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>
              <a:off x="0" y="374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35852" name="Group 12"/>
          <p:cNvGrpSpPr>
            <a:grpSpLocks/>
          </p:cNvGrpSpPr>
          <p:nvPr/>
        </p:nvGrpSpPr>
        <p:grpSpPr bwMode="auto">
          <a:xfrm rot="-16200000">
            <a:off x="266700" y="7734300"/>
            <a:ext cx="7239000" cy="5638800"/>
            <a:chOff x="0" y="480"/>
            <a:chExt cx="4560" cy="3552"/>
          </a:xfrm>
        </p:grpSpPr>
        <p:sp>
          <p:nvSpPr>
            <p:cNvPr id="35853" name="Rectangle 13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4" name="Rectangle 14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35855" name="Rectangle 15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35856" name="Rectangle 16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7" name="Rectangle 17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35858" name="Rectangle 18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35859" name="Rectangle 19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35860" name="Group 20"/>
          <p:cNvGrpSpPr>
            <a:grpSpLocks/>
          </p:cNvGrpSpPr>
          <p:nvPr/>
        </p:nvGrpSpPr>
        <p:grpSpPr bwMode="auto">
          <a:xfrm>
            <a:off x="-7239000" y="152400"/>
            <a:ext cx="7239000" cy="6553200"/>
            <a:chOff x="0" y="96"/>
            <a:chExt cx="4560" cy="4128"/>
          </a:xfrm>
        </p:grpSpPr>
        <p:sp>
          <p:nvSpPr>
            <p:cNvPr id="35861" name="Rectangle 21"/>
            <p:cNvSpPr>
              <a:spLocks noChangeArrowheads="1"/>
            </p:cNvSpPr>
            <p:nvPr/>
          </p:nvSpPr>
          <p:spPr bwMode="auto">
            <a:xfrm>
              <a:off x="0" y="9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2" name="Rectangle 22"/>
            <p:cNvSpPr>
              <a:spLocks noChangeArrowheads="1"/>
            </p:cNvSpPr>
            <p:nvPr/>
          </p:nvSpPr>
          <p:spPr bwMode="auto">
            <a:xfrm>
              <a:off x="0" y="67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5863" name="Rectangle 23"/>
            <p:cNvSpPr>
              <a:spLocks noChangeArrowheads="1"/>
            </p:cNvSpPr>
            <p:nvPr/>
          </p:nvSpPr>
          <p:spPr bwMode="auto">
            <a:xfrm>
              <a:off x="0" y="124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5864" name="Rectangle 24"/>
            <p:cNvSpPr>
              <a:spLocks noChangeArrowheads="1"/>
            </p:cNvSpPr>
            <p:nvPr/>
          </p:nvSpPr>
          <p:spPr bwMode="auto">
            <a:xfrm>
              <a:off x="0" y="182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5865" name="Rectangle 25"/>
            <p:cNvSpPr>
              <a:spLocks noChangeArrowheads="1"/>
            </p:cNvSpPr>
            <p:nvPr/>
          </p:nvSpPr>
          <p:spPr bwMode="auto">
            <a:xfrm>
              <a:off x="0" y="240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6" name="Rectangle 26"/>
            <p:cNvSpPr>
              <a:spLocks noChangeArrowheads="1"/>
            </p:cNvSpPr>
            <p:nvPr/>
          </p:nvSpPr>
          <p:spPr bwMode="auto">
            <a:xfrm>
              <a:off x="0" y="297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7" name="Rectangle 27"/>
            <p:cNvSpPr>
              <a:spLocks noChangeArrowheads="1"/>
            </p:cNvSpPr>
            <p:nvPr/>
          </p:nvSpPr>
          <p:spPr bwMode="auto">
            <a:xfrm>
              <a:off x="0" y="355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5868" name="Rectangle 28"/>
            <p:cNvSpPr>
              <a:spLocks noChangeArrowheads="1"/>
            </p:cNvSpPr>
            <p:nvPr/>
          </p:nvSpPr>
          <p:spPr bwMode="auto">
            <a:xfrm>
              <a:off x="0" y="412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35869" name="Group 29"/>
          <p:cNvGrpSpPr>
            <a:grpSpLocks/>
          </p:cNvGrpSpPr>
          <p:nvPr/>
        </p:nvGrpSpPr>
        <p:grpSpPr bwMode="auto">
          <a:xfrm rot="-16200000">
            <a:off x="2552700" y="-6438900"/>
            <a:ext cx="7239000" cy="5638800"/>
            <a:chOff x="0" y="480"/>
            <a:chExt cx="4560" cy="3552"/>
          </a:xfrm>
        </p:grpSpPr>
        <p:sp>
          <p:nvSpPr>
            <p:cNvPr id="35870" name="Rectangle 30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1" name="Rectangle 31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35872" name="Rectangle 32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35873" name="Rectangle 33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4" name="Rectangle 34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35875" name="Rectangle 35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35876" name="Rectangle 36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35877" name="Group 37"/>
          <p:cNvGrpSpPr>
            <a:grpSpLocks/>
          </p:cNvGrpSpPr>
          <p:nvPr/>
        </p:nvGrpSpPr>
        <p:grpSpPr bwMode="auto">
          <a:xfrm>
            <a:off x="-7239000" y="152400"/>
            <a:ext cx="7239000" cy="6553200"/>
            <a:chOff x="0" y="96"/>
            <a:chExt cx="4560" cy="4128"/>
          </a:xfrm>
        </p:grpSpPr>
        <p:sp>
          <p:nvSpPr>
            <p:cNvPr id="35878" name="Rectangle 38"/>
            <p:cNvSpPr>
              <a:spLocks noChangeArrowheads="1"/>
            </p:cNvSpPr>
            <p:nvPr/>
          </p:nvSpPr>
          <p:spPr bwMode="auto">
            <a:xfrm>
              <a:off x="0" y="9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9" name="Rectangle 39"/>
            <p:cNvSpPr>
              <a:spLocks noChangeArrowheads="1"/>
            </p:cNvSpPr>
            <p:nvPr/>
          </p:nvSpPr>
          <p:spPr bwMode="auto">
            <a:xfrm>
              <a:off x="0" y="67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5880" name="Rectangle 40"/>
            <p:cNvSpPr>
              <a:spLocks noChangeArrowheads="1"/>
            </p:cNvSpPr>
            <p:nvPr/>
          </p:nvSpPr>
          <p:spPr bwMode="auto">
            <a:xfrm>
              <a:off x="0" y="124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5881" name="Rectangle 41"/>
            <p:cNvSpPr>
              <a:spLocks noChangeArrowheads="1"/>
            </p:cNvSpPr>
            <p:nvPr/>
          </p:nvSpPr>
          <p:spPr bwMode="auto">
            <a:xfrm>
              <a:off x="0" y="182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5882" name="Rectangle 42"/>
            <p:cNvSpPr>
              <a:spLocks noChangeArrowheads="1"/>
            </p:cNvSpPr>
            <p:nvPr/>
          </p:nvSpPr>
          <p:spPr bwMode="auto">
            <a:xfrm>
              <a:off x="0" y="240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3" name="Rectangle 43"/>
            <p:cNvSpPr>
              <a:spLocks noChangeArrowheads="1"/>
            </p:cNvSpPr>
            <p:nvPr/>
          </p:nvSpPr>
          <p:spPr bwMode="auto">
            <a:xfrm>
              <a:off x="0" y="297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4" name="Rectangle 44"/>
            <p:cNvSpPr>
              <a:spLocks noChangeArrowheads="1"/>
            </p:cNvSpPr>
            <p:nvPr/>
          </p:nvSpPr>
          <p:spPr bwMode="auto">
            <a:xfrm>
              <a:off x="0" y="355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5885" name="Rectangle 45"/>
            <p:cNvSpPr>
              <a:spLocks noChangeArrowheads="1"/>
            </p:cNvSpPr>
            <p:nvPr/>
          </p:nvSpPr>
          <p:spPr bwMode="auto">
            <a:xfrm>
              <a:off x="0" y="412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35886" name="Group 46"/>
          <p:cNvGrpSpPr>
            <a:grpSpLocks/>
          </p:cNvGrpSpPr>
          <p:nvPr/>
        </p:nvGrpSpPr>
        <p:grpSpPr bwMode="auto">
          <a:xfrm rot="-16200000">
            <a:off x="266700" y="7734300"/>
            <a:ext cx="7239000" cy="5638800"/>
            <a:chOff x="0" y="480"/>
            <a:chExt cx="4560" cy="3552"/>
          </a:xfrm>
        </p:grpSpPr>
        <p:sp>
          <p:nvSpPr>
            <p:cNvPr id="35887" name="Rectangle 47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8" name="Rectangle 48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35889" name="Rectangle 49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35890" name="Rectangle 50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1" name="Rectangle 51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35892" name="Rectangle 52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35893" name="Rectangle 53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35894" name="Group 54"/>
          <p:cNvGrpSpPr>
            <a:grpSpLocks/>
          </p:cNvGrpSpPr>
          <p:nvPr/>
        </p:nvGrpSpPr>
        <p:grpSpPr bwMode="auto">
          <a:xfrm>
            <a:off x="9220200" y="457200"/>
            <a:ext cx="7239000" cy="5638800"/>
            <a:chOff x="0" y="288"/>
            <a:chExt cx="4560" cy="3552"/>
          </a:xfrm>
        </p:grpSpPr>
        <p:sp>
          <p:nvSpPr>
            <p:cNvPr id="35895" name="Rectangle 55"/>
            <p:cNvSpPr>
              <a:spLocks noChangeArrowheads="1"/>
            </p:cNvSpPr>
            <p:nvPr/>
          </p:nvSpPr>
          <p:spPr bwMode="auto">
            <a:xfrm>
              <a:off x="0" y="28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6" name="Rectangle 56"/>
            <p:cNvSpPr>
              <a:spLocks noChangeArrowheads="1"/>
            </p:cNvSpPr>
            <p:nvPr/>
          </p:nvSpPr>
          <p:spPr bwMode="auto">
            <a:xfrm>
              <a:off x="0" y="86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7" name="Rectangle 57"/>
            <p:cNvSpPr>
              <a:spLocks noChangeArrowheads="1"/>
            </p:cNvSpPr>
            <p:nvPr/>
          </p:nvSpPr>
          <p:spPr bwMode="auto">
            <a:xfrm>
              <a:off x="0" y="144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5898" name="Rectangle 58"/>
            <p:cNvSpPr>
              <a:spLocks noChangeArrowheads="1"/>
            </p:cNvSpPr>
            <p:nvPr/>
          </p:nvSpPr>
          <p:spPr bwMode="auto">
            <a:xfrm>
              <a:off x="0" y="201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5899" name="Rectangle 59"/>
            <p:cNvSpPr>
              <a:spLocks noChangeArrowheads="1"/>
            </p:cNvSpPr>
            <p:nvPr/>
          </p:nvSpPr>
          <p:spPr bwMode="auto">
            <a:xfrm>
              <a:off x="0" y="259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0" name="Rectangle 60"/>
            <p:cNvSpPr>
              <a:spLocks noChangeArrowheads="1"/>
            </p:cNvSpPr>
            <p:nvPr/>
          </p:nvSpPr>
          <p:spPr bwMode="auto">
            <a:xfrm>
              <a:off x="0" y="316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5901" name="Rectangle 61"/>
            <p:cNvSpPr>
              <a:spLocks noChangeArrowheads="1"/>
            </p:cNvSpPr>
            <p:nvPr/>
          </p:nvSpPr>
          <p:spPr bwMode="auto">
            <a:xfrm>
              <a:off x="0" y="374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35902" name="Group 62"/>
          <p:cNvGrpSpPr>
            <a:grpSpLocks/>
          </p:cNvGrpSpPr>
          <p:nvPr/>
        </p:nvGrpSpPr>
        <p:grpSpPr bwMode="auto">
          <a:xfrm rot="-16200000">
            <a:off x="2552700" y="-6438900"/>
            <a:ext cx="7239000" cy="5638800"/>
            <a:chOff x="0" y="480"/>
            <a:chExt cx="4560" cy="3552"/>
          </a:xfrm>
        </p:grpSpPr>
        <p:sp>
          <p:nvSpPr>
            <p:cNvPr id="35903" name="Rectangle 63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4" name="Rectangle 64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35905" name="Rectangle 65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35906" name="Rectangle 66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7" name="Rectangle 67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35908" name="Rectangle 68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35909" name="Rectangle 69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</p:grpSp>
      <p:pic>
        <p:nvPicPr>
          <p:cNvPr id="35910" name="Picture 7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300" cy="691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911" name="Text Box 71"/>
          <p:cNvSpPr txBox="1">
            <a:spLocks noChangeArrowheads="1"/>
          </p:cNvSpPr>
          <p:nvPr/>
        </p:nvSpPr>
        <p:spPr bwMode="auto">
          <a:xfrm>
            <a:off x="1295400" y="2514600"/>
            <a:ext cx="67818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>
                <a:solidFill>
                  <a:schemeClr val="bg1"/>
                </a:solidFill>
                <a:latin typeface="Arial" charset="0"/>
              </a:rPr>
              <a:t>YOU WIN $1 MILLION DOLLARS!</a:t>
            </a:r>
            <a:endParaRPr lang="en-US" sz="5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62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6" fill="hold"/>
                                        <p:tgtEl>
                                          <p:spTgt spid="358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416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916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6416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916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7416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7916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8416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8916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9416"/>
                            </p:stCondLst>
                            <p:childTnLst>
                              <p:par>
                                <p:cTn id="54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35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35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3"/>
                </p:tgtEl>
              </p:cMediaNode>
            </p:audio>
          </p:childTnLst>
        </p:cTn>
      </p:par>
    </p:tnLst>
    <p:bldLst>
      <p:bldP spid="35911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2262"/>
            <a:ext cx="8229600" cy="5453902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What is RNR activity? </a:t>
            </a: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  <a:p>
            <a:pPr lvl="1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New Question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815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05 at 2.45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2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29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05 at 11.51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37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95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05 at 11.32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65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4750" y="7292"/>
            <a:ext cx="6847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Which of these are purines? Which are </a:t>
            </a:r>
            <a:r>
              <a:rPr lang="en-US" sz="2400" b="1" dirty="0" err="1" smtClean="0"/>
              <a:t>pyrimidines</a:t>
            </a:r>
            <a:r>
              <a:rPr lang="en-US" sz="2400" b="1" dirty="0" smtClean="0"/>
              <a:t>? 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308334" y="2444750"/>
            <a:ext cx="183566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60734" y="4962525"/>
            <a:ext cx="183566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27334" y="1539874"/>
            <a:ext cx="381000" cy="2238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60168" y="3778249"/>
            <a:ext cx="495816" cy="26352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03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505200" y="1127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571875" y="517207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11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1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$500,000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$250,000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$125,000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$64,000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$32,000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$16,000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$8,000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$2,000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$500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$300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7201" name="Text Box 33"/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$200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charset="0"/>
              </a:rPr>
              <a:t>$100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7203" name="Oval 35"/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4" name="Oval 36"/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5" name="Oval 37"/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6" name="Oval 38"/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7" name="Oval 39"/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8" name="Oval 40"/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" name="Oval 41"/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0" name="Oval 42"/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1" name="Oval 43"/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2" name="Oval 44"/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213" name="Oval 45"/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4" name="Oval 46"/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5" name="Oval 47"/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6" name="Oval 48"/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7" name="Oval 49"/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18" name="Value of Next Question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348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2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18"/>
                </p:tgtEl>
              </p:cMediaNode>
            </p:audio>
          </p:childTnLst>
        </p:cTn>
      </p:par>
    </p:tnLst>
    <p:bldLst>
      <p:bldP spid="71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Franklin Gothic Medium" charset="0"/>
              </a:rPr>
              <a:t>Case presentation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178800" cy="466725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Franklin Gothic Book" charset="0"/>
              </a:rPr>
              <a:t>55 y/o male</a:t>
            </a:r>
          </a:p>
          <a:p>
            <a:r>
              <a:rPr lang="en-US" dirty="0">
                <a:solidFill>
                  <a:srgbClr val="FFFFFF"/>
                </a:solidFill>
                <a:latin typeface="Franklin Gothic Book" charset="0"/>
              </a:rPr>
              <a:t>12 hours </a:t>
            </a:r>
            <a:r>
              <a:rPr lang="ja-JP" altLang="en-US" dirty="0">
                <a:solidFill>
                  <a:srgbClr val="FFFFFF"/>
                </a:solidFill>
                <a:latin typeface="Franklin Gothic Book" charset="0"/>
              </a:rPr>
              <a:t>“</a:t>
            </a:r>
            <a:r>
              <a:rPr lang="en-US" dirty="0">
                <a:solidFill>
                  <a:srgbClr val="FFFFFF"/>
                </a:solidFill>
                <a:latin typeface="Franklin Gothic Book" charset="0"/>
              </a:rPr>
              <a:t>pain in my big toe &amp; ankle</a:t>
            </a:r>
            <a:r>
              <a:rPr lang="ja-JP" altLang="en-US" dirty="0">
                <a:solidFill>
                  <a:srgbClr val="FFFFFF"/>
                </a:solidFill>
                <a:latin typeface="Franklin Gothic Book" charset="0"/>
              </a:rPr>
              <a:t>”</a:t>
            </a:r>
            <a:endParaRPr lang="en-US" dirty="0">
              <a:solidFill>
                <a:srgbClr val="FFFFFF"/>
              </a:solidFill>
              <a:latin typeface="Franklin Gothic Book" charset="0"/>
            </a:endParaRPr>
          </a:p>
          <a:p>
            <a:r>
              <a:rPr lang="en-US" dirty="0">
                <a:solidFill>
                  <a:srgbClr val="FFFFFF"/>
                </a:solidFill>
                <a:latin typeface="Franklin Gothic Book" charset="0"/>
              </a:rPr>
              <a:t>went to bed last night feeling fine</a:t>
            </a:r>
          </a:p>
          <a:p>
            <a:r>
              <a:rPr lang="en-US" dirty="0">
                <a:solidFill>
                  <a:srgbClr val="FFFFFF"/>
                </a:solidFill>
                <a:latin typeface="Franklin Gothic Book" charset="0"/>
              </a:rPr>
              <a:t>felt as if had broken toe this morning</a:t>
            </a:r>
          </a:p>
          <a:p>
            <a:r>
              <a:rPr lang="en-US" dirty="0">
                <a:solidFill>
                  <a:srgbClr val="FFFFFF"/>
                </a:solidFill>
                <a:latin typeface="Franklin Gothic Book" charset="0"/>
              </a:rPr>
              <a:t>PMH of similar problems in right ankle &amp; left wrist</a:t>
            </a:r>
          </a:p>
        </p:txBody>
      </p:sp>
      <p:pic>
        <p:nvPicPr>
          <p:cNvPr id="4" name="New Question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142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2385</Words>
  <Application>Microsoft Macintosh PowerPoint</Application>
  <PresentationFormat>On-screen Show (4:3)</PresentationFormat>
  <Paragraphs>659</Paragraphs>
  <Slides>53</Slides>
  <Notes>7</Notes>
  <HiddenSlides>0</HiddenSlides>
  <MMClips>39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Section 4 - BCMP234</vt:lpstr>
      <vt:lpstr>Your Feedback to Me From Last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presentation</vt:lpstr>
      <vt:lpstr>Case presentation</vt:lpstr>
      <vt:lpstr>Case presentation</vt:lpstr>
      <vt:lpstr>Gout - X-ray changes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complex is critical for Phagosome maturation?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Enter: NLRP3 (NALP3) inflammasome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Allopurinol (Zyloprim™)</vt:lpstr>
      <vt:lpstr>Allopurinol effects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Draw as much of the Purine excretion pathway as you can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Write down on your boards:  What’s the most important figure from this week’s paper?</vt:lpstr>
      <vt:lpstr>PowerPoint Presentation</vt:lpstr>
      <vt:lpstr>PowerPoint Presentation</vt:lpstr>
      <vt:lpstr>PowerPoint Presentation</vt:lpstr>
    </vt:vector>
  </TitlesOfParts>
  <Company>Community Health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BCMP234</dc:title>
  <dc:creator>Adam Frange</dc:creator>
  <cp:lastModifiedBy>Adam Frange</cp:lastModifiedBy>
  <cp:revision>302</cp:revision>
  <dcterms:created xsi:type="dcterms:W3CDTF">2015-02-23T15:01:03Z</dcterms:created>
  <dcterms:modified xsi:type="dcterms:W3CDTF">2015-03-06T13:38:06Z</dcterms:modified>
</cp:coreProperties>
</file>