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Default Extension="tiff" ContentType="image/tiff"/>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4"/>
  </p:notesMasterIdLst>
  <p:sldIdLst>
    <p:sldId id="285" r:id="rId2"/>
    <p:sldId id="295" r:id="rId3"/>
    <p:sldId id="286" r:id="rId4"/>
    <p:sldId id="288" r:id="rId5"/>
    <p:sldId id="287" r:id="rId6"/>
    <p:sldId id="283" r:id="rId7"/>
    <p:sldId id="294" r:id="rId8"/>
    <p:sldId id="302" r:id="rId9"/>
    <p:sldId id="276" r:id="rId10"/>
    <p:sldId id="278" r:id="rId11"/>
    <p:sldId id="258" r:id="rId12"/>
    <p:sldId id="281" r:id="rId13"/>
    <p:sldId id="300" r:id="rId14"/>
    <p:sldId id="290" r:id="rId15"/>
    <p:sldId id="310" r:id="rId16"/>
    <p:sldId id="296" r:id="rId17"/>
    <p:sldId id="311" r:id="rId18"/>
    <p:sldId id="289" r:id="rId19"/>
    <p:sldId id="303" r:id="rId20"/>
    <p:sldId id="309" r:id="rId21"/>
    <p:sldId id="301" r:id="rId22"/>
    <p:sldId id="27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62FFA"/>
    <a:srgbClr val="8000FF"/>
    <a:srgbClr val="B2B2B2"/>
    <a:srgbClr val="E91DAF"/>
    <a:srgbClr val="3C4BB9"/>
    <a:srgbClr val="FF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6087" autoAdjust="0"/>
  </p:normalViewPr>
  <p:slideViewPr>
    <p:cSldViewPr>
      <p:cViewPr varScale="1">
        <p:scale>
          <a:sx n="62" d="100"/>
          <a:sy n="62" d="100"/>
        </p:scale>
        <p:origin x="-1144" y="-10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7" d="100"/>
          <a:sy n="67" d="100"/>
        </p:scale>
        <p:origin x="-220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5D4D3BB2-013C-4365-A181-CDBF8E660238}" type="datetimeFigureOut">
              <a:rPr lang="en-US"/>
              <a:pPr>
                <a:defRPr/>
              </a:pPr>
              <a:t>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E4C6FDE-46EF-445A-B24A-A305438BDA0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22C875-18F8-42D2-A9AC-6B32F699AED6}" type="slidenum">
              <a:rPr lang="en-US"/>
              <a:pPr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here is an example of actual data collected from populations of cells and the researchers have given us actual percentages of cells that are in each peak.</a:t>
            </a:r>
          </a:p>
          <a:p>
            <a:pPr>
              <a:spcBef>
                <a:spcPct val="0"/>
              </a:spcBef>
            </a:pPr>
            <a:r>
              <a:rPr lang="en-US" smtClean="0"/>
              <a:t>In the first panel a cancer cell has been treated an oncogene has been inactivated through the use of an inhibitor.</a:t>
            </a:r>
          </a:p>
          <a:p>
            <a:pPr>
              <a:spcBef>
                <a:spcPct val="0"/>
              </a:spcBef>
            </a:pPr>
            <a:endParaRPr lang="en-US" smtClean="0"/>
          </a:p>
          <a:p>
            <a:pPr>
              <a:spcBef>
                <a:spcPct val="0"/>
              </a:spcBef>
            </a:pPr>
            <a:r>
              <a:rPr lang="en-US" smtClean="0"/>
              <a:t>&lt;&lt;&lt;Pair share for 2 minutes then share amongst your group&gt;&gt;&gt;</a:t>
            </a:r>
          </a:p>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02C320-978C-4FAA-B5DA-5976E0D52AAF}" type="slidenum">
              <a:rPr lang="en-US"/>
              <a:pPr fontAlgn="base">
                <a:spcBef>
                  <a:spcPct val="0"/>
                </a:spcBef>
                <a:spcAft>
                  <a:spcPct val="0"/>
                </a:spcAft>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here is an example of actual data collected from populations of cells and the researchers have actually given us actual percentages of cells that are in each peak.</a:t>
            </a:r>
          </a:p>
          <a:p>
            <a:pPr>
              <a:spcBef>
                <a:spcPct val="0"/>
              </a:spcBef>
            </a:pPr>
            <a:r>
              <a:rPr lang="en-US" smtClean="0"/>
              <a:t>In the first panel a cancer cell has been treated an oncogene has been inactivated through the use of an inhibitor.</a:t>
            </a:r>
          </a:p>
          <a:p>
            <a:pPr>
              <a:spcBef>
                <a:spcPct val="0"/>
              </a:spcBef>
            </a:pPr>
            <a:endParaRPr lang="en-US" smtClean="0"/>
          </a:p>
          <a:p>
            <a:pPr>
              <a:spcBef>
                <a:spcPct val="0"/>
              </a:spcBef>
            </a:pPr>
            <a:r>
              <a:rPr lang="en-US" smtClean="0"/>
              <a:t>&lt;&lt;&lt;oncogene is gas pedal.  Tumor suppressor is the brakes.  Here is the same histogram.  Besides a hyperactivated oncogene what could you do to a population of cells to get the same result?&gt;&gt;&gt;</a:t>
            </a:r>
          </a:p>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FCF429-B4B8-4CAA-BB5B-F8D2A6FB7340}" type="slidenum">
              <a:rPr lang="en-US"/>
              <a:pPr fontAlgn="base">
                <a:spcBef>
                  <a:spcPct val="0"/>
                </a:spcBef>
                <a:spcAft>
                  <a:spcPct val="0"/>
                </a:spcAft>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Lets just check that you get the principle you deduced from the previous slide.  Think about this question and use your clicker to answer.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16A777-85E9-45CA-926F-4AB206814D96}" type="slidenum">
              <a:rPr lang="en-US"/>
              <a:pPr fontAlgn="base">
                <a:spcBef>
                  <a:spcPct val="0"/>
                </a:spcBef>
                <a:spcAft>
                  <a:spcPct val="0"/>
                </a:spcAft>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81C145-0B0A-4F30-AB09-C6623A9B8708}" type="slidenum">
              <a:rPr lang="en-US"/>
              <a:pPr fontAlgn="base">
                <a:spcBef>
                  <a:spcPct val="0"/>
                </a:spcBef>
                <a:spcAft>
                  <a:spcPct val="0"/>
                </a:spcAft>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8A02AB-08CB-4144-924B-79FCFE8DE860}" type="slidenum">
              <a:rPr lang="en-US"/>
              <a:pPr fontAlgn="base">
                <a:spcBef>
                  <a:spcPct val="0"/>
                </a:spcBef>
                <a:spcAft>
                  <a:spcPct val="0"/>
                </a:spcAft>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1F3B0C-D959-4884-862C-9E1AC3C4D477}"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8B0290-88A6-4FEF-BA40-7CE51AED26E6}"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2606F7-490E-4FBA-94B1-EEAD63C59FB2}" type="slidenum">
              <a:rPr lang="en-US"/>
              <a:pPr fontAlgn="base">
                <a:spcBef>
                  <a:spcPct val="0"/>
                </a:spcBef>
                <a:spcAft>
                  <a:spcPct val="0"/>
                </a:spcAft>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F61547-A40E-438D-BB7D-BD825EC0136E}" type="slidenum">
              <a:rPr lang="en-US"/>
              <a:pPr fontAlgn="base">
                <a:spcBef>
                  <a:spcPct val="0"/>
                </a:spcBef>
                <a:spcAft>
                  <a:spcPct val="0"/>
                </a:spcAft>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t>
            </a:r>
          </a:p>
          <a:p>
            <a:pPr>
              <a:spcBef>
                <a:spcPct val="0"/>
              </a:spcBef>
            </a:pPr>
            <a:endParaRPr lang="en-US" smtClean="0"/>
          </a:p>
          <a:p>
            <a:pPr>
              <a:spcBef>
                <a:spcPct val="0"/>
              </a:spcBef>
            </a:pPr>
            <a:r>
              <a:rPr lang="en-US" smtClean="0"/>
              <a:t>Clicker question – get across the idea that cells in G1 are 2n (diploid), cells in G2 have 4n (tetraploid – has been copied), and cells in S are in between because not all DNA has been completely copied)</a:t>
            </a:r>
          </a:p>
          <a:p>
            <a:pPr>
              <a:spcBef>
                <a:spcPct val="0"/>
              </a:spcBef>
            </a:pPr>
            <a:endParaRPr lang="en-US" smtClean="0"/>
          </a:p>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45EA6D-B2D9-4319-AC9E-E5DE7E9453AF}" type="slidenum">
              <a:rPr lang="en-US"/>
              <a:pPr fontAlgn="base">
                <a:spcBef>
                  <a:spcPct val="0"/>
                </a:spcBef>
                <a:spcAft>
                  <a:spcPct val="0"/>
                </a:spcAft>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A0D41D-3283-4CAA-BB52-AB581C0DE222}" type="slidenum">
              <a:rPr lang="en-US"/>
              <a:pPr fontAlgn="base">
                <a:spcBef>
                  <a:spcPct val="0"/>
                </a:spcBef>
                <a:spcAft>
                  <a:spcPct val="0"/>
                </a:spcAft>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We literally put cells into piles based on how much DNA they have.</a:t>
            </a:r>
          </a:p>
          <a:p>
            <a:pPr>
              <a:spcBef>
                <a:spcPct val="0"/>
              </a:spcBef>
            </a:pPr>
            <a:r>
              <a:rPr lang="en-US" smtClean="0"/>
              <a:t>Histogram first, then cell cycle pops up.</a:t>
            </a:r>
          </a:p>
          <a:p>
            <a:pPr>
              <a:spcBef>
                <a:spcPct val="0"/>
              </a:spcBef>
            </a:pPr>
            <a:endParaRPr lang="en-US" smtClean="0"/>
          </a:p>
          <a:p>
            <a:pPr>
              <a:spcBef>
                <a:spcPct val="0"/>
              </a:spcBef>
            </a:pPr>
            <a:r>
              <a:rPr lang="en-US" smtClean="0"/>
              <a:t>&lt;&lt;&lt;Need a formative assessment here to make sure they understand how this histogram and cell cycle image are linked together&gt;&gt;&gt;</a:t>
            </a:r>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AB2C43-D864-4579-B361-D3DA132393EC}" type="slidenum">
              <a:rPr lang="en-US"/>
              <a:pPr fontAlgn="base">
                <a:spcBef>
                  <a:spcPct val="0"/>
                </a:spcBef>
                <a:spcAft>
                  <a:spcPct val="0"/>
                </a:spcAft>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 here is an example of actual data collected from populations of cells and the researchers have given us actual percentages of cells that are in each peak.</a:t>
            </a:r>
          </a:p>
          <a:p>
            <a:pPr>
              <a:spcBef>
                <a:spcPct val="0"/>
              </a:spcBef>
            </a:pPr>
            <a:r>
              <a:rPr lang="en-US" smtClean="0"/>
              <a:t>In the first panel a cancer cell has been treated an oncogene has been inactivated through the use of an inhibitor.</a:t>
            </a:r>
          </a:p>
          <a:p>
            <a:pPr>
              <a:spcBef>
                <a:spcPct val="0"/>
              </a:spcBef>
            </a:pPr>
            <a:endParaRPr lang="en-US" smtClean="0"/>
          </a:p>
          <a:p>
            <a:pPr>
              <a:spcBef>
                <a:spcPct val="0"/>
              </a:spcBef>
            </a:pPr>
            <a:r>
              <a:rPr lang="en-US" smtClean="0"/>
              <a:t>&lt;&lt;&lt;Pair share for 2 minutes then share amongst your group&gt;&gt;&gt;</a:t>
            </a:r>
          </a:p>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39FF32-76D1-42CD-8848-A0EF4C4CD2B2}" type="slidenum">
              <a:rPr lang="en-US"/>
              <a:pPr fontAlgn="base">
                <a:spcBef>
                  <a:spcPct val="0"/>
                </a:spcBef>
                <a:spcAft>
                  <a:spcPct val="0"/>
                </a:spcAft>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5841E6E-F022-4A8F-89A9-4CFBC5DB3FA0}" type="datetimeFigureOut">
              <a:rPr lang="en-US"/>
              <a:pPr>
                <a:defRPr/>
              </a:pPr>
              <a:t>1/8/14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D24C54-9AF0-4461-89C8-027FE9FA5E1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BDA0D-334E-49CA-9C99-1AC21852148E}" type="datetimeFigureOut">
              <a:rPr lang="en-US"/>
              <a:pPr>
                <a:defRPr/>
              </a:pPr>
              <a:t>1/8/14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6109CB-BA53-4F4A-B3C1-FB863D5CEAE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C42CAC-1BD9-4EB3-8B8A-43603088D9BA}" type="datetimeFigureOut">
              <a:rPr lang="en-US"/>
              <a:pPr>
                <a:defRPr/>
              </a:pPr>
              <a:t>1/8/14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2FBB34-3D1B-47AB-87F9-6F4FBB6A034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5FDED-6D11-4B90-B09C-FCCBDD5D4C33}" type="datetimeFigureOut">
              <a:rPr lang="en-US"/>
              <a:pPr>
                <a:defRPr/>
              </a:pPr>
              <a:t>1/8/14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9FF0EC-83AA-4BF0-BE12-994AF6452E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D7375C-A069-474E-BB2D-5C237EEC2C16}" type="datetimeFigureOut">
              <a:rPr lang="en-US"/>
              <a:pPr>
                <a:defRPr/>
              </a:pPr>
              <a:t>1/8/14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D2077F-0F0B-4D96-A652-3E9149710B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A3F3CF7-B2CF-4418-8F38-16A7FA4DD6F4}" type="datetimeFigureOut">
              <a:rPr lang="en-US"/>
              <a:pPr>
                <a:defRPr/>
              </a:pPr>
              <a:t>1/8/14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10581F-0EE3-4685-BCD5-E0ACB5C6C8B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0A1406-E2C6-4DB2-AC8A-F52B39B551AA}" type="datetimeFigureOut">
              <a:rPr lang="en-US"/>
              <a:pPr>
                <a:defRPr/>
              </a:pPr>
              <a:t>1/8/14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2674BE5-DC52-4908-A8B8-691A99425B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483AE4-F64C-49D5-8F21-33E8EC1547B0}" type="datetimeFigureOut">
              <a:rPr lang="en-US"/>
              <a:pPr>
                <a:defRPr/>
              </a:pPr>
              <a:t>1/8/14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210EE1C-3120-48F1-9033-5438B4856A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F777020-8271-4AA5-AEE9-724DFCC2C05C}" type="datetimeFigureOut">
              <a:rPr lang="en-US"/>
              <a:pPr>
                <a:defRPr/>
              </a:pPr>
              <a:t>1/8/14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182680C-E2AD-44C3-8D1F-69089AC4951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2E5189-9386-4FA1-8BED-06DC3A5F54CC}" type="datetimeFigureOut">
              <a:rPr lang="en-US"/>
              <a:pPr>
                <a:defRPr/>
              </a:pPr>
              <a:t>1/8/14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5B77A4C-DF8D-4361-A19E-E91954BD79D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E7A1BD-79A4-4159-837B-55A5A839F22B}" type="datetimeFigureOut">
              <a:rPr lang="en-US"/>
              <a:pPr>
                <a:defRPr/>
              </a:pPr>
              <a:t>1/8/14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56FD98-9854-496E-9447-CA5E51472FC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34EA5A48-3562-4710-A576-3EB3AFD06FCE}" type="datetimeFigureOut">
              <a:rPr lang="en-US"/>
              <a:pPr>
                <a:defRPr/>
              </a:pPr>
              <a:t>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EA06670-4E1F-4C4A-A96D-B62958B638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Arial Black" pitchFamily="34" charset="0"/>
          <a:ea typeface="+mj-ea"/>
          <a:cs typeface="+mj-cs"/>
        </a:defRPr>
      </a:lvl1pPr>
      <a:lvl2pPr algn="ctr" rtl="0" fontAlgn="base">
        <a:spcBef>
          <a:spcPct val="0"/>
        </a:spcBef>
        <a:spcAft>
          <a:spcPct val="0"/>
        </a:spcAft>
        <a:defRPr sz="4400">
          <a:solidFill>
            <a:schemeClr val="tx1"/>
          </a:solidFill>
          <a:latin typeface="Arial Black" pitchFamily="34" charset="0"/>
        </a:defRPr>
      </a:lvl2pPr>
      <a:lvl3pPr algn="ctr" rtl="0" fontAlgn="base">
        <a:spcBef>
          <a:spcPct val="0"/>
        </a:spcBef>
        <a:spcAft>
          <a:spcPct val="0"/>
        </a:spcAft>
        <a:defRPr sz="4400">
          <a:solidFill>
            <a:schemeClr val="tx1"/>
          </a:solidFill>
          <a:latin typeface="Arial Black" pitchFamily="34" charset="0"/>
        </a:defRPr>
      </a:lvl3pPr>
      <a:lvl4pPr algn="ctr" rtl="0" fontAlgn="base">
        <a:spcBef>
          <a:spcPct val="0"/>
        </a:spcBef>
        <a:spcAft>
          <a:spcPct val="0"/>
        </a:spcAft>
        <a:defRPr sz="4400">
          <a:solidFill>
            <a:schemeClr val="tx1"/>
          </a:solidFill>
          <a:latin typeface="Arial Black" pitchFamily="34" charset="0"/>
        </a:defRPr>
      </a:lvl4pPr>
      <a:lvl5pPr algn="ctr" rtl="0" fontAlgn="base">
        <a:spcBef>
          <a:spcPct val="0"/>
        </a:spcBef>
        <a:spcAft>
          <a:spcPct val="0"/>
        </a:spcAft>
        <a:defRPr sz="4400">
          <a:solidFill>
            <a:schemeClr val="tx1"/>
          </a:solidFill>
          <a:latin typeface="Arial Black" pitchFamily="34" charset="0"/>
        </a:defRPr>
      </a:lvl5pPr>
      <a:lvl6pPr marL="457200" algn="ctr" rtl="0" fontAlgn="base">
        <a:spcBef>
          <a:spcPct val="0"/>
        </a:spcBef>
        <a:spcAft>
          <a:spcPct val="0"/>
        </a:spcAft>
        <a:defRPr sz="4400">
          <a:solidFill>
            <a:schemeClr val="tx1"/>
          </a:solidFill>
          <a:latin typeface="Arial Black" pitchFamily="34" charset="0"/>
        </a:defRPr>
      </a:lvl6pPr>
      <a:lvl7pPr marL="914400" algn="ctr" rtl="0" fontAlgn="base">
        <a:spcBef>
          <a:spcPct val="0"/>
        </a:spcBef>
        <a:spcAft>
          <a:spcPct val="0"/>
        </a:spcAft>
        <a:defRPr sz="4400">
          <a:solidFill>
            <a:schemeClr val="tx1"/>
          </a:solidFill>
          <a:latin typeface="Arial Black" pitchFamily="34" charset="0"/>
        </a:defRPr>
      </a:lvl7pPr>
      <a:lvl8pPr marL="1371600" algn="ctr" rtl="0" fontAlgn="base">
        <a:spcBef>
          <a:spcPct val="0"/>
        </a:spcBef>
        <a:spcAft>
          <a:spcPct val="0"/>
        </a:spcAft>
        <a:defRPr sz="4400">
          <a:solidFill>
            <a:schemeClr val="tx1"/>
          </a:solidFill>
          <a:latin typeface="Arial Black" pitchFamily="34" charset="0"/>
        </a:defRPr>
      </a:lvl8pPr>
      <a:lvl9pPr marL="1828800" algn="ctr" rtl="0" fontAlgn="base">
        <a:spcBef>
          <a:spcPct val="0"/>
        </a:spcBef>
        <a:spcAft>
          <a:spcPct val="0"/>
        </a:spcAft>
        <a:defRPr sz="4400">
          <a:solidFill>
            <a:schemeClr val="tx1"/>
          </a:solidFill>
          <a:latin typeface="Arial Black"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Arial Black" pitchFamily="34" charset="0"/>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Arial Black" pitchFamily="34" charset="0"/>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Arial Black" pitchFamily="34" charset="0"/>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Arial Black" pitchFamily="34" charset="0"/>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Arial Blac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nytimes.com/2013/05/14/opinion/my-medical-choice.html?_r=0" TargetMode="Externa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7" name="Picture 2" descr="http://2.bp.blogspot.com/-Ni0GZUo4_WY/UI_wlyATFXI/AAAAAAAADMw/z-P-qGQqskQ/s640/RedLightGreenLight1.jpg"/>
          <p:cNvPicPr>
            <a:picLocks noChangeAspect="1" noChangeArrowheads="1"/>
          </p:cNvPicPr>
          <p:nvPr/>
        </p:nvPicPr>
        <p:blipFill>
          <a:blip r:embed="rId3"/>
          <a:srcRect/>
          <a:stretch>
            <a:fillRect/>
          </a:stretch>
        </p:blipFill>
        <p:spPr bwMode="auto">
          <a:xfrm>
            <a:off x="4419600" y="1062038"/>
            <a:ext cx="4343400" cy="3209925"/>
          </a:xfrm>
          <a:prstGeom prst="rect">
            <a:avLst/>
          </a:prstGeom>
          <a:noFill/>
          <a:ln w="9525">
            <a:noFill/>
            <a:miter lim="800000"/>
            <a:headEnd/>
            <a:tailEnd/>
          </a:ln>
        </p:spPr>
      </p:pic>
      <p:sp>
        <p:nvSpPr>
          <p:cNvPr id="14338" name="Rectangle 1"/>
          <p:cNvSpPr>
            <a:spLocks noChangeArrowheads="1"/>
          </p:cNvSpPr>
          <p:nvPr/>
        </p:nvSpPr>
        <p:spPr bwMode="auto">
          <a:xfrm>
            <a:off x="4419600" y="4338638"/>
            <a:ext cx="4343400" cy="461962"/>
          </a:xfrm>
          <a:prstGeom prst="rect">
            <a:avLst/>
          </a:prstGeom>
          <a:noFill/>
          <a:ln w="9525">
            <a:noFill/>
            <a:miter lim="800000"/>
            <a:headEnd/>
            <a:tailEnd/>
          </a:ln>
        </p:spPr>
        <p:txBody>
          <a:bodyPr>
            <a:spAutoFit/>
          </a:bodyPr>
          <a:lstStyle/>
          <a:p>
            <a:r>
              <a:rPr lang="en-US" sz="1200" dirty="0">
                <a:cs typeface="Arial" charset="0"/>
              </a:rPr>
              <a:t>http://2.bp.blogspot.com/-Ni0GZUo4_WY/UI_wlyATFXI/AAA</a:t>
            </a:r>
          </a:p>
          <a:p>
            <a:r>
              <a:rPr lang="en-US" sz="1200" dirty="0">
                <a:cs typeface="Arial" charset="0"/>
              </a:rPr>
              <a:t>AAAAADMw/z-P-qGQqskQ/s640/</a:t>
            </a:r>
            <a:r>
              <a:rPr lang="en-US" sz="1200" dirty="0" smtClean="0">
                <a:cs typeface="Arial" charset="0"/>
              </a:rPr>
              <a:t>RedLightGreenLight1</a:t>
            </a:r>
            <a:r>
              <a:rPr lang="en-US" sz="1200" dirty="0">
                <a:cs typeface="Arial" charset="0"/>
              </a:rPr>
              <a:t>.jpg</a:t>
            </a:r>
          </a:p>
        </p:txBody>
      </p:sp>
      <p:sp>
        <p:nvSpPr>
          <p:cNvPr id="14339" name="Rectangle 4"/>
          <p:cNvSpPr>
            <a:spLocks noChangeArrowheads="1"/>
          </p:cNvSpPr>
          <p:nvPr/>
        </p:nvSpPr>
        <p:spPr bwMode="auto">
          <a:xfrm>
            <a:off x="8686800" y="6400800"/>
            <a:ext cx="338138" cy="369888"/>
          </a:xfrm>
          <a:prstGeom prst="rect">
            <a:avLst/>
          </a:prstGeom>
          <a:noFill/>
          <a:ln w="9525">
            <a:noFill/>
            <a:miter lim="800000"/>
            <a:headEnd/>
            <a:tailEnd/>
          </a:ln>
        </p:spPr>
        <p:txBody>
          <a:bodyPr wrap="none">
            <a:spAutoFit/>
          </a:bodyPr>
          <a:lstStyle/>
          <a:p>
            <a:r>
              <a:rPr lang="en-US" b="1">
                <a:latin typeface="Arial Black" pitchFamily="34" charset="0"/>
              </a:rPr>
              <a:t>1</a:t>
            </a:r>
            <a:endParaRPr lang="en-US">
              <a:latin typeface="Calibri" pitchFamily="34" charset="0"/>
            </a:endParaRPr>
          </a:p>
        </p:txBody>
      </p:sp>
      <p:sp>
        <p:nvSpPr>
          <p:cNvPr id="14340" name="TextBox 7"/>
          <p:cNvSpPr txBox="1">
            <a:spLocks noChangeArrowheads="1"/>
          </p:cNvSpPr>
          <p:nvPr/>
        </p:nvSpPr>
        <p:spPr bwMode="auto">
          <a:xfrm>
            <a:off x="152400" y="152400"/>
            <a:ext cx="8763000" cy="6462713"/>
          </a:xfrm>
          <a:prstGeom prst="rect">
            <a:avLst/>
          </a:prstGeom>
          <a:noFill/>
          <a:ln w="9525">
            <a:noFill/>
            <a:miter lim="800000"/>
            <a:headEnd/>
            <a:tailEnd/>
          </a:ln>
        </p:spPr>
        <p:txBody>
          <a:bodyPr>
            <a:spAutoFit/>
          </a:bodyPr>
          <a:lstStyle/>
          <a:p>
            <a:pPr marL="457200" indent="-457200"/>
            <a:r>
              <a:rPr lang="en-US" sz="3600" b="1">
                <a:solidFill>
                  <a:srgbClr val="FF0000"/>
                </a:solidFill>
                <a:latin typeface="Arial Black" pitchFamily="34" charset="0"/>
              </a:rPr>
              <a:t>Red Light</a:t>
            </a:r>
            <a:r>
              <a:rPr lang="en-US" sz="3600" b="1">
                <a:latin typeface="Arial Black" pitchFamily="34" charset="0"/>
              </a:rPr>
              <a:t>, </a:t>
            </a:r>
            <a:r>
              <a:rPr lang="en-US" sz="3600" b="1">
                <a:solidFill>
                  <a:srgbClr val="00B050"/>
                </a:solidFill>
                <a:latin typeface="Arial Black" pitchFamily="34" charset="0"/>
              </a:rPr>
              <a:t>Green Light</a:t>
            </a:r>
            <a:r>
              <a:rPr lang="en-US" sz="3600" b="1">
                <a:latin typeface="Arial Black" pitchFamily="34" charset="0"/>
              </a:rPr>
              <a:t>!</a:t>
            </a: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endParaRPr lang="en-US" b="1">
              <a:latin typeface="Arial Black" pitchFamily="34" charset="0"/>
            </a:endParaRPr>
          </a:p>
          <a:p>
            <a:pPr marL="457200" indent="-457200"/>
            <a:r>
              <a:rPr lang="en-US" b="1" u="sng">
                <a:latin typeface="Arial Black" pitchFamily="34" charset="0"/>
              </a:rPr>
              <a:t>Contributors</a:t>
            </a:r>
            <a:endParaRPr lang="en-US" b="1">
              <a:latin typeface="Arial Black" pitchFamily="34" charset="0"/>
            </a:endParaRPr>
          </a:p>
          <a:p>
            <a:pPr marL="457200" indent="-457200"/>
            <a:r>
              <a:rPr lang="en-US" b="1">
                <a:latin typeface="Arial Black" pitchFamily="34" charset="0"/>
              </a:rPr>
              <a:t>Melanie Badtke		Regis University</a:t>
            </a:r>
          </a:p>
          <a:p>
            <a:pPr marL="457200" indent="-457200"/>
            <a:r>
              <a:rPr lang="en-US" b="1">
                <a:latin typeface="Arial Black" pitchFamily="34" charset="0"/>
              </a:rPr>
              <a:t>Amanda Charlesworth	University of Colorado, Denver</a:t>
            </a:r>
          </a:p>
          <a:p>
            <a:pPr marL="457200" indent="-457200"/>
            <a:r>
              <a:rPr lang="en-US">
                <a:latin typeface="Arial Black" pitchFamily="34" charset="0"/>
              </a:rPr>
              <a:t>Melissa Krebs			Colorado School of Mines</a:t>
            </a:r>
          </a:p>
          <a:p>
            <a:pPr marL="457200" indent="-457200"/>
            <a:r>
              <a:rPr lang="en-US">
                <a:latin typeface="Arial Black" pitchFamily="34" charset="0"/>
              </a:rPr>
              <a:t>Vida Melvin			Regis University</a:t>
            </a:r>
          </a:p>
          <a:p>
            <a:pPr marL="457200" indent="-457200"/>
            <a:r>
              <a:rPr lang="en-US">
                <a:latin typeface="Arial Black" pitchFamily="34" charset="0"/>
              </a:rPr>
              <a:t>Paul D. Ogg			Colorado School of Mines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extBox 6"/>
          <p:cNvSpPr txBox="1">
            <a:spLocks noChangeArrowheads="1"/>
          </p:cNvSpPr>
          <p:nvPr/>
        </p:nvSpPr>
        <p:spPr bwMode="auto">
          <a:xfrm>
            <a:off x="152400" y="152400"/>
            <a:ext cx="8763000" cy="5908675"/>
          </a:xfrm>
          <a:prstGeom prst="rect">
            <a:avLst/>
          </a:prstGeom>
          <a:noFill/>
          <a:ln w="9525">
            <a:noFill/>
            <a:miter lim="800000"/>
            <a:headEnd/>
            <a:tailEnd/>
          </a:ln>
        </p:spPr>
        <p:txBody>
          <a:bodyPr>
            <a:spAutoFit/>
          </a:bodyPr>
          <a:lstStyle/>
          <a:p>
            <a:pPr marL="457200" indent="-457200"/>
            <a:r>
              <a:rPr lang="en-US" sz="3600">
                <a:latin typeface="Arial Black" pitchFamily="34" charset="0"/>
              </a:rPr>
              <a:t>Draw Our Own Histogram</a:t>
            </a:r>
          </a:p>
          <a:p>
            <a:pPr marL="457200" indent="-457200"/>
            <a:endParaRPr lang="en-US">
              <a:latin typeface="Arial Black" pitchFamily="34" charset="0"/>
            </a:endParaRPr>
          </a:p>
          <a:p>
            <a:pPr marL="457200" indent="-457200"/>
            <a:endParaRPr lang="en-US">
              <a:latin typeface="Arial Black" pitchFamily="34" charset="0"/>
            </a:endParaRPr>
          </a:p>
          <a:p>
            <a:pPr marL="457200" indent="-457200"/>
            <a:r>
              <a:rPr lang="en-US">
                <a:latin typeface="Arial Black" pitchFamily="34" charset="0"/>
              </a:rPr>
              <a:t>Imagine, each of you is a cell in a population of cells.</a:t>
            </a:r>
          </a:p>
          <a:p>
            <a:pPr marL="457200" indent="-457200"/>
            <a:endParaRPr lang="en-US">
              <a:latin typeface="Arial Black" pitchFamily="34" charset="0"/>
            </a:endParaRPr>
          </a:p>
          <a:p>
            <a:pPr marL="457200" indent="-457200"/>
            <a:endParaRPr lang="en-US">
              <a:latin typeface="Arial Black" pitchFamily="34" charset="0"/>
            </a:endParaRPr>
          </a:p>
          <a:p>
            <a:pPr marL="457200" indent="-457200">
              <a:buFontTx/>
              <a:buAutoNum type="arabicParenR"/>
            </a:pPr>
            <a:r>
              <a:rPr lang="en-US">
                <a:latin typeface="Arial Black" pitchFamily="34" charset="0"/>
              </a:rPr>
              <a:t>Place your finger on the cell cycle figure you created in our last class session.</a:t>
            </a:r>
          </a:p>
          <a:p>
            <a:pPr marL="457200" indent="-457200">
              <a:buFontTx/>
              <a:buAutoNum type="arabicParenR"/>
            </a:pPr>
            <a:endParaRPr lang="en-US">
              <a:latin typeface="Arial Black" pitchFamily="34" charset="0"/>
            </a:endParaRPr>
          </a:p>
          <a:p>
            <a:pPr marL="457200" indent="-457200">
              <a:buFontTx/>
              <a:buAutoNum type="arabicParenR"/>
            </a:pPr>
            <a:r>
              <a:rPr lang="en-US">
                <a:latin typeface="Arial Black" pitchFamily="34" charset="0"/>
              </a:rPr>
              <a:t>When I say ‘</a:t>
            </a:r>
            <a:r>
              <a:rPr lang="en-US">
                <a:solidFill>
                  <a:srgbClr val="00B050"/>
                </a:solidFill>
                <a:latin typeface="Arial Black" pitchFamily="34" charset="0"/>
              </a:rPr>
              <a:t>green light</a:t>
            </a:r>
            <a:r>
              <a:rPr lang="en-US">
                <a:latin typeface="Arial Black" pitchFamily="34" charset="0"/>
              </a:rPr>
              <a:t>’ begin to trace your finger around the circle on your paper.</a:t>
            </a:r>
          </a:p>
          <a:p>
            <a:pPr marL="457200" indent="-457200">
              <a:buFontTx/>
              <a:buAutoNum type="arabicParenR"/>
            </a:pPr>
            <a:endParaRPr lang="en-US">
              <a:latin typeface="Arial Black" pitchFamily="34" charset="0"/>
            </a:endParaRPr>
          </a:p>
          <a:p>
            <a:pPr marL="457200" indent="-457200">
              <a:buFontTx/>
              <a:buAutoNum type="arabicParenR"/>
            </a:pPr>
            <a:r>
              <a:rPr lang="en-US">
                <a:latin typeface="Arial Black" pitchFamily="34" charset="0"/>
              </a:rPr>
              <a:t>When I say ‘</a:t>
            </a:r>
            <a:r>
              <a:rPr lang="en-US">
                <a:solidFill>
                  <a:srgbClr val="FF0000"/>
                </a:solidFill>
                <a:latin typeface="Arial Black" pitchFamily="34" charset="0"/>
              </a:rPr>
              <a:t>red light</a:t>
            </a:r>
            <a:r>
              <a:rPr lang="en-US">
                <a:latin typeface="Arial Black" pitchFamily="34" charset="0"/>
              </a:rPr>
              <a:t>’ stop moving your finger.</a:t>
            </a:r>
          </a:p>
          <a:p>
            <a:pPr marL="457200" indent="-457200">
              <a:buFontTx/>
              <a:buAutoNum type="arabicParenR"/>
            </a:pPr>
            <a:endParaRPr lang="en-US">
              <a:latin typeface="Arial Black" pitchFamily="34" charset="0"/>
            </a:endParaRPr>
          </a:p>
          <a:p>
            <a:pPr marL="457200" indent="-457200">
              <a:buFontTx/>
              <a:buAutoNum type="arabicParenR"/>
            </a:pPr>
            <a:r>
              <a:rPr lang="en-US">
                <a:latin typeface="Arial Black" pitchFamily="34" charset="0"/>
              </a:rPr>
              <a:t>Use your clicker to indicate where your finger stopped;</a:t>
            </a:r>
          </a:p>
          <a:p>
            <a:pPr marL="800100" lvl="1" indent="-342900">
              <a:buFontTx/>
              <a:buAutoNum type="alphaUcParenR"/>
            </a:pPr>
            <a:r>
              <a:rPr lang="en-US">
                <a:latin typeface="Arial Black" pitchFamily="34" charset="0"/>
              </a:rPr>
              <a:t>G1</a:t>
            </a:r>
          </a:p>
          <a:p>
            <a:pPr marL="800100" lvl="1" indent="-342900">
              <a:buFontTx/>
              <a:buAutoNum type="alphaUcParenR"/>
            </a:pPr>
            <a:r>
              <a:rPr lang="en-US">
                <a:latin typeface="Arial Black" pitchFamily="34" charset="0"/>
              </a:rPr>
              <a:t>Early S-phase</a:t>
            </a:r>
          </a:p>
          <a:p>
            <a:pPr marL="800100" lvl="1" indent="-342900">
              <a:buFontTx/>
              <a:buAutoNum type="alphaUcParenR"/>
            </a:pPr>
            <a:r>
              <a:rPr lang="en-US">
                <a:latin typeface="Arial Black" pitchFamily="34" charset="0"/>
              </a:rPr>
              <a:t>Middle S-phase</a:t>
            </a:r>
          </a:p>
          <a:p>
            <a:pPr marL="800100" lvl="1" indent="-342900">
              <a:buFontTx/>
              <a:buAutoNum type="alphaUcParenR"/>
            </a:pPr>
            <a:r>
              <a:rPr lang="en-US">
                <a:latin typeface="Arial Black" pitchFamily="34" charset="0"/>
              </a:rPr>
              <a:t>Late S-phase</a:t>
            </a:r>
          </a:p>
          <a:p>
            <a:pPr marL="800100" lvl="1" indent="-342900">
              <a:buFontTx/>
              <a:buAutoNum type="alphaUcParenR"/>
            </a:pPr>
            <a:r>
              <a:rPr lang="en-US">
                <a:latin typeface="Arial Black" pitchFamily="34" charset="0"/>
              </a:rPr>
              <a:t>G2/M</a:t>
            </a:r>
          </a:p>
        </p:txBody>
      </p:sp>
      <p:sp>
        <p:nvSpPr>
          <p:cNvPr id="29698" name="Rectangle 3"/>
          <p:cNvSpPr>
            <a:spLocks noChangeArrowheads="1"/>
          </p:cNvSpPr>
          <p:nvPr/>
        </p:nvSpPr>
        <p:spPr bwMode="auto">
          <a:xfrm>
            <a:off x="8534400" y="6400800"/>
            <a:ext cx="492125" cy="369888"/>
          </a:xfrm>
          <a:prstGeom prst="rect">
            <a:avLst/>
          </a:prstGeom>
          <a:noFill/>
          <a:ln w="9525">
            <a:noFill/>
            <a:miter lim="800000"/>
            <a:headEnd/>
            <a:tailEnd/>
          </a:ln>
        </p:spPr>
        <p:txBody>
          <a:bodyPr wrap="none">
            <a:spAutoFit/>
          </a:bodyPr>
          <a:lstStyle/>
          <a:p>
            <a:r>
              <a:rPr lang="en-US" b="1">
                <a:latin typeface="Arial Black" pitchFamily="34" charset="0"/>
              </a:rPr>
              <a:t>10</a:t>
            </a:r>
            <a:endParaRPr lang="en-US">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l="22649" r="20091"/>
          <a:stretch>
            <a:fillRect/>
          </a:stretch>
        </p:blipFill>
        <p:spPr bwMode="auto">
          <a:xfrm>
            <a:off x="4267200" y="1284288"/>
            <a:ext cx="4343400" cy="4964112"/>
          </a:xfrm>
          <a:prstGeom prst="rect">
            <a:avLst/>
          </a:prstGeom>
          <a:noFill/>
          <a:ln w="9525">
            <a:noFill/>
            <a:miter lim="800000"/>
            <a:headEnd/>
            <a:tailEnd/>
          </a:ln>
        </p:spPr>
      </p:pic>
      <p:sp>
        <p:nvSpPr>
          <p:cNvPr id="9" name="Rectangle 8"/>
          <p:cNvSpPr/>
          <p:nvPr/>
        </p:nvSpPr>
        <p:spPr>
          <a:xfrm>
            <a:off x="4343400" y="5443538"/>
            <a:ext cx="990600" cy="762000"/>
          </a:xfrm>
          <a:prstGeom prst="rect">
            <a:avLst/>
          </a:prstGeom>
          <a:solidFill>
            <a:srgbClr val="3C4BB9"/>
          </a:solidFill>
          <a:ln>
            <a:solidFill>
              <a:srgbClr val="3C4BB9"/>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7" name="TextBox 5"/>
          <p:cNvSpPr txBox="1">
            <a:spLocks noChangeArrowheads="1"/>
          </p:cNvSpPr>
          <p:nvPr/>
        </p:nvSpPr>
        <p:spPr bwMode="auto">
          <a:xfrm rot="-5400000">
            <a:off x="3927476" y="3535362"/>
            <a:ext cx="1293812" cy="461963"/>
          </a:xfrm>
          <a:prstGeom prst="rect">
            <a:avLst/>
          </a:prstGeom>
          <a:solidFill>
            <a:schemeClr val="bg1"/>
          </a:solidFill>
          <a:ln w="9525">
            <a:noFill/>
            <a:miter lim="800000"/>
            <a:headEnd/>
            <a:tailEnd/>
          </a:ln>
        </p:spPr>
        <p:txBody>
          <a:bodyPr wrap="none">
            <a:spAutoFit/>
          </a:bodyPr>
          <a:lstStyle/>
          <a:p>
            <a:r>
              <a:rPr lang="en-US" sz="2400">
                <a:latin typeface="Arial Black" pitchFamily="34" charset="0"/>
              </a:rPr>
              <a:t># cells</a:t>
            </a:r>
          </a:p>
        </p:txBody>
      </p:sp>
      <p:sp>
        <p:nvSpPr>
          <p:cNvPr id="31748" name="TextBox 7"/>
          <p:cNvSpPr txBox="1">
            <a:spLocks noChangeArrowheads="1"/>
          </p:cNvSpPr>
          <p:nvPr/>
        </p:nvSpPr>
        <p:spPr bwMode="auto">
          <a:xfrm>
            <a:off x="5029200" y="5754688"/>
            <a:ext cx="2971800" cy="461962"/>
          </a:xfrm>
          <a:prstGeom prst="rect">
            <a:avLst/>
          </a:prstGeom>
          <a:solidFill>
            <a:srgbClr val="FFFFFF"/>
          </a:solidFill>
          <a:ln w="9525">
            <a:noFill/>
            <a:miter lim="800000"/>
            <a:headEnd/>
            <a:tailEnd/>
          </a:ln>
        </p:spPr>
        <p:txBody>
          <a:bodyPr anchor="ctr">
            <a:spAutoFit/>
          </a:bodyPr>
          <a:lstStyle/>
          <a:p>
            <a:pPr algn="ctr"/>
            <a:r>
              <a:rPr lang="en-US" sz="2400">
                <a:latin typeface="Arial Black" pitchFamily="34" charset="0"/>
              </a:rPr>
              <a:t>Amount of DNA</a:t>
            </a:r>
            <a:endParaRPr lang="en-US">
              <a:latin typeface="Arial Black" pitchFamily="34" charset="0"/>
            </a:endParaRPr>
          </a:p>
        </p:txBody>
      </p:sp>
      <p:sp>
        <p:nvSpPr>
          <p:cNvPr id="31749" name="TextBox 10"/>
          <p:cNvSpPr txBox="1">
            <a:spLocks noChangeArrowheads="1"/>
          </p:cNvSpPr>
          <p:nvPr/>
        </p:nvSpPr>
        <p:spPr bwMode="auto">
          <a:xfrm>
            <a:off x="152400" y="152400"/>
            <a:ext cx="8763000" cy="646113"/>
          </a:xfrm>
          <a:prstGeom prst="rect">
            <a:avLst/>
          </a:prstGeom>
          <a:noFill/>
          <a:ln w="9525">
            <a:noFill/>
            <a:miter lim="800000"/>
            <a:headEnd/>
            <a:tailEnd/>
          </a:ln>
        </p:spPr>
        <p:txBody>
          <a:bodyPr>
            <a:spAutoFit/>
          </a:bodyPr>
          <a:lstStyle/>
          <a:p>
            <a:pPr marL="457200" indent="-457200"/>
            <a:r>
              <a:rPr lang="en-US" b="1">
                <a:latin typeface="Arial Black" pitchFamily="34" charset="0"/>
              </a:rPr>
              <a:t>We can measure the DNA content of each cell in a large population of cells, using an instrument called a flow cytometer.</a:t>
            </a:r>
            <a:endParaRPr lang="en-US">
              <a:latin typeface="Arial Black" pitchFamily="34" charset="0"/>
            </a:endParaRPr>
          </a:p>
        </p:txBody>
      </p:sp>
      <p:sp>
        <p:nvSpPr>
          <p:cNvPr id="31750" name="Rectangle 11"/>
          <p:cNvSpPr>
            <a:spLocks noChangeArrowheads="1"/>
          </p:cNvSpPr>
          <p:nvPr/>
        </p:nvSpPr>
        <p:spPr bwMode="auto">
          <a:xfrm>
            <a:off x="9525000" y="3276600"/>
            <a:ext cx="4572000" cy="461963"/>
          </a:xfrm>
          <a:prstGeom prst="rect">
            <a:avLst/>
          </a:prstGeom>
          <a:noFill/>
          <a:ln w="9525">
            <a:noFill/>
            <a:miter lim="800000"/>
            <a:headEnd/>
            <a:tailEnd/>
          </a:ln>
        </p:spPr>
        <p:txBody>
          <a:bodyPr>
            <a:spAutoFit/>
          </a:bodyPr>
          <a:lstStyle/>
          <a:p>
            <a:r>
              <a:rPr lang="en-US" sz="1200">
                <a:cs typeface="Arial" charset="0"/>
              </a:rPr>
              <a:t>http://www.dako.com/08065_15dec05_guide_to_flow_cytometry_basic_dna_measurement_by_flow_cytometry_chapter16.pdf</a:t>
            </a:r>
          </a:p>
        </p:txBody>
      </p:sp>
      <p:sp>
        <p:nvSpPr>
          <p:cNvPr id="31751" name="TextBox 12"/>
          <p:cNvSpPr txBox="1">
            <a:spLocks noChangeArrowheads="1"/>
          </p:cNvSpPr>
          <p:nvPr/>
        </p:nvSpPr>
        <p:spPr bwMode="auto">
          <a:xfrm>
            <a:off x="5099050" y="6321425"/>
            <a:ext cx="2825750" cy="307975"/>
          </a:xfrm>
          <a:prstGeom prst="rect">
            <a:avLst/>
          </a:prstGeom>
          <a:noFill/>
          <a:ln w="9525">
            <a:noFill/>
            <a:miter lim="800000"/>
            <a:headEnd/>
            <a:tailEnd/>
          </a:ln>
        </p:spPr>
        <p:txBody>
          <a:bodyPr wrap="none">
            <a:spAutoFit/>
          </a:bodyPr>
          <a:lstStyle/>
          <a:p>
            <a:r>
              <a:rPr lang="en-US" sz="1400">
                <a:latin typeface="Calibri" pitchFamily="34" charset="0"/>
              </a:rPr>
              <a:t>(Adapted from Brotherick, I., 2005) </a:t>
            </a:r>
          </a:p>
        </p:txBody>
      </p:sp>
      <p:sp>
        <p:nvSpPr>
          <p:cNvPr id="31752" name="Rectangle 14"/>
          <p:cNvSpPr>
            <a:spLocks noChangeArrowheads="1"/>
          </p:cNvSpPr>
          <p:nvPr/>
        </p:nvSpPr>
        <p:spPr bwMode="auto">
          <a:xfrm>
            <a:off x="8534400" y="6400800"/>
            <a:ext cx="492125" cy="369888"/>
          </a:xfrm>
          <a:prstGeom prst="rect">
            <a:avLst/>
          </a:prstGeom>
          <a:noFill/>
          <a:ln w="9525">
            <a:noFill/>
            <a:miter lim="800000"/>
            <a:headEnd/>
            <a:tailEnd/>
          </a:ln>
        </p:spPr>
        <p:txBody>
          <a:bodyPr wrap="none">
            <a:spAutoFit/>
          </a:bodyPr>
          <a:lstStyle/>
          <a:p>
            <a:r>
              <a:rPr lang="en-US" b="1">
                <a:latin typeface="Arial Black" pitchFamily="34" charset="0"/>
              </a:rPr>
              <a:t>11</a:t>
            </a:r>
            <a:endParaRPr lang="en-US">
              <a:latin typeface="Calibri" pitchFamily="34" charset="0"/>
            </a:endParaRPr>
          </a:p>
        </p:txBody>
      </p:sp>
      <p:grpSp>
        <p:nvGrpSpPr>
          <p:cNvPr id="2" name="Group 1"/>
          <p:cNvGrpSpPr>
            <a:grpSpLocks/>
          </p:cNvGrpSpPr>
          <p:nvPr/>
        </p:nvGrpSpPr>
        <p:grpSpPr bwMode="auto">
          <a:xfrm>
            <a:off x="115888" y="2373313"/>
            <a:ext cx="3998912" cy="3403600"/>
            <a:chOff x="115295" y="1686741"/>
            <a:chExt cx="3999505" cy="3404335"/>
          </a:xfrm>
        </p:grpSpPr>
        <p:pic>
          <p:nvPicPr>
            <p:cNvPr id="31756" name="Picture 2"/>
            <p:cNvPicPr>
              <a:picLocks noChangeAspect="1" noChangeArrowheads="1"/>
            </p:cNvPicPr>
            <p:nvPr/>
          </p:nvPicPr>
          <p:blipFill>
            <a:blip r:embed="rId4"/>
            <a:srcRect/>
            <a:stretch>
              <a:fillRect/>
            </a:stretch>
          </p:blipFill>
          <p:spPr bwMode="auto">
            <a:xfrm>
              <a:off x="115295" y="1686741"/>
              <a:ext cx="3999505" cy="2858403"/>
            </a:xfrm>
            <a:prstGeom prst="rect">
              <a:avLst/>
            </a:prstGeom>
            <a:noFill/>
            <a:ln w="9525">
              <a:noFill/>
              <a:miter lim="800000"/>
              <a:headEnd/>
              <a:tailEnd/>
            </a:ln>
          </p:spPr>
        </p:pic>
        <p:sp>
          <p:nvSpPr>
            <p:cNvPr id="31757" name="TextBox 16"/>
            <p:cNvSpPr txBox="1">
              <a:spLocks noChangeArrowheads="1"/>
            </p:cNvSpPr>
            <p:nvPr/>
          </p:nvSpPr>
          <p:spPr bwMode="auto">
            <a:xfrm>
              <a:off x="2897833" y="2286000"/>
              <a:ext cx="531167" cy="369332"/>
            </a:xfrm>
            <a:prstGeom prst="rect">
              <a:avLst/>
            </a:prstGeom>
            <a:solidFill>
              <a:srgbClr val="FFFFFF"/>
            </a:solidFill>
            <a:ln w="9525">
              <a:noFill/>
              <a:miter lim="800000"/>
              <a:headEnd/>
              <a:tailEnd/>
            </a:ln>
          </p:spPr>
          <p:txBody>
            <a:bodyPr anchor="ctr">
              <a:spAutoFit/>
            </a:bodyPr>
            <a:lstStyle/>
            <a:p>
              <a:r>
                <a:rPr lang="en-US">
                  <a:latin typeface="Arial Black" pitchFamily="34" charset="0"/>
                </a:rPr>
                <a:t>2</a:t>
              </a:r>
              <a:r>
                <a:rPr lang="en-US" i="1">
                  <a:latin typeface="Arial Black" pitchFamily="34" charset="0"/>
                </a:rPr>
                <a:t>n</a:t>
              </a:r>
            </a:p>
          </p:txBody>
        </p:sp>
        <p:sp>
          <p:nvSpPr>
            <p:cNvPr id="31758" name="TextBox 17"/>
            <p:cNvSpPr txBox="1">
              <a:spLocks noChangeArrowheads="1"/>
            </p:cNvSpPr>
            <p:nvPr/>
          </p:nvSpPr>
          <p:spPr bwMode="auto">
            <a:xfrm>
              <a:off x="1450033" y="1905000"/>
              <a:ext cx="531167" cy="369332"/>
            </a:xfrm>
            <a:prstGeom prst="rect">
              <a:avLst/>
            </a:prstGeom>
            <a:solidFill>
              <a:srgbClr val="FFFFFF"/>
            </a:solidFill>
            <a:ln w="9525">
              <a:noFill/>
              <a:miter lim="800000"/>
              <a:headEnd/>
              <a:tailEnd/>
            </a:ln>
          </p:spPr>
          <p:txBody>
            <a:bodyPr anchor="ctr">
              <a:spAutoFit/>
            </a:bodyPr>
            <a:lstStyle/>
            <a:p>
              <a:r>
                <a:rPr lang="en-US">
                  <a:latin typeface="Arial Black" pitchFamily="34" charset="0"/>
                </a:rPr>
                <a:t>2</a:t>
              </a:r>
              <a:r>
                <a:rPr lang="en-US" i="1">
                  <a:latin typeface="Arial Black" pitchFamily="34" charset="0"/>
                </a:rPr>
                <a:t>n</a:t>
              </a:r>
            </a:p>
          </p:txBody>
        </p:sp>
        <p:sp>
          <p:nvSpPr>
            <p:cNvPr id="31759" name="TextBox 18"/>
            <p:cNvSpPr txBox="1">
              <a:spLocks noChangeArrowheads="1"/>
            </p:cNvSpPr>
            <p:nvPr/>
          </p:nvSpPr>
          <p:spPr bwMode="auto">
            <a:xfrm>
              <a:off x="152400" y="2831068"/>
              <a:ext cx="914400" cy="369332"/>
            </a:xfrm>
            <a:prstGeom prst="rect">
              <a:avLst/>
            </a:prstGeom>
            <a:solidFill>
              <a:srgbClr val="FFFFFF"/>
            </a:solidFill>
            <a:ln w="9525">
              <a:noFill/>
              <a:miter lim="800000"/>
              <a:headEnd/>
              <a:tailEnd/>
            </a:ln>
          </p:spPr>
          <p:txBody>
            <a:bodyPr anchor="ctr">
              <a:spAutoFit/>
            </a:bodyPr>
            <a:lstStyle/>
            <a:p>
              <a:r>
                <a:rPr lang="en-US">
                  <a:latin typeface="Arial Black" pitchFamily="34" charset="0"/>
                </a:rPr>
                <a:t>2x 2</a:t>
              </a:r>
              <a:r>
                <a:rPr lang="en-US" i="1">
                  <a:latin typeface="Arial Black" pitchFamily="34" charset="0"/>
                </a:rPr>
                <a:t>n</a:t>
              </a:r>
            </a:p>
          </p:txBody>
        </p:sp>
        <p:sp>
          <p:nvSpPr>
            <p:cNvPr id="31760" name="TextBox 19"/>
            <p:cNvSpPr txBox="1">
              <a:spLocks noChangeArrowheads="1"/>
            </p:cNvSpPr>
            <p:nvPr/>
          </p:nvSpPr>
          <p:spPr bwMode="auto">
            <a:xfrm>
              <a:off x="228600" y="3669268"/>
              <a:ext cx="914400" cy="369332"/>
            </a:xfrm>
            <a:prstGeom prst="rect">
              <a:avLst/>
            </a:prstGeom>
            <a:solidFill>
              <a:srgbClr val="FFFFFF"/>
            </a:solidFill>
            <a:ln w="9525">
              <a:noFill/>
              <a:miter lim="800000"/>
              <a:headEnd/>
              <a:tailEnd/>
            </a:ln>
          </p:spPr>
          <p:txBody>
            <a:bodyPr anchor="ctr">
              <a:spAutoFit/>
            </a:bodyPr>
            <a:lstStyle/>
            <a:p>
              <a:r>
                <a:rPr lang="en-US">
                  <a:latin typeface="Arial Black" pitchFamily="34" charset="0"/>
                </a:rPr>
                <a:t>2x 2</a:t>
              </a:r>
              <a:r>
                <a:rPr lang="en-US" i="1">
                  <a:latin typeface="Arial Black" pitchFamily="34" charset="0"/>
                </a:rPr>
                <a:t>n</a:t>
              </a:r>
            </a:p>
          </p:txBody>
        </p:sp>
        <p:sp>
          <p:nvSpPr>
            <p:cNvPr id="31761" name="TextBox 20"/>
            <p:cNvSpPr txBox="1">
              <a:spLocks noChangeArrowheads="1"/>
            </p:cNvSpPr>
            <p:nvPr/>
          </p:nvSpPr>
          <p:spPr bwMode="auto">
            <a:xfrm rot="-3277787">
              <a:off x="2203890" y="3992010"/>
              <a:ext cx="1828800" cy="369332"/>
            </a:xfrm>
            <a:prstGeom prst="rect">
              <a:avLst/>
            </a:prstGeom>
            <a:solidFill>
              <a:srgbClr val="FFFFFF"/>
            </a:solidFill>
            <a:ln w="9525">
              <a:noFill/>
              <a:miter lim="800000"/>
              <a:headEnd/>
              <a:tailEnd/>
            </a:ln>
          </p:spPr>
          <p:txBody>
            <a:bodyPr anchor="ctr">
              <a:spAutoFit/>
            </a:bodyPr>
            <a:lstStyle/>
            <a:p>
              <a:r>
                <a:rPr lang="en-US">
                  <a:latin typeface="Arial Black" pitchFamily="34" charset="0"/>
                </a:rPr>
                <a:t>More than 2</a:t>
              </a:r>
              <a:r>
                <a:rPr lang="en-US" i="1">
                  <a:latin typeface="Arial Black" pitchFamily="34" charset="0"/>
                </a:rPr>
                <a:t>n</a:t>
              </a:r>
            </a:p>
          </p:txBody>
        </p:sp>
      </p:grpSp>
      <p:sp>
        <p:nvSpPr>
          <p:cNvPr id="31754" name="TextBox 22"/>
          <p:cNvSpPr txBox="1">
            <a:spLocks noChangeArrowheads="1"/>
          </p:cNvSpPr>
          <p:nvPr/>
        </p:nvSpPr>
        <p:spPr bwMode="auto">
          <a:xfrm>
            <a:off x="4878388" y="5497513"/>
            <a:ext cx="531812" cy="369887"/>
          </a:xfrm>
          <a:prstGeom prst="rect">
            <a:avLst/>
          </a:prstGeom>
          <a:solidFill>
            <a:srgbClr val="FFFFFF"/>
          </a:solidFill>
          <a:ln w="9525">
            <a:noFill/>
            <a:miter lim="800000"/>
            <a:headEnd/>
            <a:tailEnd/>
          </a:ln>
        </p:spPr>
        <p:txBody>
          <a:bodyPr anchor="ctr">
            <a:spAutoFit/>
          </a:bodyPr>
          <a:lstStyle/>
          <a:p>
            <a:r>
              <a:rPr lang="en-US">
                <a:latin typeface="Arial Black" pitchFamily="34" charset="0"/>
              </a:rPr>
              <a:t>2</a:t>
            </a:r>
            <a:r>
              <a:rPr lang="en-US" i="1">
                <a:latin typeface="Arial Black" pitchFamily="34" charset="0"/>
              </a:rPr>
              <a:t>n</a:t>
            </a:r>
          </a:p>
        </p:txBody>
      </p:sp>
      <p:sp>
        <p:nvSpPr>
          <p:cNvPr id="31755" name="TextBox 23"/>
          <p:cNvSpPr txBox="1">
            <a:spLocks noChangeArrowheads="1"/>
          </p:cNvSpPr>
          <p:nvPr/>
        </p:nvSpPr>
        <p:spPr bwMode="auto">
          <a:xfrm>
            <a:off x="7162800" y="5486400"/>
            <a:ext cx="914400" cy="369888"/>
          </a:xfrm>
          <a:prstGeom prst="rect">
            <a:avLst/>
          </a:prstGeom>
          <a:solidFill>
            <a:srgbClr val="FFFFFF"/>
          </a:solidFill>
          <a:ln w="9525">
            <a:noFill/>
            <a:miter lim="800000"/>
            <a:headEnd/>
            <a:tailEnd/>
          </a:ln>
        </p:spPr>
        <p:txBody>
          <a:bodyPr anchor="ctr">
            <a:spAutoFit/>
          </a:bodyPr>
          <a:lstStyle/>
          <a:p>
            <a:r>
              <a:rPr lang="en-US">
                <a:latin typeface="Arial Black" pitchFamily="34" charset="0"/>
              </a:rPr>
              <a:t>2x 2</a:t>
            </a:r>
            <a:r>
              <a:rPr lang="en-US" i="1">
                <a:latin typeface="Arial Black" pitchFamily="34" charset="0"/>
              </a:rPr>
              <a:t>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3793" name="Group 9"/>
          <p:cNvGrpSpPr>
            <a:grpSpLocks/>
          </p:cNvGrpSpPr>
          <p:nvPr/>
        </p:nvGrpSpPr>
        <p:grpSpPr bwMode="auto">
          <a:xfrm>
            <a:off x="457200" y="2381250"/>
            <a:ext cx="3048000" cy="3695700"/>
            <a:chOff x="609600" y="342542"/>
            <a:chExt cx="3048000" cy="3696058"/>
          </a:xfrm>
        </p:grpSpPr>
        <p:pic>
          <p:nvPicPr>
            <p:cNvPr id="33806" name="Picture 3"/>
            <p:cNvPicPr>
              <a:picLocks noChangeAspect="1"/>
            </p:cNvPicPr>
            <p:nvPr/>
          </p:nvPicPr>
          <p:blipFill>
            <a:blip r:embed="rId3"/>
            <a:srcRect l="25003" t="30569" r="52731" b="44981"/>
            <a:stretch>
              <a:fillRect/>
            </a:stretch>
          </p:blipFill>
          <p:spPr bwMode="auto">
            <a:xfrm>
              <a:off x="609600" y="1509324"/>
              <a:ext cx="3048000" cy="2529276"/>
            </a:xfrm>
            <a:prstGeom prst="rect">
              <a:avLst/>
            </a:prstGeom>
            <a:noFill/>
            <a:ln w="9525">
              <a:noFill/>
              <a:miter lim="800000"/>
              <a:headEnd/>
              <a:tailEnd/>
            </a:ln>
          </p:spPr>
        </p:pic>
        <p:sp>
          <p:nvSpPr>
            <p:cNvPr id="33807" name="TextBox 6"/>
            <p:cNvSpPr txBox="1">
              <a:spLocks noChangeArrowheads="1"/>
            </p:cNvSpPr>
            <p:nvPr/>
          </p:nvSpPr>
          <p:spPr bwMode="auto">
            <a:xfrm>
              <a:off x="1021951" y="342542"/>
              <a:ext cx="2223301" cy="1200329"/>
            </a:xfrm>
            <a:prstGeom prst="rect">
              <a:avLst/>
            </a:prstGeom>
            <a:solidFill>
              <a:schemeClr val="bg1"/>
            </a:solidFill>
            <a:ln w="9525">
              <a:noFill/>
              <a:miter lim="800000"/>
              <a:headEnd/>
              <a:tailEnd/>
            </a:ln>
          </p:spPr>
          <p:txBody>
            <a:bodyPr wrap="none">
              <a:spAutoFit/>
            </a:bodyPr>
            <a:lstStyle/>
            <a:p>
              <a:pPr algn="ctr"/>
              <a:r>
                <a:rPr lang="en-US" sz="2400" b="1">
                  <a:latin typeface="Calibri" pitchFamily="34" charset="0"/>
                </a:rPr>
                <a:t>Cells with a</a:t>
              </a:r>
            </a:p>
            <a:p>
              <a:pPr algn="ctr"/>
              <a:r>
                <a:rPr lang="en-US" sz="2400" b="1">
                  <a:latin typeface="Calibri" pitchFamily="34" charset="0"/>
                </a:rPr>
                <a:t>Proto-oncogene</a:t>
              </a:r>
            </a:p>
            <a:p>
              <a:pPr algn="ctr"/>
              <a:r>
                <a:rPr lang="en-US" sz="2400" b="1">
                  <a:solidFill>
                    <a:srgbClr val="0070C0"/>
                  </a:solidFill>
                  <a:latin typeface="Calibri" pitchFamily="34" charset="0"/>
                </a:rPr>
                <a:t>(normal)</a:t>
              </a:r>
            </a:p>
          </p:txBody>
        </p:sp>
      </p:grpSp>
      <p:grpSp>
        <p:nvGrpSpPr>
          <p:cNvPr id="33794" name="Group 8"/>
          <p:cNvGrpSpPr>
            <a:grpSpLocks/>
          </p:cNvGrpSpPr>
          <p:nvPr/>
        </p:nvGrpSpPr>
        <p:grpSpPr bwMode="auto">
          <a:xfrm>
            <a:off x="4075113" y="2522538"/>
            <a:ext cx="4765675" cy="3554412"/>
            <a:chOff x="4227287" y="483274"/>
            <a:chExt cx="4765279" cy="3555326"/>
          </a:xfrm>
        </p:grpSpPr>
        <p:pic>
          <p:nvPicPr>
            <p:cNvPr id="33804" name="Picture 5"/>
            <p:cNvPicPr>
              <a:picLocks noChangeAspect="1"/>
            </p:cNvPicPr>
            <p:nvPr/>
          </p:nvPicPr>
          <p:blipFill>
            <a:blip r:embed="rId3"/>
            <a:srcRect l="3294" t="5524" r="74997" b="71642"/>
            <a:stretch>
              <a:fillRect/>
            </a:stretch>
          </p:blipFill>
          <p:spPr bwMode="auto">
            <a:xfrm>
              <a:off x="5066443" y="1505712"/>
              <a:ext cx="3086957" cy="2532888"/>
            </a:xfrm>
            <a:prstGeom prst="rect">
              <a:avLst/>
            </a:prstGeom>
            <a:noFill/>
            <a:ln w="9525">
              <a:noFill/>
              <a:miter lim="800000"/>
              <a:headEnd/>
              <a:tailEnd/>
            </a:ln>
          </p:spPr>
        </p:pic>
        <p:sp>
          <p:nvSpPr>
            <p:cNvPr id="33805" name="TextBox 7"/>
            <p:cNvSpPr txBox="1">
              <a:spLocks noChangeArrowheads="1"/>
            </p:cNvSpPr>
            <p:nvPr/>
          </p:nvSpPr>
          <p:spPr bwMode="auto">
            <a:xfrm>
              <a:off x="4227287" y="483274"/>
              <a:ext cx="4765279" cy="830997"/>
            </a:xfrm>
            <a:prstGeom prst="rect">
              <a:avLst/>
            </a:prstGeom>
            <a:solidFill>
              <a:schemeClr val="bg1"/>
            </a:solidFill>
            <a:ln w="9525">
              <a:noFill/>
              <a:miter lim="800000"/>
              <a:headEnd/>
              <a:tailEnd/>
            </a:ln>
          </p:spPr>
          <p:txBody>
            <a:bodyPr wrap="none">
              <a:spAutoFit/>
            </a:bodyPr>
            <a:lstStyle/>
            <a:p>
              <a:pPr algn="ctr"/>
              <a:r>
                <a:rPr lang="en-US" sz="2400" b="1">
                  <a:latin typeface="Calibri" pitchFamily="34" charset="0"/>
                </a:rPr>
                <a:t>Cells with an Oncogene (‘gas pedal’)</a:t>
              </a:r>
            </a:p>
            <a:p>
              <a:pPr algn="ctr"/>
              <a:r>
                <a:rPr lang="en-US" sz="2400" b="1">
                  <a:solidFill>
                    <a:srgbClr val="FF0000"/>
                  </a:solidFill>
                  <a:latin typeface="Calibri" pitchFamily="34" charset="0"/>
                </a:rPr>
                <a:t>(hyperactivated proto-oncogene)</a:t>
              </a:r>
            </a:p>
          </p:txBody>
        </p:sp>
      </p:grpSp>
      <p:sp>
        <p:nvSpPr>
          <p:cNvPr id="33795" name="TextBox 14"/>
          <p:cNvSpPr txBox="1">
            <a:spLocks noChangeArrowheads="1"/>
          </p:cNvSpPr>
          <p:nvPr/>
        </p:nvSpPr>
        <p:spPr bwMode="auto">
          <a:xfrm rot="-5400000">
            <a:off x="-263524" y="4411662"/>
            <a:ext cx="1293812" cy="461963"/>
          </a:xfrm>
          <a:prstGeom prst="rect">
            <a:avLst/>
          </a:prstGeom>
          <a:noFill/>
          <a:ln w="9525">
            <a:noFill/>
            <a:miter lim="800000"/>
            <a:headEnd/>
            <a:tailEnd/>
          </a:ln>
        </p:spPr>
        <p:txBody>
          <a:bodyPr wrap="none">
            <a:spAutoFit/>
          </a:bodyPr>
          <a:lstStyle/>
          <a:p>
            <a:r>
              <a:rPr lang="en-US" sz="2400">
                <a:latin typeface="Arial Black" pitchFamily="34" charset="0"/>
              </a:rPr>
              <a:t># cells</a:t>
            </a:r>
          </a:p>
        </p:txBody>
      </p:sp>
      <p:sp>
        <p:nvSpPr>
          <p:cNvPr id="33796" name="TextBox 15"/>
          <p:cNvSpPr txBox="1">
            <a:spLocks noChangeArrowheads="1"/>
          </p:cNvSpPr>
          <p:nvPr/>
        </p:nvSpPr>
        <p:spPr bwMode="auto">
          <a:xfrm>
            <a:off x="609600" y="6153150"/>
            <a:ext cx="2971800" cy="461963"/>
          </a:xfrm>
          <a:prstGeom prst="rect">
            <a:avLst/>
          </a:prstGeom>
          <a:noFill/>
          <a:ln w="9525">
            <a:noFill/>
            <a:miter lim="800000"/>
            <a:headEnd/>
            <a:tailEnd/>
          </a:ln>
        </p:spPr>
        <p:txBody>
          <a:bodyPr anchor="ctr">
            <a:spAutoFit/>
          </a:bodyPr>
          <a:lstStyle/>
          <a:p>
            <a:pPr algn="ctr"/>
            <a:r>
              <a:rPr lang="en-US" sz="2400">
                <a:latin typeface="Arial Black" pitchFamily="34" charset="0"/>
              </a:rPr>
              <a:t>Amount of DNA</a:t>
            </a:r>
            <a:endParaRPr lang="en-US">
              <a:latin typeface="Arial Black" pitchFamily="34" charset="0"/>
            </a:endParaRPr>
          </a:p>
        </p:txBody>
      </p:sp>
      <p:sp>
        <p:nvSpPr>
          <p:cNvPr id="33797" name="TextBox 16"/>
          <p:cNvSpPr txBox="1">
            <a:spLocks noChangeArrowheads="1"/>
          </p:cNvSpPr>
          <p:nvPr/>
        </p:nvSpPr>
        <p:spPr bwMode="auto">
          <a:xfrm>
            <a:off x="1066800" y="5791200"/>
            <a:ext cx="1752600" cy="461963"/>
          </a:xfrm>
          <a:prstGeom prst="rect">
            <a:avLst/>
          </a:prstGeom>
          <a:noFill/>
          <a:ln w="9525">
            <a:noFill/>
            <a:miter lim="800000"/>
            <a:headEnd/>
            <a:tailEnd/>
          </a:ln>
        </p:spPr>
        <p:txBody>
          <a:bodyPr anchor="ctr">
            <a:spAutoFit/>
          </a:bodyPr>
          <a:lstStyle/>
          <a:p>
            <a:r>
              <a:rPr lang="en-US" sz="2400">
                <a:latin typeface="Calibri" pitchFamily="34" charset="0"/>
              </a:rPr>
              <a:t>   </a:t>
            </a:r>
            <a:r>
              <a:rPr lang="en-US">
                <a:latin typeface="Calibri" pitchFamily="34" charset="0"/>
              </a:rPr>
              <a:t>2n	2 x 2n</a:t>
            </a:r>
          </a:p>
        </p:txBody>
      </p:sp>
      <p:sp>
        <p:nvSpPr>
          <p:cNvPr id="33798" name="TextBox 17"/>
          <p:cNvSpPr txBox="1">
            <a:spLocks noChangeArrowheads="1"/>
          </p:cNvSpPr>
          <p:nvPr/>
        </p:nvSpPr>
        <p:spPr bwMode="auto">
          <a:xfrm>
            <a:off x="5638800" y="5867400"/>
            <a:ext cx="1752600" cy="461963"/>
          </a:xfrm>
          <a:prstGeom prst="rect">
            <a:avLst/>
          </a:prstGeom>
          <a:noFill/>
          <a:ln w="9525">
            <a:noFill/>
            <a:miter lim="800000"/>
            <a:headEnd/>
            <a:tailEnd/>
          </a:ln>
        </p:spPr>
        <p:txBody>
          <a:bodyPr anchor="ctr">
            <a:spAutoFit/>
          </a:bodyPr>
          <a:lstStyle/>
          <a:p>
            <a:r>
              <a:rPr lang="en-US" sz="2400">
                <a:latin typeface="Calibri" pitchFamily="34" charset="0"/>
              </a:rPr>
              <a:t>   </a:t>
            </a:r>
            <a:r>
              <a:rPr lang="en-US">
                <a:latin typeface="Calibri" pitchFamily="34" charset="0"/>
              </a:rPr>
              <a:t>2n	2 x 2n</a:t>
            </a:r>
          </a:p>
        </p:txBody>
      </p:sp>
      <p:sp>
        <p:nvSpPr>
          <p:cNvPr id="33799" name="TextBox 20"/>
          <p:cNvSpPr txBox="1">
            <a:spLocks noChangeArrowheads="1"/>
          </p:cNvSpPr>
          <p:nvPr/>
        </p:nvSpPr>
        <p:spPr bwMode="auto">
          <a:xfrm>
            <a:off x="152400" y="152400"/>
            <a:ext cx="8734425" cy="1570038"/>
          </a:xfrm>
          <a:prstGeom prst="rect">
            <a:avLst/>
          </a:prstGeom>
          <a:noFill/>
          <a:ln w="9525">
            <a:noFill/>
            <a:miter lim="800000"/>
            <a:headEnd/>
            <a:tailEnd/>
          </a:ln>
        </p:spPr>
        <p:txBody>
          <a:bodyPr>
            <a:spAutoFit/>
          </a:bodyPr>
          <a:lstStyle/>
          <a:p>
            <a:pPr marL="457200" indent="-457200"/>
            <a:r>
              <a:rPr lang="en-US" sz="2400" b="1">
                <a:latin typeface="Arial Black" pitchFamily="34" charset="0"/>
              </a:rPr>
              <a:t>How does an oncogene change the profile of a population of cells?</a:t>
            </a:r>
          </a:p>
          <a:p>
            <a:pPr marL="457200" indent="-457200"/>
            <a:endParaRPr lang="en-US" sz="2400" b="1">
              <a:latin typeface="Arial Black" pitchFamily="34" charset="0"/>
            </a:endParaRPr>
          </a:p>
          <a:p>
            <a:pPr marL="457200" indent="-457200"/>
            <a:r>
              <a:rPr lang="en-US" sz="2400" b="1">
                <a:latin typeface="Arial Black" pitchFamily="34" charset="0"/>
              </a:rPr>
              <a:t>How does an oncogene accomplish this change?</a:t>
            </a:r>
            <a:endParaRPr lang="en-US">
              <a:latin typeface="Arial Black" pitchFamily="34" charset="0"/>
            </a:endParaRPr>
          </a:p>
        </p:txBody>
      </p:sp>
      <p:sp>
        <p:nvSpPr>
          <p:cNvPr id="33800" name="TextBox 12"/>
          <p:cNvSpPr txBox="1">
            <a:spLocks noChangeArrowheads="1"/>
          </p:cNvSpPr>
          <p:nvPr/>
        </p:nvSpPr>
        <p:spPr bwMode="auto">
          <a:xfrm rot="-5400000">
            <a:off x="4227512" y="4378326"/>
            <a:ext cx="1293813" cy="461962"/>
          </a:xfrm>
          <a:prstGeom prst="rect">
            <a:avLst/>
          </a:prstGeom>
          <a:noFill/>
          <a:ln w="9525">
            <a:noFill/>
            <a:miter lim="800000"/>
            <a:headEnd/>
            <a:tailEnd/>
          </a:ln>
        </p:spPr>
        <p:txBody>
          <a:bodyPr wrap="none">
            <a:spAutoFit/>
          </a:bodyPr>
          <a:lstStyle/>
          <a:p>
            <a:r>
              <a:rPr lang="en-US" sz="2400">
                <a:latin typeface="Arial Black" pitchFamily="34" charset="0"/>
              </a:rPr>
              <a:t># cells</a:t>
            </a:r>
          </a:p>
        </p:txBody>
      </p:sp>
      <p:sp>
        <p:nvSpPr>
          <p:cNvPr id="14" name="Rectangle 13"/>
          <p:cNvSpPr/>
          <p:nvPr/>
        </p:nvSpPr>
        <p:spPr>
          <a:xfrm>
            <a:off x="76200" y="2057400"/>
            <a:ext cx="8915400" cy="464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802" name="Rectangle 19"/>
          <p:cNvSpPr>
            <a:spLocks noChangeArrowheads="1"/>
          </p:cNvSpPr>
          <p:nvPr/>
        </p:nvSpPr>
        <p:spPr bwMode="auto">
          <a:xfrm>
            <a:off x="8534400" y="6400800"/>
            <a:ext cx="492125" cy="369888"/>
          </a:xfrm>
          <a:prstGeom prst="rect">
            <a:avLst/>
          </a:prstGeom>
          <a:noFill/>
          <a:ln w="9525">
            <a:noFill/>
            <a:miter lim="800000"/>
            <a:headEnd/>
            <a:tailEnd/>
          </a:ln>
        </p:spPr>
        <p:txBody>
          <a:bodyPr wrap="none">
            <a:spAutoFit/>
          </a:bodyPr>
          <a:lstStyle/>
          <a:p>
            <a:r>
              <a:rPr lang="en-US" b="1">
                <a:latin typeface="Arial Black" pitchFamily="34" charset="0"/>
              </a:rPr>
              <a:t>12</a:t>
            </a:r>
            <a:endParaRPr lang="en-US">
              <a:latin typeface="Calibri" pitchFamily="34" charset="0"/>
            </a:endParaRPr>
          </a:p>
        </p:txBody>
      </p:sp>
      <p:sp>
        <p:nvSpPr>
          <p:cNvPr id="33803" name="TextBox 21"/>
          <p:cNvSpPr txBox="1">
            <a:spLocks noChangeArrowheads="1"/>
          </p:cNvSpPr>
          <p:nvPr/>
        </p:nvSpPr>
        <p:spPr bwMode="auto">
          <a:xfrm>
            <a:off x="5181600" y="6172200"/>
            <a:ext cx="2971800" cy="461963"/>
          </a:xfrm>
          <a:prstGeom prst="rect">
            <a:avLst/>
          </a:prstGeom>
          <a:noFill/>
          <a:ln w="9525">
            <a:noFill/>
            <a:miter lim="800000"/>
            <a:headEnd/>
            <a:tailEnd/>
          </a:ln>
        </p:spPr>
        <p:txBody>
          <a:bodyPr anchor="ctr">
            <a:spAutoFit/>
          </a:bodyPr>
          <a:lstStyle/>
          <a:p>
            <a:pPr algn="ctr"/>
            <a:r>
              <a:rPr lang="en-US" sz="2400">
                <a:latin typeface="Arial Black" pitchFamily="34" charset="0"/>
              </a:rPr>
              <a:t>Amount of DNA</a:t>
            </a:r>
            <a:endParaRPr lang="en-US">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5841" name="Group 9"/>
          <p:cNvGrpSpPr>
            <a:grpSpLocks/>
          </p:cNvGrpSpPr>
          <p:nvPr/>
        </p:nvGrpSpPr>
        <p:grpSpPr bwMode="auto">
          <a:xfrm>
            <a:off x="457200" y="2381250"/>
            <a:ext cx="3048000" cy="3695700"/>
            <a:chOff x="609600" y="342542"/>
            <a:chExt cx="3048000" cy="3696058"/>
          </a:xfrm>
        </p:grpSpPr>
        <p:pic>
          <p:nvPicPr>
            <p:cNvPr id="35854" name="Picture 3"/>
            <p:cNvPicPr>
              <a:picLocks noChangeAspect="1"/>
            </p:cNvPicPr>
            <p:nvPr/>
          </p:nvPicPr>
          <p:blipFill>
            <a:blip r:embed="rId3"/>
            <a:srcRect l="25003" t="30569" r="52731" b="44981"/>
            <a:stretch>
              <a:fillRect/>
            </a:stretch>
          </p:blipFill>
          <p:spPr bwMode="auto">
            <a:xfrm>
              <a:off x="609600" y="1509324"/>
              <a:ext cx="3048000" cy="2529276"/>
            </a:xfrm>
            <a:prstGeom prst="rect">
              <a:avLst/>
            </a:prstGeom>
            <a:noFill/>
            <a:ln w="9525">
              <a:noFill/>
              <a:miter lim="800000"/>
              <a:headEnd/>
              <a:tailEnd/>
            </a:ln>
          </p:spPr>
        </p:pic>
        <p:sp>
          <p:nvSpPr>
            <p:cNvPr id="35855" name="TextBox 6"/>
            <p:cNvSpPr txBox="1">
              <a:spLocks noChangeArrowheads="1"/>
            </p:cNvSpPr>
            <p:nvPr/>
          </p:nvSpPr>
          <p:spPr bwMode="auto">
            <a:xfrm>
              <a:off x="1021951" y="342542"/>
              <a:ext cx="2223301" cy="1200329"/>
            </a:xfrm>
            <a:prstGeom prst="rect">
              <a:avLst/>
            </a:prstGeom>
            <a:solidFill>
              <a:schemeClr val="bg1"/>
            </a:solidFill>
            <a:ln w="9525">
              <a:noFill/>
              <a:miter lim="800000"/>
              <a:headEnd/>
              <a:tailEnd/>
            </a:ln>
          </p:spPr>
          <p:txBody>
            <a:bodyPr wrap="none">
              <a:spAutoFit/>
            </a:bodyPr>
            <a:lstStyle/>
            <a:p>
              <a:pPr algn="ctr"/>
              <a:r>
                <a:rPr lang="en-US" sz="2400" b="1">
                  <a:latin typeface="Calibri" pitchFamily="34" charset="0"/>
                </a:rPr>
                <a:t>Cells with a</a:t>
              </a:r>
            </a:p>
            <a:p>
              <a:pPr algn="ctr"/>
              <a:r>
                <a:rPr lang="en-US" sz="2400" b="1">
                  <a:latin typeface="Calibri" pitchFamily="34" charset="0"/>
                </a:rPr>
                <a:t>Proto-oncogene</a:t>
              </a:r>
            </a:p>
            <a:p>
              <a:pPr algn="ctr"/>
              <a:r>
                <a:rPr lang="en-US" sz="2400" b="1">
                  <a:solidFill>
                    <a:srgbClr val="0070C0"/>
                  </a:solidFill>
                  <a:latin typeface="Calibri" pitchFamily="34" charset="0"/>
                </a:rPr>
                <a:t>(normal)</a:t>
              </a:r>
            </a:p>
          </p:txBody>
        </p:sp>
      </p:grpSp>
      <p:grpSp>
        <p:nvGrpSpPr>
          <p:cNvPr id="35842" name="Group 8"/>
          <p:cNvGrpSpPr>
            <a:grpSpLocks/>
          </p:cNvGrpSpPr>
          <p:nvPr/>
        </p:nvGrpSpPr>
        <p:grpSpPr bwMode="auto">
          <a:xfrm>
            <a:off x="4075113" y="2522538"/>
            <a:ext cx="4765675" cy="3554412"/>
            <a:chOff x="4227287" y="483274"/>
            <a:chExt cx="4765279" cy="3555326"/>
          </a:xfrm>
        </p:grpSpPr>
        <p:pic>
          <p:nvPicPr>
            <p:cNvPr id="35852" name="Picture 5"/>
            <p:cNvPicPr>
              <a:picLocks noChangeAspect="1"/>
            </p:cNvPicPr>
            <p:nvPr/>
          </p:nvPicPr>
          <p:blipFill>
            <a:blip r:embed="rId3"/>
            <a:srcRect l="3294" t="5524" r="74997" b="71642"/>
            <a:stretch>
              <a:fillRect/>
            </a:stretch>
          </p:blipFill>
          <p:spPr bwMode="auto">
            <a:xfrm>
              <a:off x="5066443" y="1505712"/>
              <a:ext cx="3086957" cy="2532888"/>
            </a:xfrm>
            <a:prstGeom prst="rect">
              <a:avLst/>
            </a:prstGeom>
            <a:noFill/>
            <a:ln w="9525">
              <a:noFill/>
              <a:miter lim="800000"/>
              <a:headEnd/>
              <a:tailEnd/>
            </a:ln>
          </p:spPr>
        </p:pic>
        <p:sp>
          <p:nvSpPr>
            <p:cNvPr id="35853" name="TextBox 7"/>
            <p:cNvSpPr txBox="1">
              <a:spLocks noChangeArrowheads="1"/>
            </p:cNvSpPr>
            <p:nvPr/>
          </p:nvSpPr>
          <p:spPr bwMode="auto">
            <a:xfrm>
              <a:off x="4227287" y="483274"/>
              <a:ext cx="4765279" cy="830997"/>
            </a:xfrm>
            <a:prstGeom prst="rect">
              <a:avLst/>
            </a:prstGeom>
            <a:solidFill>
              <a:schemeClr val="bg1"/>
            </a:solidFill>
            <a:ln w="9525">
              <a:noFill/>
              <a:miter lim="800000"/>
              <a:headEnd/>
              <a:tailEnd/>
            </a:ln>
          </p:spPr>
          <p:txBody>
            <a:bodyPr wrap="none">
              <a:spAutoFit/>
            </a:bodyPr>
            <a:lstStyle/>
            <a:p>
              <a:pPr algn="ctr"/>
              <a:r>
                <a:rPr lang="en-US" sz="2400" b="1">
                  <a:latin typeface="Calibri" pitchFamily="34" charset="0"/>
                </a:rPr>
                <a:t>Cells with an Oncogene (‘gas pedal’)</a:t>
              </a:r>
            </a:p>
            <a:p>
              <a:pPr algn="ctr"/>
              <a:r>
                <a:rPr lang="en-US" sz="2400" b="1">
                  <a:solidFill>
                    <a:srgbClr val="FF0000"/>
                  </a:solidFill>
                  <a:latin typeface="Calibri" pitchFamily="34" charset="0"/>
                </a:rPr>
                <a:t>(hyperactivated proto-oncogene)</a:t>
              </a:r>
            </a:p>
          </p:txBody>
        </p:sp>
      </p:grpSp>
      <p:sp>
        <p:nvSpPr>
          <p:cNvPr id="35843" name="TextBox 20"/>
          <p:cNvSpPr txBox="1">
            <a:spLocks noChangeArrowheads="1"/>
          </p:cNvSpPr>
          <p:nvPr/>
        </p:nvSpPr>
        <p:spPr bwMode="auto">
          <a:xfrm>
            <a:off x="152400" y="152400"/>
            <a:ext cx="8734425" cy="1200150"/>
          </a:xfrm>
          <a:prstGeom prst="rect">
            <a:avLst/>
          </a:prstGeom>
          <a:noFill/>
          <a:ln w="9525">
            <a:noFill/>
            <a:miter lim="800000"/>
            <a:headEnd/>
            <a:tailEnd/>
          </a:ln>
        </p:spPr>
        <p:txBody>
          <a:bodyPr>
            <a:spAutoFit/>
          </a:bodyPr>
          <a:lstStyle/>
          <a:p>
            <a:pPr marL="457200" indent="-457200"/>
            <a:r>
              <a:rPr lang="en-US" sz="2400" b="1">
                <a:latin typeface="Arial Black" pitchFamily="34" charset="0"/>
              </a:rPr>
              <a:t>In this experiment, the cells were shifted to the right because the cells progressed more readily into the cell cycle.</a:t>
            </a:r>
            <a:endParaRPr lang="en-US">
              <a:latin typeface="Arial Black" pitchFamily="34" charset="0"/>
            </a:endParaRPr>
          </a:p>
        </p:txBody>
      </p:sp>
      <p:sp>
        <p:nvSpPr>
          <p:cNvPr id="14" name="Rectangle 13"/>
          <p:cNvSpPr/>
          <p:nvPr/>
        </p:nvSpPr>
        <p:spPr>
          <a:xfrm>
            <a:off x="76200" y="2057400"/>
            <a:ext cx="8915400" cy="464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5" name="TextBox 18"/>
          <p:cNvSpPr txBox="1">
            <a:spLocks noChangeArrowheads="1"/>
          </p:cNvSpPr>
          <p:nvPr/>
        </p:nvSpPr>
        <p:spPr bwMode="auto">
          <a:xfrm rot="-5400000">
            <a:off x="-263524" y="4411662"/>
            <a:ext cx="1293812" cy="461963"/>
          </a:xfrm>
          <a:prstGeom prst="rect">
            <a:avLst/>
          </a:prstGeom>
          <a:noFill/>
          <a:ln w="9525">
            <a:noFill/>
            <a:miter lim="800000"/>
            <a:headEnd/>
            <a:tailEnd/>
          </a:ln>
        </p:spPr>
        <p:txBody>
          <a:bodyPr wrap="none">
            <a:spAutoFit/>
          </a:bodyPr>
          <a:lstStyle/>
          <a:p>
            <a:r>
              <a:rPr lang="en-US" sz="2400">
                <a:latin typeface="Arial Black" pitchFamily="34" charset="0"/>
              </a:rPr>
              <a:t># cells</a:t>
            </a:r>
          </a:p>
        </p:txBody>
      </p:sp>
      <p:sp>
        <p:nvSpPr>
          <p:cNvPr id="35846" name="TextBox 19"/>
          <p:cNvSpPr txBox="1">
            <a:spLocks noChangeArrowheads="1"/>
          </p:cNvSpPr>
          <p:nvPr/>
        </p:nvSpPr>
        <p:spPr bwMode="auto">
          <a:xfrm>
            <a:off x="609600" y="6153150"/>
            <a:ext cx="2971800" cy="461963"/>
          </a:xfrm>
          <a:prstGeom prst="rect">
            <a:avLst/>
          </a:prstGeom>
          <a:noFill/>
          <a:ln w="9525">
            <a:noFill/>
            <a:miter lim="800000"/>
            <a:headEnd/>
            <a:tailEnd/>
          </a:ln>
        </p:spPr>
        <p:txBody>
          <a:bodyPr anchor="ctr">
            <a:spAutoFit/>
          </a:bodyPr>
          <a:lstStyle/>
          <a:p>
            <a:pPr algn="ctr"/>
            <a:r>
              <a:rPr lang="en-US" sz="2400">
                <a:latin typeface="Arial Black" pitchFamily="34" charset="0"/>
              </a:rPr>
              <a:t>Amount of DNA</a:t>
            </a:r>
            <a:endParaRPr lang="en-US">
              <a:latin typeface="Arial Black" pitchFamily="34" charset="0"/>
            </a:endParaRPr>
          </a:p>
        </p:txBody>
      </p:sp>
      <p:sp>
        <p:nvSpPr>
          <p:cNvPr id="35847" name="TextBox 21"/>
          <p:cNvSpPr txBox="1">
            <a:spLocks noChangeArrowheads="1"/>
          </p:cNvSpPr>
          <p:nvPr/>
        </p:nvSpPr>
        <p:spPr bwMode="auto">
          <a:xfrm>
            <a:off x="1066800" y="5791200"/>
            <a:ext cx="1752600" cy="461963"/>
          </a:xfrm>
          <a:prstGeom prst="rect">
            <a:avLst/>
          </a:prstGeom>
          <a:noFill/>
          <a:ln w="9525">
            <a:noFill/>
            <a:miter lim="800000"/>
            <a:headEnd/>
            <a:tailEnd/>
          </a:ln>
        </p:spPr>
        <p:txBody>
          <a:bodyPr anchor="ctr">
            <a:spAutoFit/>
          </a:bodyPr>
          <a:lstStyle/>
          <a:p>
            <a:r>
              <a:rPr lang="en-US" sz="2400">
                <a:latin typeface="Calibri" pitchFamily="34" charset="0"/>
              </a:rPr>
              <a:t>   </a:t>
            </a:r>
            <a:r>
              <a:rPr lang="en-US">
                <a:latin typeface="Calibri" pitchFamily="34" charset="0"/>
              </a:rPr>
              <a:t>2n	2 x 2n</a:t>
            </a:r>
          </a:p>
        </p:txBody>
      </p:sp>
      <p:sp>
        <p:nvSpPr>
          <p:cNvPr id="35848" name="TextBox 22"/>
          <p:cNvSpPr txBox="1">
            <a:spLocks noChangeArrowheads="1"/>
          </p:cNvSpPr>
          <p:nvPr/>
        </p:nvSpPr>
        <p:spPr bwMode="auto">
          <a:xfrm>
            <a:off x="5638800" y="5867400"/>
            <a:ext cx="1752600" cy="461963"/>
          </a:xfrm>
          <a:prstGeom prst="rect">
            <a:avLst/>
          </a:prstGeom>
          <a:noFill/>
          <a:ln w="9525">
            <a:noFill/>
            <a:miter lim="800000"/>
            <a:headEnd/>
            <a:tailEnd/>
          </a:ln>
        </p:spPr>
        <p:txBody>
          <a:bodyPr anchor="ctr">
            <a:spAutoFit/>
          </a:bodyPr>
          <a:lstStyle/>
          <a:p>
            <a:r>
              <a:rPr lang="en-US" sz="2400">
                <a:latin typeface="Calibri" pitchFamily="34" charset="0"/>
              </a:rPr>
              <a:t>   </a:t>
            </a:r>
            <a:r>
              <a:rPr lang="en-US">
                <a:latin typeface="Calibri" pitchFamily="34" charset="0"/>
              </a:rPr>
              <a:t>2n	2 x 2n</a:t>
            </a:r>
          </a:p>
        </p:txBody>
      </p:sp>
      <p:sp>
        <p:nvSpPr>
          <p:cNvPr id="35849" name="TextBox 23"/>
          <p:cNvSpPr txBox="1">
            <a:spLocks noChangeArrowheads="1"/>
          </p:cNvSpPr>
          <p:nvPr/>
        </p:nvSpPr>
        <p:spPr bwMode="auto">
          <a:xfrm rot="-5400000">
            <a:off x="4227512" y="4378326"/>
            <a:ext cx="1293813" cy="461962"/>
          </a:xfrm>
          <a:prstGeom prst="rect">
            <a:avLst/>
          </a:prstGeom>
          <a:noFill/>
          <a:ln w="9525">
            <a:noFill/>
            <a:miter lim="800000"/>
            <a:headEnd/>
            <a:tailEnd/>
          </a:ln>
        </p:spPr>
        <p:txBody>
          <a:bodyPr wrap="none">
            <a:spAutoFit/>
          </a:bodyPr>
          <a:lstStyle/>
          <a:p>
            <a:r>
              <a:rPr lang="en-US" sz="2400">
                <a:latin typeface="Arial Black" pitchFamily="34" charset="0"/>
              </a:rPr>
              <a:t># cells</a:t>
            </a:r>
          </a:p>
        </p:txBody>
      </p:sp>
      <p:sp>
        <p:nvSpPr>
          <p:cNvPr id="35850" name="TextBox 24"/>
          <p:cNvSpPr txBox="1">
            <a:spLocks noChangeArrowheads="1"/>
          </p:cNvSpPr>
          <p:nvPr/>
        </p:nvSpPr>
        <p:spPr bwMode="auto">
          <a:xfrm>
            <a:off x="5181600" y="6172200"/>
            <a:ext cx="2971800" cy="461963"/>
          </a:xfrm>
          <a:prstGeom prst="rect">
            <a:avLst/>
          </a:prstGeom>
          <a:noFill/>
          <a:ln w="9525">
            <a:noFill/>
            <a:miter lim="800000"/>
            <a:headEnd/>
            <a:tailEnd/>
          </a:ln>
        </p:spPr>
        <p:txBody>
          <a:bodyPr anchor="ctr">
            <a:spAutoFit/>
          </a:bodyPr>
          <a:lstStyle/>
          <a:p>
            <a:pPr algn="ctr"/>
            <a:r>
              <a:rPr lang="en-US" sz="2400">
                <a:latin typeface="Arial Black" pitchFamily="34" charset="0"/>
              </a:rPr>
              <a:t>Amount of DNA</a:t>
            </a:r>
            <a:endParaRPr lang="en-US">
              <a:latin typeface="Arial Black" pitchFamily="34" charset="0"/>
            </a:endParaRPr>
          </a:p>
        </p:txBody>
      </p:sp>
      <p:sp>
        <p:nvSpPr>
          <p:cNvPr id="35851" name="Rectangle 26"/>
          <p:cNvSpPr>
            <a:spLocks noChangeArrowheads="1"/>
          </p:cNvSpPr>
          <p:nvPr/>
        </p:nvSpPr>
        <p:spPr bwMode="auto">
          <a:xfrm>
            <a:off x="8534400" y="6400800"/>
            <a:ext cx="492125" cy="369888"/>
          </a:xfrm>
          <a:prstGeom prst="rect">
            <a:avLst/>
          </a:prstGeom>
          <a:noFill/>
          <a:ln w="9525">
            <a:noFill/>
            <a:miter lim="800000"/>
            <a:headEnd/>
            <a:tailEnd/>
          </a:ln>
        </p:spPr>
        <p:txBody>
          <a:bodyPr wrap="none">
            <a:spAutoFit/>
          </a:bodyPr>
          <a:lstStyle/>
          <a:p>
            <a:r>
              <a:rPr lang="en-US" b="1">
                <a:latin typeface="Arial Black" pitchFamily="34" charset="0"/>
              </a:rPr>
              <a:t>13</a:t>
            </a:r>
            <a:endParaRPr lang="en-US">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extBox 20"/>
          <p:cNvSpPr txBox="1">
            <a:spLocks noChangeArrowheads="1"/>
          </p:cNvSpPr>
          <p:nvPr/>
        </p:nvSpPr>
        <p:spPr bwMode="auto">
          <a:xfrm>
            <a:off x="609600" y="914400"/>
            <a:ext cx="6629400" cy="1477963"/>
          </a:xfrm>
          <a:prstGeom prst="rect">
            <a:avLst/>
          </a:prstGeom>
          <a:noFill/>
          <a:ln w="9525">
            <a:noFill/>
            <a:miter lim="800000"/>
            <a:headEnd/>
            <a:tailEnd/>
          </a:ln>
        </p:spPr>
        <p:txBody>
          <a:bodyPr>
            <a:spAutoFit/>
          </a:bodyPr>
          <a:lstStyle/>
          <a:p>
            <a:pPr marL="457200" indent="-457200">
              <a:buFont typeface="Calibri" pitchFamily="34" charset="0"/>
              <a:buAutoNum type="alphaUcPeriod"/>
            </a:pPr>
            <a:r>
              <a:rPr lang="en-US" b="1">
                <a:latin typeface="Arial Black" pitchFamily="34" charset="0"/>
              </a:rPr>
              <a:t>Inactive a proto-oncogene</a:t>
            </a:r>
          </a:p>
          <a:p>
            <a:pPr marL="457200" indent="-457200">
              <a:buFont typeface="Calibri" pitchFamily="34" charset="0"/>
              <a:buAutoNum type="alphaUcPeriod"/>
            </a:pPr>
            <a:r>
              <a:rPr lang="en-US" b="1">
                <a:latin typeface="Arial Black" pitchFamily="34" charset="0"/>
              </a:rPr>
              <a:t>Inactive a tumor suppressor</a:t>
            </a:r>
          </a:p>
          <a:p>
            <a:pPr marL="457200" indent="-457200">
              <a:buFont typeface="Calibri" pitchFamily="34" charset="0"/>
              <a:buAutoNum type="alphaUcPeriod"/>
            </a:pPr>
            <a:r>
              <a:rPr lang="en-US" b="1">
                <a:latin typeface="Arial Black" pitchFamily="34" charset="0"/>
              </a:rPr>
              <a:t>Activate an oncogene</a:t>
            </a:r>
          </a:p>
          <a:p>
            <a:pPr marL="457200" indent="-457200">
              <a:buFont typeface="Calibri" pitchFamily="34" charset="0"/>
              <a:buAutoNum type="alphaUcPeriod"/>
            </a:pPr>
            <a:r>
              <a:rPr lang="en-US" b="1">
                <a:latin typeface="Arial Black" pitchFamily="34" charset="0"/>
              </a:rPr>
              <a:t>Activate a proto-oncogene</a:t>
            </a:r>
          </a:p>
          <a:p>
            <a:pPr marL="457200" indent="-457200">
              <a:buFont typeface="Calibri" pitchFamily="34" charset="0"/>
              <a:buAutoNum type="alphaUcPeriod"/>
            </a:pPr>
            <a:r>
              <a:rPr lang="en-US" b="1">
                <a:latin typeface="Arial Black" pitchFamily="34" charset="0"/>
              </a:rPr>
              <a:t>Activate a tumor suppressor</a:t>
            </a:r>
          </a:p>
        </p:txBody>
      </p:sp>
      <p:sp>
        <p:nvSpPr>
          <p:cNvPr id="37890" name="TextBox 13"/>
          <p:cNvSpPr txBox="1">
            <a:spLocks noChangeArrowheads="1"/>
          </p:cNvSpPr>
          <p:nvPr/>
        </p:nvSpPr>
        <p:spPr bwMode="auto">
          <a:xfrm>
            <a:off x="152400" y="152400"/>
            <a:ext cx="8839200" cy="830263"/>
          </a:xfrm>
          <a:prstGeom prst="rect">
            <a:avLst/>
          </a:prstGeom>
          <a:solidFill>
            <a:schemeClr val="bg1"/>
          </a:solidFill>
          <a:ln w="9525">
            <a:noFill/>
            <a:miter lim="800000"/>
            <a:headEnd/>
            <a:tailEnd/>
          </a:ln>
        </p:spPr>
        <p:txBody>
          <a:bodyPr>
            <a:spAutoFit/>
          </a:bodyPr>
          <a:lstStyle/>
          <a:p>
            <a:pPr marL="457200" indent="-457200"/>
            <a:r>
              <a:rPr lang="en-US" sz="2400">
                <a:latin typeface="Arial Black" pitchFamily="34" charset="0"/>
              </a:rPr>
              <a:t>Which of the below options would change the cancer cell histogram to the treated histogram?</a:t>
            </a:r>
            <a:endParaRPr lang="en-US" sz="2400" b="1">
              <a:latin typeface="Arial Black" pitchFamily="34" charset="0"/>
            </a:endParaRPr>
          </a:p>
        </p:txBody>
      </p:sp>
      <p:grpSp>
        <p:nvGrpSpPr>
          <p:cNvPr id="37891" name="Group 24"/>
          <p:cNvGrpSpPr>
            <a:grpSpLocks/>
          </p:cNvGrpSpPr>
          <p:nvPr/>
        </p:nvGrpSpPr>
        <p:grpSpPr bwMode="auto">
          <a:xfrm>
            <a:off x="4876800" y="3195638"/>
            <a:ext cx="3048000" cy="2973387"/>
            <a:chOff x="609600" y="1065936"/>
            <a:chExt cx="3048000" cy="2972664"/>
          </a:xfrm>
        </p:grpSpPr>
        <p:pic>
          <p:nvPicPr>
            <p:cNvPr id="37905" name="Picture 25"/>
            <p:cNvPicPr>
              <a:picLocks noChangeAspect="1"/>
            </p:cNvPicPr>
            <p:nvPr/>
          </p:nvPicPr>
          <p:blipFill>
            <a:blip r:embed="rId3"/>
            <a:srcRect l="25003" t="30569" r="52731" b="44981"/>
            <a:stretch>
              <a:fillRect/>
            </a:stretch>
          </p:blipFill>
          <p:spPr bwMode="auto">
            <a:xfrm>
              <a:off x="609600" y="1509324"/>
              <a:ext cx="3048000" cy="2529276"/>
            </a:xfrm>
            <a:prstGeom prst="rect">
              <a:avLst/>
            </a:prstGeom>
            <a:noFill/>
            <a:ln w="9525">
              <a:noFill/>
              <a:miter lim="800000"/>
              <a:headEnd/>
              <a:tailEnd/>
            </a:ln>
          </p:spPr>
        </p:pic>
        <p:sp>
          <p:nvSpPr>
            <p:cNvPr id="37906" name="TextBox 26"/>
            <p:cNvSpPr txBox="1">
              <a:spLocks noChangeArrowheads="1"/>
            </p:cNvSpPr>
            <p:nvPr/>
          </p:nvSpPr>
          <p:spPr bwMode="auto">
            <a:xfrm>
              <a:off x="1547525" y="1065936"/>
              <a:ext cx="1500475" cy="461665"/>
            </a:xfrm>
            <a:prstGeom prst="rect">
              <a:avLst/>
            </a:prstGeom>
            <a:solidFill>
              <a:schemeClr val="bg1"/>
            </a:solidFill>
            <a:ln w="9525">
              <a:noFill/>
              <a:miter lim="800000"/>
              <a:headEnd/>
              <a:tailEnd/>
            </a:ln>
          </p:spPr>
          <p:txBody>
            <a:bodyPr wrap="none">
              <a:spAutoFit/>
            </a:bodyPr>
            <a:lstStyle/>
            <a:p>
              <a:pPr algn="ctr"/>
              <a:r>
                <a:rPr lang="en-US" sz="2400" b="1">
                  <a:solidFill>
                    <a:srgbClr val="0070C0"/>
                  </a:solidFill>
                  <a:latin typeface="Calibri" pitchFamily="34" charset="0"/>
                </a:rPr>
                <a:t>Treated     </a:t>
              </a:r>
            </a:p>
          </p:txBody>
        </p:sp>
      </p:grpSp>
      <p:grpSp>
        <p:nvGrpSpPr>
          <p:cNvPr id="37892" name="Group 27"/>
          <p:cNvGrpSpPr>
            <a:grpSpLocks/>
          </p:cNvGrpSpPr>
          <p:nvPr/>
        </p:nvGrpSpPr>
        <p:grpSpPr bwMode="auto">
          <a:xfrm>
            <a:off x="990600" y="3195638"/>
            <a:ext cx="3087688" cy="2900362"/>
            <a:chOff x="5066443" y="1138535"/>
            <a:chExt cx="3086957" cy="2900065"/>
          </a:xfrm>
        </p:grpSpPr>
        <p:pic>
          <p:nvPicPr>
            <p:cNvPr id="37903" name="Picture 28"/>
            <p:cNvPicPr>
              <a:picLocks noChangeAspect="1"/>
            </p:cNvPicPr>
            <p:nvPr/>
          </p:nvPicPr>
          <p:blipFill>
            <a:blip r:embed="rId3"/>
            <a:srcRect l="3294" t="5524" r="74997" b="71642"/>
            <a:stretch>
              <a:fillRect/>
            </a:stretch>
          </p:blipFill>
          <p:spPr bwMode="auto">
            <a:xfrm>
              <a:off x="5066443" y="1505712"/>
              <a:ext cx="3086957" cy="2532888"/>
            </a:xfrm>
            <a:prstGeom prst="rect">
              <a:avLst/>
            </a:prstGeom>
            <a:noFill/>
            <a:ln w="9525">
              <a:noFill/>
              <a:miter lim="800000"/>
              <a:headEnd/>
              <a:tailEnd/>
            </a:ln>
          </p:spPr>
        </p:pic>
        <p:sp>
          <p:nvSpPr>
            <p:cNvPr id="37904" name="TextBox 29"/>
            <p:cNvSpPr txBox="1">
              <a:spLocks noChangeArrowheads="1"/>
            </p:cNvSpPr>
            <p:nvPr/>
          </p:nvSpPr>
          <p:spPr bwMode="auto">
            <a:xfrm>
              <a:off x="5749758" y="1138535"/>
              <a:ext cx="1720343" cy="461665"/>
            </a:xfrm>
            <a:prstGeom prst="rect">
              <a:avLst/>
            </a:prstGeom>
            <a:solidFill>
              <a:schemeClr val="bg1"/>
            </a:solidFill>
            <a:ln w="9525">
              <a:noFill/>
              <a:miter lim="800000"/>
              <a:headEnd/>
              <a:tailEnd/>
            </a:ln>
          </p:spPr>
          <p:txBody>
            <a:bodyPr wrap="none">
              <a:spAutoFit/>
            </a:bodyPr>
            <a:lstStyle/>
            <a:p>
              <a:pPr algn="ctr"/>
              <a:r>
                <a:rPr lang="en-US" sz="2400" b="1">
                  <a:solidFill>
                    <a:srgbClr val="FF0000"/>
                  </a:solidFill>
                  <a:latin typeface="Calibri" pitchFamily="34" charset="0"/>
                </a:rPr>
                <a:t>Cancer Cells</a:t>
              </a:r>
            </a:p>
          </p:txBody>
        </p:sp>
      </p:grpSp>
      <p:sp>
        <p:nvSpPr>
          <p:cNvPr id="16" name="Right Arrow 15"/>
          <p:cNvSpPr/>
          <p:nvPr/>
        </p:nvSpPr>
        <p:spPr>
          <a:xfrm rot="6801742">
            <a:off x="6337300" y="2806701"/>
            <a:ext cx="534987" cy="322262"/>
          </a:xfrm>
          <a:prstGeom prst="rightArrow">
            <a:avLst/>
          </a:prstGeom>
          <a:solidFill>
            <a:srgbClr val="062FF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62FFA"/>
              </a:solidFill>
            </a:endParaRPr>
          </a:p>
        </p:txBody>
      </p:sp>
      <p:sp>
        <p:nvSpPr>
          <p:cNvPr id="17" name="Rectangle 16"/>
          <p:cNvSpPr/>
          <p:nvPr/>
        </p:nvSpPr>
        <p:spPr>
          <a:xfrm>
            <a:off x="76200" y="2819400"/>
            <a:ext cx="8915400" cy="3886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895" name="TextBox 17"/>
          <p:cNvSpPr txBox="1">
            <a:spLocks noChangeArrowheads="1"/>
          </p:cNvSpPr>
          <p:nvPr/>
        </p:nvSpPr>
        <p:spPr bwMode="auto">
          <a:xfrm rot="-5400000">
            <a:off x="341313" y="4684713"/>
            <a:ext cx="1293812" cy="461962"/>
          </a:xfrm>
          <a:prstGeom prst="rect">
            <a:avLst/>
          </a:prstGeom>
          <a:noFill/>
          <a:ln w="9525">
            <a:noFill/>
            <a:miter lim="800000"/>
            <a:headEnd/>
            <a:tailEnd/>
          </a:ln>
        </p:spPr>
        <p:txBody>
          <a:bodyPr wrap="none">
            <a:spAutoFit/>
          </a:bodyPr>
          <a:lstStyle/>
          <a:p>
            <a:r>
              <a:rPr lang="en-US" sz="2400">
                <a:latin typeface="Arial Black" pitchFamily="34" charset="0"/>
              </a:rPr>
              <a:t># cells</a:t>
            </a:r>
          </a:p>
        </p:txBody>
      </p:sp>
      <p:sp>
        <p:nvSpPr>
          <p:cNvPr id="37896" name="TextBox 18"/>
          <p:cNvSpPr txBox="1">
            <a:spLocks noChangeArrowheads="1"/>
          </p:cNvSpPr>
          <p:nvPr/>
        </p:nvSpPr>
        <p:spPr bwMode="auto">
          <a:xfrm>
            <a:off x="1143000" y="6167438"/>
            <a:ext cx="2971800" cy="461962"/>
          </a:xfrm>
          <a:prstGeom prst="rect">
            <a:avLst/>
          </a:prstGeom>
          <a:noFill/>
          <a:ln w="9525">
            <a:noFill/>
            <a:miter lim="800000"/>
            <a:headEnd/>
            <a:tailEnd/>
          </a:ln>
        </p:spPr>
        <p:txBody>
          <a:bodyPr anchor="ctr">
            <a:spAutoFit/>
          </a:bodyPr>
          <a:lstStyle/>
          <a:p>
            <a:pPr algn="ctr"/>
            <a:r>
              <a:rPr lang="en-US" sz="2400">
                <a:latin typeface="Arial Black" pitchFamily="34" charset="0"/>
              </a:rPr>
              <a:t>Amount of DNA</a:t>
            </a:r>
            <a:endParaRPr lang="en-US">
              <a:latin typeface="Arial Black" pitchFamily="34" charset="0"/>
            </a:endParaRPr>
          </a:p>
        </p:txBody>
      </p:sp>
      <p:sp>
        <p:nvSpPr>
          <p:cNvPr id="37897" name="TextBox 19"/>
          <p:cNvSpPr txBox="1">
            <a:spLocks noChangeArrowheads="1"/>
          </p:cNvSpPr>
          <p:nvPr/>
        </p:nvSpPr>
        <p:spPr bwMode="auto">
          <a:xfrm>
            <a:off x="1752600" y="5862638"/>
            <a:ext cx="1752600" cy="461962"/>
          </a:xfrm>
          <a:prstGeom prst="rect">
            <a:avLst/>
          </a:prstGeom>
          <a:noFill/>
          <a:ln w="9525">
            <a:noFill/>
            <a:miter lim="800000"/>
            <a:headEnd/>
            <a:tailEnd/>
          </a:ln>
        </p:spPr>
        <p:txBody>
          <a:bodyPr anchor="ctr">
            <a:spAutoFit/>
          </a:bodyPr>
          <a:lstStyle/>
          <a:p>
            <a:r>
              <a:rPr lang="en-US" sz="2400">
                <a:latin typeface="Calibri" pitchFamily="34" charset="0"/>
              </a:rPr>
              <a:t>   </a:t>
            </a:r>
            <a:r>
              <a:rPr lang="en-US">
                <a:latin typeface="Calibri" pitchFamily="34" charset="0"/>
              </a:rPr>
              <a:t>2n	2 x 2n</a:t>
            </a:r>
          </a:p>
        </p:txBody>
      </p:sp>
      <p:sp>
        <p:nvSpPr>
          <p:cNvPr id="37898" name="TextBox 21"/>
          <p:cNvSpPr txBox="1">
            <a:spLocks noChangeArrowheads="1"/>
          </p:cNvSpPr>
          <p:nvPr/>
        </p:nvSpPr>
        <p:spPr bwMode="auto">
          <a:xfrm>
            <a:off x="5562600" y="5867400"/>
            <a:ext cx="1752600" cy="461963"/>
          </a:xfrm>
          <a:prstGeom prst="rect">
            <a:avLst/>
          </a:prstGeom>
          <a:noFill/>
          <a:ln w="9525">
            <a:noFill/>
            <a:miter lim="800000"/>
            <a:headEnd/>
            <a:tailEnd/>
          </a:ln>
        </p:spPr>
        <p:txBody>
          <a:bodyPr anchor="ctr">
            <a:spAutoFit/>
          </a:bodyPr>
          <a:lstStyle/>
          <a:p>
            <a:r>
              <a:rPr lang="en-US" sz="2400">
                <a:latin typeface="Calibri" pitchFamily="34" charset="0"/>
              </a:rPr>
              <a:t>   </a:t>
            </a:r>
            <a:r>
              <a:rPr lang="en-US">
                <a:latin typeface="Calibri" pitchFamily="34" charset="0"/>
              </a:rPr>
              <a:t>2n	2 x 2n</a:t>
            </a:r>
          </a:p>
        </p:txBody>
      </p:sp>
      <p:sp>
        <p:nvSpPr>
          <p:cNvPr id="37899" name="TextBox 22"/>
          <p:cNvSpPr txBox="1">
            <a:spLocks noChangeArrowheads="1"/>
          </p:cNvSpPr>
          <p:nvPr/>
        </p:nvSpPr>
        <p:spPr bwMode="auto">
          <a:xfrm rot="-5400000">
            <a:off x="4151313" y="4913313"/>
            <a:ext cx="1293812" cy="461962"/>
          </a:xfrm>
          <a:prstGeom prst="rect">
            <a:avLst/>
          </a:prstGeom>
          <a:noFill/>
          <a:ln w="9525">
            <a:noFill/>
            <a:miter lim="800000"/>
            <a:headEnd/>
            <a:tailEnd/>
          </a:ln>
        </p:spPr>
        <p:txBody>
          <a:bodyPr wrap="none">
            <a:spAutoFit/>
          </a:bodyPr>
          <a:lstStyle/>
          <a:p>
            <a:r>
              <a:rPr lang="en-US" sz="2400">
                <a:latin typeface="Arial Black" pitchFamily="34" charset="0"/>
              </a:rPr>
              <a:t># cells</a:t>
            </a:r>
          </a:p>
        </p:txBody>
      </p:sp>
      <p:sp>
        <p:nvSpPr>
          <p:cNvPr id="37900" name="TextBox 23"/>
          <p:cNvSpPr txBox="1">
            <a:spLocks noChangeArrowheads="1"/>
          </p:cNvSpPr>
          <p:nvPr/>
        </p:nvSpPr>
        <p:spPr bwMode="auto">
          <a:xfrm>
            <a:off x="4953000" y="6172200"/>
            <a:ext cx="2971800" cy="461963"/>
          </a:xfrm>
          <a:prstGeom prst="rect">
            <a:avLst/>
          </a:prstGeom>
          <a:noFill/>
          <a:ln w="9525">
            <a:noFill/>
            <a:miter lim="800000"/>
            <a:headEnd/>
            <a:tailEnd/>
          </a:ln>
        </p:spPr>
        <p:txBody>
          <a:bodyPr anchor="ctr">
            <a:spAutoFit/>
          </a:bodyPr>
          <a:lstStyle/>
          <a:p>
            <a:pPr algn="ctr"/>
            <a:r>
              <a:rPr lang="en-US" sz="2400">
                <a:latin typeface="Arial Black" pitchFamily="34" charset="0"/>
              </a:rPr>
              <a:t>Amount of DNA</a:t>
            </a:r>
            <a:endParaRPr lang="en-US">
              <a:latin typeface="Arial Black" pitchFamily="34" charset="0"/>
            </a:endParaRPr>
          </a:p>
        </p:txBody>
      </p:sp>
      <p:sp>
        <p:nvSpPr>
          <p:cNvPr id="35" name="Right Arrow 34"/>
          <p:cNvSpPr/>
          <p:nvPr/>
        </p:nvSpPr>
        <p:spPr>
          <a:xfrm rot="3812765">
            <a:off x="1985169" y="2817019"/>
            <a:ext cx="533400" cy="32226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62FFA"/>
              </a:solidFill>
            </a:endParaRPr>
          </a:p>
        </p:txBody>
      </p:sp>
      <p:sp>
        <p:nvSpPr>
          <p:cNvPr id="37902" name="Rectangle 36"/>
          <p:cNvSpPr>
            <a:spLocks noChangeArrowheads="1"/>
          </p:cNvSpPr>
          <p:nvPr/>
        </p:nvSpPr>
        <p:spPr bwMode="auto">
          <a:xfrm>
            <a:off x="8534400" y="6400800"/>
            <a:ext cx="492125" cy="369888"/>
          </a:xfrm>
          <a:prstGeom prst="rect">
            <a:avLst/>
          </a:prstGeom>
          <a:noFill/>
          <a:ln w="9525">
            <a:noFill/>
            <a:miter lim="800000"/>
            <a:headEnd/>
            <a:tailEnd/>
          </a:ln>
        </p:spPr>
        <p:txBody>
          <a:bodyPr wrap="none">
            <a:spAutoFit/>
          </a:bodyPr>
          <a:lstStyle/>
          <a:p>
            <a:r>
              <a:rPr lang="en-US" b="1">
                <a:latin typeface="Arial Black" pitchFamily="34" charset="0"/>
              </a:rPr>
              <a:t>14</a:t>
            </a:r>
            <a:endParaRPr lang="en-US">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7" name="Title 3"/>
          <p:cNvSpPr>
            <a:spLocks noGrp="1"/>
          </p:cNvSpPr>
          <p:nvPr>
            <p:ph type="title"/>
          </p:nvPr>
        </p:nvSpPr>
        <p:spPr/>
        <p:txBody>
          <a:bodyPr/>
          <a:lstStyle/>
          <a:p>
            <a:r>
              <a:rPr lang="en-US" smtClean="0"/>
              <a:t>Concept check</a:t>
            </a:r>
          </a:p>
        </p:txBody>
      </p:sp>
      <p:sp>
        <p:nvSpPr>
          <p:cNvPr id="5" name="Content Placeholder 4"/>
          <p:cNvSpPr>
            <a:spLocks noGrp="1"/>
          </p:cNvSpPr>
          <p:nvPr>
            <p:ph idx="1"/>
          </p:nvPr>
        </p:nvSpPr>
        <p:spPr/>
        <p:txBody>
          <a:bodyPr rtlCol="0">
            <a:normAutofit fontScale="62500" lnSpcReduction="20000"/>
          </a:bodyPr>
          <a:lstStyle/>
          <a:p>
            <a:pPr marL="0" indent="0" fontAlgn="auto">
              <a:spcAft>
                <a:spcPts val="0"/>
              </a:spcAft>
              <a:buFont typeface="Arial" pitchFamily="34" charset="0"/>
              <a:buNone/>
              <a:defRPr/>
            </a:pPr>
            <a:r>
              <a:rPr lang="en-US" dirty="0" smtClean="0"/>
              <a:t>What is the difference between how a proto-oncogene and a tumor suppressor are mutated to promote cell cycle progression?</a:t>
            </a:r>
          </a:p>
          <a:p>
            <a:pPr marL="0" indent="0" fontAlgn="auto">
              <a:spcAft>
                <a:spcPts val="0"/>
              </a:spcAft>
              <a:buFont typeface="Arial" pitchFamily="34" charset="0"/>
              <a:buNone/>
              <a:defRPr/>
            </a:pPr>
            <a:endParaRPr lang="en-US" dirty="0" smtClean="0"/>
          </a:p>
          <a:p>
            <a:pPr marL="514350" indent="-514350" fontAlgn="auto">
              <a:spcAft>
                <a:spcPts val="0"/>
              </a:spcAft>
              <a:buFont typeface="+mj-lt"/>
              <a:buAutoNum type="alphaUcPeriod"/>
              <a:defRPr/>
            </a:pPr>
            <a:r>
              <a:rPr lang="en-US" dirty="0" smtClean="0"/>
              <a:t>Mutations need to activate the proto-oncogene (oncogene) or the tumor suppressor.</a:t>
            </a:r>
          </a:p>
          <a:p>
            <a:pPr marL="514350" indent="-514350" fontAlgn="auto">
              <a:spcAft>
                <a:spcPts val="0"/>
              </a:spcAft>
              <a:buFont typeface="+mj-lt"/>
              <a:buAutoNum type="alphaUcPeriod"/>
              <a:defRPr/>
            </a:pPr>
            <a:endParaRPr lang="en-US" dirty="0" smtClean="0"/>
          </a:p>
          <a:p>
            <a:pPr marL="514350" indent="-514350" fontAlgn="auto">
              <a:spcAft>
                <a:spcPts val="0"/>
              </a:spcAft>
              <a:buFont typeface="+mj-lt"/>
              <a:buAutoNum type="alphaUcPeriod"/>
              <a:defRPr/>
            </a:pPr>
            <a:r>
              <a:rPr lang="en-US" dirty="0" smtClean="0"/>
              <a:t>Mutations need to inhibit the proto-oncogene or the tumor suppressor.</a:t>
            </a:r>
          </a:p>
          <a:p>
            <a:pPr marL="514350" indent="-514350" fontAlgn="auto">
              <a:spcAft>
                <a:spcPts val="0"/>
              </a:spcAft>
              <a:buFont typeface="+mj-lt"/>
              <a:buAutoNum type="alphaUcPeriod"/>
              <a:defRPr/>
            </a:pPr>
            <a:endParaRPr lang="en-US" dirty="0" smtClean="0"/>
          </a:p>
          <a:p>
            <a:pPr marL="514350" indent="-514350" fontAlgn="auto">
              <a:spcAft>
                <a:spcPts val="0"/>
              </a:spcAft>
              <a:buFont typeface="+mj-lt"/>
              <a:buAutoNum type="alphaUcPeriod"/>
              <a:defRPr/>
            </a:pPr>
            <a:r>
              <a:rPr lang="en-US" dirty="0" smtClean="0"/>
              <a:t>Mutations need to activate the proto-oncogene (oncogene) or inhibit the tumor suppressor.</a:t>
            </a:r>
          </a:p>
          <a:p>
            <a:pPr marL="514350" indent="-514350" fontAlgn="auto">
              <a:spcAft>
                <a:spcPts val="0"/>
              </a:spcAft>
              <a:buFont typeface="+mj-lt"/>
              <a:buAutoNum type="alphaUcPeriod"/>
              <a:defRPr/>
            </a:pPr>
            <a:endParaRPr lang="en-US" dirty="0" smtClean="0"/>
          </a:p>
          <a:p>
            <a:pPr marL="514350" indent="-514350" fontAlgn="auto">
              <a:spcAft>
                <a:spcPts val="0"/>
              </a:spcAft>
              <a:buFont typeface="+mj-lt"/>
              <a:buAutoNum type="alphaUcPeriod"/>
              <a:defRPr/>
            </a:pPr>
            <a:r>
              <a:rPr lang="en-US" dirty="0" smtClean="0"/>
              <a:t>Mutations need </a:t>
            </a:r>
            <a:r>
              <a:rPr lang="en-US" dirty="0"/>
              <a:t>to </a:t>
            </a:r>
            <a:r>
              <a:rPr lang="en-US" dirty="0" smtClean="0"/>
              <a:t>inhibit </a:t>
            </a:r>
            <a:r>
              <a:rPr lang="en-US" dirty="0"/>
              <a:t>the proto-oncogene (oncogene) or </a:t>
            </a:r>
            <a:r>
              <a:rPr lang="en-US" dirty="0" smtClean="0"/>
              <a:t>activate </a:t>
            </a:r>
            <a:r>
              <a:rPr lang="en-US" dirty="0"/>
              <a:t>the tumor suppressor</a:t>
            </a:r>
            <a:r>
              <a:rPr lang="en-US" dirty="0" smtClean="0"/>
              <a:t>.</a:t>
            </a:r>
            <a:endParaRPr lang="en-US" dirty="0"/>
          </a:p>
        </p:txBody>
      </p:sp>
      <p:sp>
        <p:nvSpPr>
          <p:cNvPr id="39939" name="Rectangle 6"/>
          <p:cNvSpPr>
            <a:spLocks noChangeArrowheads="1"/>
          </p:cNvSpPr>
          <p:nvPr/>
        </p:nvSpPr>
        <p:spPr bwMode="auto">
          <a:xfrm>
            <a:off x="8534400" y="6400800"/>
            <a:ext cx="492125" cy="369888"/>
          </a:xfrm>
          <a:prstGeom prst="rect">
            <a:avLst/>
          </a:prstGeom>
          <a:noFill/>
          <a:ln w="9525">
            <a:noFill/>
            <a:miter lim="800000"/>
            <a:headEnd/>
            <a:tailEnd/>
          </a:ln>
        </p:spPr>
        <p:txBody>
          <a:bodyPr wrap="none">
            <a:spAutoFit/>
          </a:bodyPr>
          <a:lstStyle/>
          <a:p>
            <a:r>
              <a:rPr lang="en-US" b="1">
                <a:latin typeface="Arial Black" pitchFamily="34" charset="0"/>
              </a:rPr>
              <a:t>15</a:t>
            </a:r>
            <a:endParaRPr lang="en-US">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52400" y="152400"/>
            <a:ext cx="8763000" cy="923925"/>
          </a:xfrm>
          <a:prstGeom prst="rect">
            <a:avLst/>
          </a:prstGeom>
          <a:noFill/>
          <a:ln w="9525">
            <a:noFill/>
            <a:miter lim="800000"/>
            <a:headEnd/>
            <a:tailEnd/>
          </a:ln>
        </p:spPr>
        <p:txBody>
          <a:bodyPr>
            <a:spAutoFit/>
          </a:bodyPr>
          <a:lstStyle/>
          <a:p>
            <a:r>
              <a:rPr lang="en-US">
                <a:latin typeface="Arial Black" pitchFamily="34" charset="0"/>
              </a:rPr>
              <a:t>“ … I carry a “faulty” gene, </a:t>
            </a:r>
            <a:r>
              <a:rPr lang="en-US" b="1" i="1">
                <a:latin typeface="Arial Black" pitchFamily="34" charset="0"/>
              </a:rPr>
              <a:t>BRCA1</a:t>
            </a:r>
            <a:r>
              <a:rPr lang="en-US">
                <a:latin typeface="Arial Black" pitchFamily="34" charset="0"/>
              </a:rPr>
              <a:t>, which sharply increases my risk of developing breast cancer and ovarian cancer.”</a:t>
            </a:r>
          </a:p>
          <a:p>
            <a:r>
              <a:rPr lang="en-US">
                <a:latin typeface="Arial Black" pitchFamily="34" charset="0"/>
              </a:rPr>
              <a:t>						Angelina Jolie</a:t>
            </a:r>
          </a:p>
        </p:txBody>
      </p:sp>
      <p:sp>
        <p:nvSpPr>
          <p:cNvPr id="41986" name="TextBox 2"/>
          <p:cNvSpPr txBox="1">
            <a:spLocks noChangeArrowheads="1"/>
          </p:cNvSpPr>
          <p:nvPr/>
        </p:nvSpPr>
        <p:spPr bwMode="auto">
          <a:xfrm>
            <a:off x="152400" y="4724400"/>
            <a:ext cx="8763000" cy="2032000"/>
          </a:xfrm>
          <a:prstGeom prst="rect">
            <a:avLst/>
          </a:prstGeom>
          <a:noFill/>
          <a:ln w="9525">
            <a:noFill/>
            <a:miter lim="800000"/>
            <a:headEnd/>
            <a:tailEnd/>
          </a:ln>
        </p:spPr>
        <p:txBody>
          <a:bodyPr>
            <a:spAutoFit/>
          </a:bodyPr>
          <a:lstStyle/>
          <a:p>
            <a:pPr marL="457200" indent="-457200"/>
            <a:r>
              <a:rPr lang="en-US" b="1">
                <a:latin typeface="Arial Black" pitchFamily="34" charset="0"/>
              </a:rPr>
              <a:t>If Angelina Jolie has a faulty BRCA1, why is she concerned about an increased risk for cancer?</a:t>
            </a:r>
          </a:p>
          <a:p>
            <a:pPr marL="457200" indent="-457200"/>
            <a:endParaRPr lang="en-US" b="1">
              <a:latin typeface="Arial Black" pitchFamily="34" charset="0"/>
            </a:endParaRPr>
          </a:p>
          <a:p>
            <a:pPr marL="457200" indent="-457200"/>
            <a:r>
              <a:rPr lang="en-US" b="1">
                <a:latin typeface="Arial Black" pitchFamily="34" charset="0"/>
              </a:rPr>
              <a:t>Based on Angelina’s quote, can we determine if BRCA1 is an oncogene or a tumor suppressor?</a:t>
            </a:r>
            <a:endParaRPr lang="en-US" b="1">
              <a:solidFill>
                <a:srgbClr val="FF0000"/>
              </a:solidFill>
              <a:latin typeface="Arial Black" pitchFamily="34" charset="0"/>
            </a:endParaRPr>
          </a:p>
          <a:p>
            <a:pPr marL="457200" indent="-457200"/>
            <a:endParaRPr lang="en-US" b="1">
              <a:latin typeface="Arial Black" pitchFamily="34" charset="0"/>
            </a:endParaRPr>
          </a:p>
          <a:p>
            <a:pPr marL="457200" indent="-457200"/>
            <a:r>
              <a:rPr lang="en-US" b="1">
                <a:latin typeface="Arial Black" pitchFamily="34" charset="0"/>
              </a:rPr>
              <a:t>Why doesn’t she already have cancer?</a:t>
            </a:r>
          </a:p>
        </p:txBody>
      </p:sp>
      <p:sp>
        <p:nvSpPr>
          <p:cNvPr id="41987" name="Rectangle 4"/>
          <p:cNvSpPr>
            <a:spLocks noChangeArrowheads="1"/>
          </p:cNvSpPr>
          <p:nvPr/>
        </p:nvSpPr>
        <p:spPr bwMode="auto">
          <a:xfrm>
            <a:off x="8534400" y="6400800"/>
            <a:ext cx="492125" cy="369888"/>
          </a:xfrm>
          <a:prstGeom prst="rect">
            <a:avLst/>
          </a:prstGeom>
          <a:noFill/>
          <a:ln w="9525">
            <a:noFill/>
            <a:miter lim="800000"/>
            <a:headEnd/>
            <a:tailEnd/>
          </a:ln>
        </p:spPr>
        <p:txBody>
          <a:bodyPr wrap="none">
            <a:spAutoFit/>
          </a:bodyPr>
          <a:lstStyle/>
          <a:p>
            <a:r>
              <a:rPr lang="en-US" b="1">
                <a:latin typeface="Arial Black" pitchFamily="34" charset="0"/>
              </a:rPr>
              <a:t>16</a:t>
            </a:r>
            <a:endParaRPr lang="en-US">
              <a:latin typeface="Calibri" pitchFamily="34" charset="0"/>
            </a:endParaRPr>
          </a:p>
        </p:txBody>
      </p:sp>
      <p:pic>
        <p:nvPicPr>
          <p:cNvPr id="41988" name="Picture 2" descr="http://popledgeplus.files.wordpress.com/2011/09/article-2032713-0d27ea7100000578-957_634x576.jpg"/>
          <p:cNvPicPr>
            <a:picLocks noChangeAspect="1" noChangeArrowheads="1"/>
          </p:cNvPicPr>
          <p:nvPr/>
        </p:nvPicPr>
        <p:blipFill>
          <a:blip r:embed="rId2"/>
          <a:srcRect/>
          <a:stretch>
            <a:fillRect/>
          </a:stretch>
        </p:blipFill>
        <p:spPr bwMode="auto">
          <a:xfrm>
            <a:off x="914400" y="1028700"/>
            <a:ext cx="3048000" cy="2768600"/>
          </a:xfrm>
          <a:prstGeom prst="rect">
            <a:avLst/>
          </a:prstGeom>
          <a:noFill/>
          <a:ln w="9525">
            <a:noFill/>
            <a:miter lim="800000"/>
            <a:headEnd/>
            <a:tailEnd/>
          </a:ln>
        </p:spPr>
      </p:pic>
      <p:sp>
        <p:nvSpPr>
          <p:cNvPr id="41989" name="Rectangle 6"/>
          <p:cNvSpPr>
            <a:spLocks noChangeArrowheads="1"/>
          </p:cNvSpPr>
          <p:nvPr/>
        </p:nvSpPr>
        <p:spPr bwMode="auto">
          <a:xfrm>
            <a:off x="533400" y="3805238"/>
            <a:ext cx="3733800" cy="461962"/>
          </a:xfrm>
          <a:prstGeom prst="rect">
            <a:avLst/>
          </a:prstGeom>
          <a:noFill/>
          <a:ln w="9525">
            <a:noFill/>
            <a:miter lim="800000"/>
            <a:headEnd/>
            <a:tailEnd/>
          </a:ln>
        </p:spPr>
        <p:txBody>
          <a:bodyPr>
            <a:spAutoFit/>
          </a:bodyPr>
          <a:lstStyle/>
          <a:p>
            <a:r>
              <a:rPr lang="en-US" sz="1200">
                <a:cs typeface="Arial" charset="0"/>
              </a:rPr>
              <a:t>http://popledgeplus.files.wordpress.com/2011/09/article-2032713-0d27ea7100000578-957_634x576.jpg</a:t>
            </a:r>
          </a:p>
        </p:txBody>
      </p:sp>
      <p:pic>
        <p:nvPicPr>
          <p:cNvPr id="41990" name="Picture 2" descr="http://5minuteconsult.com/loadMedia.ashx?bookname=idams&amp;filename=F1793-061-027.jpg"/>
          <p:cNvPicPr>
            <a:picLocks noChangeAspect="1" noChangeArrowheads="1"/>
          </p:cNvPicPr>
          <p:nvPr/>
        </p:nvPicPr>
        <p:blipFill>
          <a:blip r:embed="rId3"/>
          <a:srcRect/>
          <a:stretch>
            <a:fillRect/>
          </a:stretch>
        </p:blipFill>
        <p:spPr bwMode="auto">
          <a:xfrm>
            <a:off x="5029200" y="1589088"/>
            <a:ext cx="2667000" cy="2147887"/>
          </a:xfrm>
          <a:prstGeom prst="rect">
            <a:avLst/>
          </a:prstGeom>
          <a:noFill/>
          <a:ln w="9525">
            <a:noFill/>
            <a:miter lim="800000"/>
            <a:headEnd/>
            <a:tailEnd/>
          </a:ln>
        </p:spPr>
      </p:pic>
      <p:sp>
        <p:nvSpPr>
          <p:cNvPr id="41991" name="Rectangle 8"/>
          <p:cNvSpPr>
            <a:spLocks noChangeArrowheads="1"/>
          </p:cNvSpPr>
          <p:nvPr/>
        </p:nvSpPr>
        <p:spPr bwMode="auto">
          <a:xfrm>
            <a:off x="4800600" y="3794125"/>
            <a:ext cx="3276600" cy="461963"/>
          </a:xfrm>
          <a:prstGeom prst="rect">
            <a:avLst/>
          </a:prstGeom>
          <a:noFill/>
          <a:ln w="9525">
            <a:noFill/>
            <a:miter lim="800000"/>
            <a:headEnd/>
            <a:tailEnd/>
          </a:ln>
        </p:spPr>
        <p:txBody>
          <a:bodyPr>
            <a:spAutoFit/>
          </a:bodyPr>
          <a:lstStyle/>
          <a:p>
            <a:r>
              <a:rPr lang="en-US" sz="1200">
                <a:cs typeface="Arial" charset="0"/>
              </a:rPr>
              <a:t>http://5minuteconsult.com/loadMedia.ashx?bookname=idams&amp;filename=F1793-061-027.jpg</a:t>
            </a:r>
          </a:p>
        </p:txBody>
      </p:sp>
      <p:sp>
        <p:nvSpPr>
          <p:cNvPr id="41992" name="Rectangle 9"/>
          <p:cNvSpPr>
            <a:spLocks noChangeArrowheads="1"/>
          </p:cNvSpPr>
          <p:nvPr/>
        </p:nvSpPr>
        <p:spPr bwMode="auto">
          <a:xfrm>
            <a:off x="5181600" y="1295400"/>
            <a:ext cx="3048000" cy="307975"/>
          </a:xfrm>
          <a:prstGeom prst="rect">
            <a:avLst/>
          </a:prstGeom>
          <a:noFill/>
          <a:ln w="9525">
            <a:noFill/>
            <a:miter lim="800000"/>
            <a:headEnd/>
            <a:tailEnd/>
          </a:ln>
        </p:spPr>
        <p:txBody>
          <a:bodyPr>
            <a:spAutoFit/>
          </a:bodyPr>
          <a:lstStyle/>
          <a:p>
            <a:pPr marL="457200" indent="-457200"/>
            <a:r>
              <a:rPr lang="en-US" sz="1400">
                <a:latin typeface="Arial Black" pitchFamily="34" charset="0"/>
              </a:rPr>
              <a:t>Basal Cell Carcinoma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2400" y="152400"/>
            <a:ext cx="8763000" cy="6647974"/>
          </a:xfrm>
          <a:prstGeom prst="rect">
            <a:avLst/>
          </a:prstGeom>
          <a:noFill/>
        </p:spPr>
        <p:txBody>
          <a:bodyPr>
            <a:spAutoFit/>
          </a:bodyPr>
          <a:lstStyle/>
          <a:p>
            <a:pPr marL="457200" indent="-457200" fontAlgn="auto">
              <a:spcBef>
                <a:spcPts val="0"/>
              </a:spcBef>
              <a:spcAft>
                <a:spcPts val="0"/>
              </a:spcAft>
              <a:defRPr/>
            </a:pPr>
            <a:r>
              <a:rPr lang="en-US" sz="2400" b="1" i="1" u="sng" dirty="0">
                <a:latin typeface="Arial Black" pitchFamily="34" charset="0"/>
              </a:rPr>
              <a:t>Learning Goals</a:t>
            </a:r>
            <a:r>
              <a:rPr lang="en-US" sz="2400" b="1" i="1" dirty="0">
                <a:latin typeface="Arial Black" pitchFamily="34" charset="0"/>
              </a:rPr>
              <a:t> – </a:t>
            </a:r>
          </a:p>
          <a:p>
            <a:pPr lvl="1" indent="-457200" fontAlgn="auto">
              <a:spcBef>
                <a:spcPts val="0"/>
              </a:spcBef>
              <a:spcAft>
                <a:spcPts val="0"/>
              </a:spcAft>
              <a:buFont typeface="Arial"/>
              <a:buChar char="•"/>
              <a:defRPr/>
            </a:pPr>
            <a:r>
              <a:rPr lang="en-US" dirty="0">
                <a:latin typeface="Arial Black" pitchFamily="34" charset="0"/>
              </a:rPr>
              <a:t>Students will understand how a cell regulates division.</a:t>
            </a:r>
          </a:p>
          <a:p>
            <a:pPr marL="457200" indent="-457200" fontAlgn="auto">
              <a:spcBef>
                <a:spcPts val="0"/>
              </a:spcBef>
              <a:spcAft>
                <a:spcPts val="0"/>
              </a:spcAft>
              <a:defRPr/>
            </a:pPr>
            <a:endParaRPr lang="en-US" b="1" i="1" dirty="0">
              <a:latin typeface="Arial Black" pitchFamily="34" charset="0"/>
            </a:endParaRPr>
          </a:p>
          <a:p>
            <a:pPr marL="457200" indent="-457200" fontAlgn="auto">
              <a:spcBef>
                <a:spcPts val="0"/>
              </a:spcBef>
              <a:spcAft>
                <a:spcPts val="0"/>
              </a:spcAft>
              <a:defRPr/>
            </a:pPr>
            <a:endParaRPr lang="en-US" b="1" i="1" dirty="0">
              <a:latin typeface="Arial Black" pitchFamily="34" charset="0"/>
            </a:endParaRPr>
          </a:p>
          <a:p>
            <a:pPr marL="457200" indent="-457200" fontAlgn="auto">
              <a:spcBef>
                <a:spcPts val="0"/>
              </a:spcBef>
              <a:spcAft>
                <a:spcPts val="0"/>
              </a:spcAft>
              <a:defRPr/>
            </a:pPr>
            <a:r>
              <a:rPr lang="en-US" sz="2400" b="1" i="1" u="sng" dirty="0">
                <a:latin typeface="Arial Black" pitchFamily="34" charset="0"/>
              </a:rPr>
              <a:t>Unit Intended Learning Outcomes</a:t>
            </a:r>
            <a:r>
              <a:rPr lang="en-US" sz="2400" b="1" i="1" dirty="0">
                <a:latin typeface="Arial Black" pitchFamily="34" charset="0"/>
              </a:rPr>
              <a:t> – </a:t>
            </a:r>
          </a:p>
          <a:p>
            <a:pPr marL="0" lvl="1" fontAlgn="auto">
              <a:spcBef>
                <a:spcPts val="0"/>
              </a:spcBef>
              <a:spcAft>
                <a:spcPts val="0"/>
              </a:spcAft>
              <a:defRPr/>
            </a:pPr>
            <a:endParaRPr lang="en-US" dirty="0">
              <a:latin typeface="Arial Black" pitchFamily="34" charset="0"/>
            </a:endParaRPr>
          </a:p>
          <a:p>
            <a:pPr lvl="1" indent="-457200" fontAlgn="auto">
              <a:spcBef>
                <a:spcPts val="0"/>
              </a:spcBef>
              <a:spcAft>
                <a:spcPts val="0"/>
              </a:spcAft>
              <a:buFont typeface="Arial"/>
              <a:buChar char="•"/>
              <a:defRPr/>
            </a:pPr>
            <a:r>
              <a:rPr lang="en-US" dirty="0">
                <a:latin typeface="Arial Black" pitchFamily="34" charset="0"/>
              </a:rPr>
              <a:t>Evaluate the benefits and risks of cellular division in multicellular organisms.</a:t>
            </a:r>
          </a:p>
          <a:p>
            <a:pPr lvl="1" indent="-457200" fontAlgn="auto">
              <a:spcBef>
                <a:spcPts val="0"/>
              </a:spcBef>
              <a:spcAft>
                <a:spcPts val="0"/>
              </a:spcAft>
              <a:buFont typeface="Arial"/>
              <a:buChar char="•"/>
              <a:defRPr/>
            </a:pPr>
            <a:endParaRPr lang="en-US" dirty="0">
              <a:latin typeface="Arial Black" pitchFamily="34" charset="0"/>
            </a:endParaRPr>
          </a:p>
          <a:p>
            <a:pPr lvl="1" indent="-457200" fontAlgn="auto">
              <a:spcBef>
                <a:spcPts val="0"/>
              </a:spcBef>
              <a:spcAft>
                <a:spcPts val="0"/>
              </a:spcAft>
              <a:buFont typeface="Arial"/>
              <a:buChar char="•"/>
              <a:defRPr/>
            </a:pPr>
            <a:r>
              <a:rPr lang="en-US" dirty="0">
                <a:latin typeface="Arial Black" pitchFamily="34" charset="0"/>
              </a:rPr>
              <a:t>Construct a diagram of the cell cycle and describe important events.</a:t>
            </a:r>
          </a:p>
          <a:p>
            <a:pPr lvl="1" indent="-457200" fontAlgn="auto">
              <a:spcBef>
                <a:spcPts val="0"/>
              </a:spcBef>
              <a:spcAft>
                <a:spcPts val="0"/>
              </a:spcAft>
              <a:buFont typeface="Arial"/>
              <a:buChar char="•"/>
              <a:defRPr/>
            </a:pPr>
            <a:endParaRPr lang="en-US" dirty="0">
              <a:latin typeface="Arial Black" pitchFamily="34" charset="0"/>
            </a:endParaRPr>
          </a:p>
          <a:p>
            <a:pPr lvl="1" indent="-457200" fontAlgn="auto">
              <a:spcBef>
                <a:spcPts val="0"/>
              </a:spcBef>
              <a:spcAft>
                <a:spcPts val="0"/>
              </a:spcAft>
              <a:buFont typeface="Arial"/>
              <a:buChar char="•"/>
              <a:defRPr/>
            </a:pPr>
            <a:r>
              <a:rPr lang="en-US" dirty="0">
                <a:latin typeface="Arial Black" pitchFamily="34" charset="0"/>
              </a:rPr>
              <a:t>Propose (new word – does this make sense?) checkpoints that protect an organism against the risks of cell division.</a:t>
            </a:r>
          </a:p>
          <a:p>
            <a:pPr lvl="1" indent="-457200" fontAlgn="auto">
              <a:spcBef>
                <a:spcPts val="0"/>
              </a:spcBef>
              <a:spcAft>
                <a:spcPts val="0"/>
              </a:spcAft>
              <a:defRPr/>
            </a:pPr>
            <a:endParaRPr lang="en-US" dirty="0">
              <a:latin typeface="Arial Black" pitchFamily="34" charset="0"/>
            </a:endParaRPr>
          </a:p>
          <a:p>
            <a:pPr lvl="1" indent="-457200" fontAlgn="auto">
              <a:spcBef>
                <a:spcPts val="0"/>
              </a:spcBef>
              <a:spcAft>
                <a:spcPts val="0"/>
              </a:spcAft>
              <a:defRPr/>
            </a:pPr>
            <a:r>
              <a:rPr lang="en-US" dirty="0">
                <a:latin typeface="Arial Black" pitchFamily="34" charset="0"/>
              </a:rPr>
              <a:t>	</a:t>
            </a:r>
            <a:r>
              <a:rPr lang="en-US" u="sng" dirty="0">
                <a:latin typeface="Arial Black" pitchFamily="34" charset="0"/>
              </a:rPr>
              <a:t>Tidbit Intended Learning Outcomes</a:t>
            </a:r>
          </a:p>
          <a:p>
            <a:pPr lvl="1" indent="-457200" fontAlgn="auto">
              <a:spcBef>
                <a:spcPts val="0"/>
              </a:spcBef>
              <a:spcAft>
                <a:spcPts val="0"/>
              </a:spcAft>
              <a:buFont typeface="Arial"/>
              <a:buChar char="•"/>
              <a:defRPr/>
            </a:pPr>
            <a:r>
              <a:rPr lang="en-US" dirty="0">
                <a:effectLst>
                  <a:glow rad="228600">
                    <a:schemeClr val="accent3">
                      <a:satMod val="175000"/>
                      <a:alpha val="40000"/>
                    </a:schemeClr>
                  </a:glow>
                </a:effectLst>
                <a:latin typeface="Arial Black" pitchFamily="34" charset="0"/>
              </a:rPr>
              <a:t>Distinguish between an oncogene and a tumor suppressor.</a:t>
            </a:r>
          </a:p>
          <a:p>
            <a:pPr lvl="1" indent="-457200" fontAlgn="auto">
              <a:spcBef>
                <a:spcPts val="0"/>
              </a:spcBef>
              <a:spcAft>
                <a:spcPts val="0"/>
              </a:spcAft>
              <a:buFont typeface="Arial"/>
              <a:buChar char="•"/>
              <a:defRPr/>
            </a:pPr>
            <a:endParaRPr lang="en-US" dirty="0">
              <a:effectLst>
                <a:glow rad="228600">
                  <a:schemeClr val="accent3">
                    <a:satMod val="175000"/>
                    <a:alpha val="40000"/>
                  </a:schemeClr>
                </a:glow>
              </a:effectLst>
              <a:latin typeface="Arial Black" pitchFamily="34" charset="0"/>
            </a:endParaRPr>
          </a:p>
          <a:p>
            <a:pPr lvl="1" indent="-457200" fontAlgn="auto">
              <a:spcBef>
                <a:spcPts val="0"/>
              </a:spcBef>
              <a:spcAft>
                <a:spcPts val="0"/>
              </a:spcAft>
              <a:buFont typeface="Arial"/>
              <a:buChar char="•"/>
              <a:defRPr/>
            </a:pPr>
            <a:r>
              <a:rPr lang="en-US" dirty="0">
                <a:effectLst>
                  <a:glow rad="228600">
                    <a:schemeClr val="accent3">
                      <a:satMod val="175000"/>
                      <a:alpha val="40000"/>
                    </a:schemeClr>
                  </a:glow>
                </a:effectLst>
                <a:latin typeface="Arial Black" pitchFamily="34" charset="0"/>
              </a:rPr>
              <a:t>Analyze flow </a:t>
            </a:r>
            <a:r>
              <a:rPr lang="en-US" dirty="0" err="1">
                <a:effectLst>
                  <a:glow rad="228600">
                    <a:schemeClr val="accent3">
                      <a:satMod val="175000"/>
                      <a:alpha val="40000"/>
                    </a:schemeClr>
                  </a:glow>
                </a:effectLst>
                <a:latin typeface="Arial Black" pitchFamily="34" charset="0"/>
              </a:rPr>
              <a:t>cytometry</a:t>
            </a:r>
            <a:r>
              <a:rPr lang="en-US" dirty="0">
                <a:effectLst>
                  <a:glow rad="228600">
                    <a:schemeClr val="accent3">
                      <a:satMod val="175000"/>
                      <a:alpha val="40000"/>
                    </a:schemeClr>
                  </a:glow>
                </a:effectLst>
                <a:latin typeface="Arial Black" pitchFamily="34" charset="0"/>
              </a:rPr>
              <a:t> data to make conclusions about cellular growth and activity of oncogenes or tumor suppressors.</a:t>
            </a:r>
          </a:p>
          <a:p>
            <a:pPr lvl="1" indent="-457200" fontAlgn="auto">
              <a:spcBef>
                <a:spcPts val="0"/>
              </a:spcBef>
              <a:spcAft>
                <a:spcPts val="0"/>
              </a:spcAft>
              <a:buFont typeface="Arial"/>
              <a:buChar char="•"/>
              <a:defRPr/>
            </a:pPr>
            <a:endParaRPr lang="en-US" dirty="0">
              <a:effectLst>
                <a:glow rad="228600">
                  <a:schemeClr val="accent3">
                    <a:satMod val="175000"/>
                    <a:alpha val="40000"/>
                  </a:schemeClr>
                </a:glow>
              </a:effectLst>
              <a:latin typeface="Arial Black" pitchFamily="34" charset="0"/>
            </a:endParaRPr>
          </a:p>
          <a:p>
            <a:pPr lvl="1" indent="-457200" fontAlgn="auto">
              <a:spcBef>
                <a:spcPts val="0"/>
              </a:spcBef>
              <a:spcAft>
                <a:spcPts val="0"/>
              </a:spcAft>
              <a:buFont typeface="Arial"/>
              <a:buChar char="•"/>
              <a:defRPr/>
            </a:pPr>
            <a:r>
              <a:rPr lang="en-US" dirty="0">
                <a:effectLst>
                  <a:glow rad="228600">
                    <a:schemeClr val="accent3">
                      <a:satMod val="175000"/>
                      <a:alpha val="40000"/>
                    </a:schemeClr>
                  </a:glow>
                </a:effectLst>
                <a:latin typeface="Arial Black" pitchFamily="34" charset="0"/>
              </a:rPr>
              <a:t>Predict the effect of tumor suppressors and oncogenes on cell cycle progression.</a:t>
            </a:r>
          </a:p>
        </p:txBody>
      </p:sp>
      <p:sp>
        <p:nvSpPr>
          <p:cNvPr id="43010" name="Rectangle 2"/>
          <p:cNvSpPr>
            <a:spLocks noChangeArrowheads="1"/>
          </p:cNvSpPr>
          <p:nvPr/>
        </p:nvSpPr>
        <p:spPr bwMode="auto">
          <a:xfrm>
            <a:off x="8062913" y="6400800"/>
            <a:ext cx="1004887" cy="369888"/>
          </a:xfrm>
          <a:prstGeom prst="rect">
            <a:avLst/>
          </a:prstGeom>
          <a:noFill/>
          <a:ln w="9525">
            <a:noFill/>
            <a:miter lim="800000"/>
            <a:headEnd/>
            <a:tailEnd/>
          </a:ln>
        </p:spPr>
        <p:txBody>
          <a:bodyPr wrap="none">
            <a:spAutoFit/>
          </a:bodyPr>
          <a:lstStyle/>
          <a:p>
            <a:r>
              <a:rPr lang="en-US" b="1">
                <a:latin typeface="Arial Black" pitchFamily="34" charset="0"/>
              </a:rPr>
              <a:t>3 &amp; 17</a:t>
            </a:r>
            <a:endParaRPr lang="en-US">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TextBox 1"/>
          <p:cNvSpPr txBox="1">
            <a:spLocks noChangeArrowheads="1"/>
          </p:cNvSpPr>
          <p:nvPr/>
        </p:nvSpPr>
        <p:spPr bwMode="auto">
          <a:xfrm>
            <a:off x="152400" y="152400"/>
            <a:ext cx="8686800" cy="2678113"/>
          </a:xfrm>
          <a:prstGeom prst="rect">
            <a:avLst/>
          </a:prstGeom>
          <a:noFill/>
          <a:ln w="9525">
            <a:noFill/>
            <a:miter lim="800000"/>
            <a:headEnd/>
            <a:tailEnd/>
          </a:ln>
        </p:spPr>
        <p:txBody>
          <a:bodyPr>
            <a:spAutoFit/>
          </a:bodyPr>
          <a:lstStyle/>
          <a:p>
            <a:pPr marL="457200" indent="-457200"/>
            <a:r>
              <a:rPr lang="en-US" sz="2400" b="1" i="1">
                <a:latin typeface="Arial Black" pitchFamily="34" charset="0"/>
              </a:rPr>
              <a:t>Summative assessment - </a:t>
            </a:r>
            <a:r>
              <a:rPr lang="en-US">
                <a:latin typeface="Arial Black" pitchFamily="34" charset="0"/>
              </a:rPr>
              <a:t>(Short answer exam question)</a:t>
            </a:r>
          </a:p>
          <a:p>
            <a:pPr marL="457200" indent="-457200"/>
            <a:endParaRPr lang="en-US">
              <a:latin typeface="Arial Black" pitchFamily="34" charset="0"/>
            </a:endParaRPr>
          </a:p>
          <a:p>
            <a:pPr marL="457200" indent="-457200"/>
            <a:r>
              <a:rPr lang="en-US">
                <a:latin typeface="Arial Black" pitchFamily="34" charset="0"/>
              </a:rPr>
              <a:t>Below are two histograms that show the DNA content of two different population of cells, normal and infected with HPV (human papilloma virus).  How does HPV change the profile of the infected cell population?</a:t>
            </a:r>
          </a:p>
          <a:p>
            <a:pPr marL="457200" indent="-457200"/>
            <a:endParaRPr lang="en-US">
              <a:latin typeface="Arial Black" pitchFamily="34" charset="0"/>
            </a:endParaRPr>
          </a:p>
          <a:p>
            <a:pPr marL="457200" indent="-457200"/>
            <a:r>
              <a:rPr lang="en-US">
                <a:latin typeface="Arial Black" pitchFamily="34" charset="0"/>
              </a:rPr>
              <a:t>Could HPV cause cancer or be used to treat cancer?  Using the data above, defend your answer.</a:t>
            </a:r>
          </a:p>
        </p:txBody>
      </p:sp>
      <p:pic>
        <p:nvPicPr>
          <p:cNvPr id="45058" name="Picture 2"/>
          <p:cNvPicPr>
            <a:picLocks noChangeAspect="1" noChangeArrowheads="1"/>
          </p:cNvPicPr>
          <p:nvPr/>
        </p:nvPicPr>
        <p:blipFill>
          <a:blip r:embed="rId2"/>
          <a:srcRect l="14972" t="33376" r="64560" b="46169"/>
          <a:stretch>
            <a:fillRect/>
          </a:stretch>
        </p:blipFill>
        <p:spPr bwMode="auto">
          <a:xfrm>
            <a:off x="1319213" y="3743325"/>
            <a:ext cx="6192837" cy="2584450"/>
          </a:xfrm>
          <a:prstGeom prst="rect">
            <a:avLst/>
          </a:prstGeom>
          <a:noFill/>
          <a:ln w="9525">
            <a:noFill/>
            <a:miter lim="800000"/>
            <a:headEnd/>
            <a:tailEnd/>
          </a:ln>
        </p:spPr>
      </p:pic>
      <p:cxnSp>
        <p:nvCxnSpPr>
          <p:cNvPr id="10" name="Straight Connector 9"/>
          <p:cNvCxnSpPr/>
          <p:nvPr/>
        </p:nvCxnSpPr>
        <p:spPr>
          <a:xfrm>
            <a:off x="2763838" y="3743325"/>
            <a:ext cx="0" cy="2282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11825" y="3797300"/>
            <a:ext cx="0" cy="22828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652588" y="3279775"/>
            <a:ext cx="5614987" cy="46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p>
        </p:txBody>
      </p:sp>
      <p:sp>
        <p:nvSpPr>
          <p:cNvPr id="45062" name="TextBox 15"/>
          <p:cNvSpPr txBox="1">
            <a:spLocks noChangeArrowheads="1"/>
          </p:cNvSpPr>
          <p:nvPr/>
        </p:nvSpPr>
        <p:spPr bwMode="auto">
          <a:xfrm>
            <a:off x="5043488" y="3298825"/>
            <a:ext cx="1582737" cy="460375"/>
          </a:xfrm>
          <a:prstGeom prst="rect">
            <a:avLst/>
          </a:prstGeom>
          <a:noFill/>
          <a:ln w="9525">
            <a:noFill/>
            <a:miter lim="800000"/>
            <a:headEnd/>
            <a:tailEnd/>
          </a:ln>
        </p:spPr>
        <p:txBody>
          <a:bodyPr wrap="none">
            <a:spAutoFit/>
          </a:bodyPr>
          <a:lstStyle/>
          <a:p>
            <a:r>
              <a:rPr lang="en-US" sz="2400">
                <a:latin typeface="Arial Black" pitchFamily="34" charset="0"/>
              </a:rPr>
              <a:t>Infected</a:t>
            </a:r>
          </a:p>
        </p:txBody>
      </p:sp>
      <p:sp>
        <p:nvSpPr>
          <p:cNvPr id="45063" name="TextBox 16"/>
          <p:cNvSpPr txBox="1">
            <a:spLocks noChangeArrowheads="1"/>
          </p:cNvSpPr>
          <p:nvPr/>
        </p:nvSpPr>
        <p:spPr bwMode="auto">
          <a:xfrm>
            <a:off x="1985963" y="3300413"/>
            <a:ext cx="1412875" cy="460375"/>
          </a:xfrm>
          <a:prstGeom prst="rect">
            <a:avLst/>
          </a:prstGeom>
          <a:noFill/>
          <a:ln w="9525">
            <a:noFill/>
            <a:miter lim="800000"/>
            <a:headEnd/>
            <a:tailEnd/>
          </a:ln>
        </p:spPr>
        <p:txBody>
          <a:bodyPr wrap="none">
            <a:spAutoFit/>
          </a:bodyPr>
          <a:lstStyle/>
          <a:p>
            <a:r>
              <a:rPr lang="en-US" sz="2400">
                <a:latin typeface="Arial Black" pitchFamily="34" charset="0"/>
              </a:rPr>
              <a:t>Normal</a:t>
            </a:r>
          </a:p>
        </p:txBody>
      </p:sp>
      <p:sp>
        <p:nvSpPr>
          <p:cNvPr id="45064" name="TextBox 11"/>
          <p:cNvSpPr txBox="1">
            <a:spLocks noChangeArrowheads="1"/>
          </p:cNvSpPr>
          <p:nvPr/>
        </p:nvSpPr>
        <p:spPr bwMode="auto">
          <a:xfrm>
            <a:off x="5973763" y="2895600"/>
            <a:ext cx="2103437" cy="276225"/>
          </a:xfrm>
          <a:prstGeom prst="rect">
            <a:avLst/>
          </a:prstGeom>
          <a:noFill/>
          <a:ln w="9525">
            <a:noFill/>
            <a:miter lim="800000"/>
            <a:headEnd/>
            <a:tailEnd/>
          </a:ln>
        </p:spPr>
        <p:txBody>
          <a:bodyPr wrap="none">
            <a:spAutoFit/>
          </a:bodyPr>
          <a:lstStyle/>
          <a:p>
            <a:r>
              <a:rPr lang="en-US" sz="1200">
                <a:cs typeface="Arial" charset="0"/>
              </a:rPr>
              <a:t>(Adapted from Bihani, 2004)</a:t>
            </a:r>
          </a:p>
        </p:txBody>
      </p:sp>
      <p:sp>
        <p:nvSpPr>
          <p:cNvPr id="45065" name="TextBox 13"/>
          <p:cNvSpPr txBox="1">
            <a:spLocks noChangeArrowheads="1"/>
          </p:cNvSpPr>
          <p:nvPr/>
        </p:nvSpPr>
        <p:spPr bwMode="auto">
          <a:xfrm rot="-5400000">
            <a:off x="629444" y="4528344"/>
            <a:ext cx="1327150" cy="461962"/>
          </a:xfrm>
          <a:prstGeom prst="rect">
            <a:avLst/>
          </a:prstGeom>
          <a:noFill/>
          <a:ln w="9525">
            <a:noFill/>
            <a:miter lim="800000"/>
            <a:headEnd/>
            <a:tailEnd/>
          </a:ln>
        </p:spPr>
        <p:txBody>
          <a:bodyPr wrap="none">
            <a:spAutoFit/>
          </a:bodyPr>
          <a:lstStyle/>
          <a:p>
            <a:r>
              <a:rPr lang="en-US" sz="2400" b="1">
                <a:latin typeface="Arial Black" pitchFamily="34" charset="0"/>
              </a:rPr>
              <a:t># Cells</a:t>
            </a:r>
          </a:p>
        </p:txBody>
      </p:sp>
      <p:sp>
        <p:nvSpPr>
          <p:cNvPr id="18" name="Rectangle 17"/>
          <p:cNvSpPr/>
          <p:nvPr/>
        </p:nvSpPr>
        <p:spPr>
          <a:xfrm>
            <a:off x="533400" y="3203575"/>
            <a:ext cx="7543800" cy="3505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67" name="Rectangle 19"/>
          <p:cNvSpPr>
            <a:spLocks noChangeArrowheads="1"/>
          </p:cNvSpPr>
          <p:nvPr/>
        </p:nvSpPr>
        <p:spPr bwMode="auto">
          <a:xfrm>
            <a:off x="8534400" y="6400800"/>
            <a:ext cx="492125" cy="369888"/>
          </a:xfrm>
          <a:prstGeom prst="rect">
            <a:avLst/>
          </a:prstGeom>
          <a:noFill/>
          <a:ln w="9525">
            <a:noFill/>
            <a:miter lim="800000"/>
            <a:headEnd/>
            <a:tailEnd/>
          </a:ln>
        </p:spPr>
        <p:txBody>
          <a:bodyPr wrap="none">
            <a:spAutoFit/>
          </a:bodyPr>
          <a:lstStyle/>
          <a:p>
            <a:r>
              <a:rPr lang="en-US" b="1">
                <a:latin typeface="Arial Black" pitchFamily="34" charset="0"/>
              </a:rPr>
              <a:t>18</a:t>
            </a:r>
            <a:endParaRPr lang="en-US">
              <a:latin typeface="Calibri" pitchFamily="34" charset="0"/>
            </a:endParaRPr>
          </a:p>
        </p:txBody>
      </p:sp>
      <p:sp>
        <p:nvSpPr>
          <p:cNvPr id="3" name="Rectangle 2"/>
          <p:cNvSpPr/>
          <p:nvPr/>
        </p:nvSpPr>
        <p:spPr>
          <a:xfrm>
            <a:off x="1003300" y="6156325"/>
            <a:ext cx="6921500"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069" name="TextBox 21"/>
          <p:cNvSpPr txBox="1">
            <a:spLocks noChangeArrowheads="1"/>
          </p:cNvSpPr>
          <p:nvPr/>
        </p:nvSpPr>
        <p:spPr bwMode="auto">
          <a:xfrm>
            <a:off x="1676400" y="6156325"/>
            <a:ext cx="2762250" cy="461963"/>
          </a:xfrm>
          <a:prstGeom prst="rect">
            <a:avLst/>
          </a:prstGeom>
          <a:noFill/>
          <a:ln w="9525">
            <a:noFill/>
            <a:miter lim="800000"/>
            <a:headEnd/>
            <a:tailEnd/>
          </a:ln>
        </p:spPr>
        <p:txBody>
          <a:bodyPr wrap="none">
            <a:spAutoFit/>
          </a:bodyPr>
          <a:lstStyle/>
          <a:p>
            <a:r>
              <a:rPr lang="en-US" sz="2400">
                <a:latin typeface="Arial Black" pitchFamily="34" charset="0"/>
              </a:rPr>
              <a:t>Amount of DNA</a:t>
            </a:r>
          </a:p>
        </p:txBody>
      </p:sp>
      <p:sp>
        <p:nvSpPr>
          <p:cNvPr id="45070" name="TextBox 22"/>
          <p:cNvSpPr txBox="1">
            <a:spLocks noChangeArrowheads="1"/>
          </p:cNvSpPr>
          <p:nvPr/>
        </p:nvSpPr>
        <p:spPr bwMode="auto">
          <a:xfrm>
            <a:off x="4724400" y="6156325"/>
            <a:ext cx="2762250" cy="461963"/>
          </a:xfrm>
          <a:prstGeom prst="rect">
            <a:avLst/>
          </a:prstGeom>
          <a:noFill/>
          <a:ln w="9525">
            <a:noFill/>
            <a:miter lim="800000"/>
            <a:headEnd/>
            <a:tailEnd/>
          </a:ln>
        </p:spPr>
        <p:txBody>
          <a:bodyPr wrap="none">
            <a:spAutoFit/>
          </a:bodyPr>
          <a:lstStyle/>
          <a:p>
            <a:r>
              <a:rPr lang="en-US" sz="2400">
                <a:latin typeface="Arial Black" pitchFamily="34" charset="0"/>
              </a:rPr>
              <a:t>Amount of DNA</a:t>
            </a:r>
          </a:p>
        </p:txBody>
      </p:sp>
      <p:sp>
        <p:nvSpPr>
          <p:cNvPr id="45071" name="TextBox 23"/>
          <p:cNvSpPr txBox="1">
            <a:spLocks noChangeArrowheads="1"/>
          </p:cNvSpPr>
          <p:nvPr/>
        </p:nvSpPr>
        <p:spPr bwMode="auto">
          <a:xfrm rot="-5400000">
            <a:off x="3682207" y="4518818"/>
            <a:ext cx="1327150" cy="461963"/>
          </a:xfrm>
          <a:prstGeom prst="rect">
            <a:avLst/>
          </a:prstGeom>
          <a:noFill/>
          <a:ln w="9525">
            <a:noFill/>
            <a:miter lim="800000"/>
            <a:headEnd/>
            <a:tailEnd/>
          </a:ln>
        </p:spPr>
        <p:txBody>
          <a:bodyPr wrap="none">
            <a:spAutoFit/>
          </a:bodyPr>
          <a:lstStyle/>
          <a:p>
            <a:r>
              <a:rPr lang="en-US" sz="2400" b="1">
                <a:latin typeface="Arial Black" pitchFamily="34" charset="0"/>
              </a:rPr>
              <a:t># Cells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52400"/>
            <a:ext cx="8718550" cy="5943600"/>
          </a:xfrm>
        </p:spPr>
        <p:txBody>
          <a:bodyPr rtlCol="0">
            <a:noAutofit/>
          </a:bodyPr>
          <a:lstStyle/>
          <a:p>
            <a:pPr marL="0" indent="0" fontAlgn="auto">
              <a:spcAft>
                <a:spcPts val="0"/>
              </a:spcAft>
              <a:buFont typeface="Arial" pitchFamily="34" charset="0"/>
              <a:buNone/>
              <a:defRPr/>
            </a:pPr>
            <a:r>
              <a:rPr lang="en-US" sz="3600" dirty="0" smtClean="0"/>
              <a:t>References</a:t>
            </a:r>
          </a:p>
          <a:p>
            <a:pPr fontAlgn="auto">
              <a:spcAft>
                <a:spcPts val="0"/>
              </a:spcAft>
              <a:buFont typeface="Arial" pitchFamily="34" charset="0"/>
              <a:buChar char="•"/>
              <a:defRPr/>
            </a:pPr>
            <a:r>
              <a:rPr lang="en-US" sz="1800" dirty="0" err="1" smtClean="0"/>
              <a:t>Brotherick</a:t>
            </a:r>
            <a:r>
              <a:rPr lang="en-US" sz="1800" dirty="0" smtClean="0"/>
              <a:t>, I. (2005) Guide to Flow </a:t>
            </a:r>
            <a:r>
              <a:rPr lang="en-US" sz="1800" dirty="0" err="1" smtClean="0"/>
              <a:t>Cytometry</a:t>
            </a:r>
            <a:r>
              <a:rPr lang="en-US" sz="1800" dirty="0" smtClean="0"/>
              <a:t>: Chapter 16 Basic DNA Measurement by Flow </a:t>
            </a:r>
            <a:r>
              <a:rPr lang="en-US" sz="1800" dirty="0" err="1" smtClean="0"/>
              <a:t>Cytometry</a:t>
            </a:r>
            <a:r>
              <a:rPr lang="en-US" sz="1800" dirty="0" smtClean="0"/>
              <a:t>. Dako.com p. 99-106.</a:t>
            </a:r>
          </a:p>
          <a:p>
            <a:pPr fontAlgn="auto">
              <a:spcAft>
                <a:spcPts val="0"/>
              </a:spcAft>
              <a:buFont typeface="Arial" pitchFamily="34" charset="0"/>
              <a:buChar char="•"/>
              <a:defRPr/>
            </a:pPr>
            <a:r>
              <a:rPr lang="en-US" sz="1800" dirty="0" smtClean="0"/>
              <a:t>Pierce, HR. (2002) Bcl-2 Expression Inhibits Liver Carcinogenesis and Delays the Development of Proliferating Foci. </a:t>
            </a:r>
            <a:r>
              <a:rPr lang="en-US" sz="1800" i="1" dirty="0" smtClean="0"/>
              <a:t>Am. J. of Pathology</a:t>
            </a:r>
            <a:r>
              <a:rPr lang="en-US" sz="1800" dirty="0" smtClean="0"/>
              <a:t>. Vol. 160; 5. p.1555-1560.</a:t>
            </a:r>
          </a:p>
          <a:p>
            <a:pPr fontAlgn="auto">
              <a:spcAft>
                <a:spcPts val="0"/>
              </a:spcAft>
              <a:buFont typeface="Arial" pitchFamily="34" charset="0"/>
              <a:buChar char="•"/>
              <a:defRPr/>
            </a:pPr>
            <a:r>
              <a:rPr lang="en-US" sz="1800" dirty="0" err="1" smtClean="0"/>
              <a:t>Bihani</a:t>
            </a:r>
            <a:r>
              <a:rPr lang="en-US" sz="1800" dirty="0" smtClean="0"/>
              <a:t>, T. (2004) Differential </a:t>
            </a:r>
            <a:r>
              <a:rPr lang="en-US" sz="1800" dirty="0" err="1" smtClean="0"/>
              <a:t>Oncogenic</a:t>
            </a:r>
            <a:r>
              <a:rPr lang="en-US" sz="1800" dirty="0" smtClean="0"/>
              <a:t> </a:t>
            </a:r>
            <a:r>
              <a:rPr lang="en-US" sz="1800" dirty="0" err="1" smtClean="0"/>
              <a:t>Ras</a:t>
            </a:r>
            <a:r>
              <a:rPr lang="en-US" sz="1800" dirty="0" smtClean="0"/>
              <a:t> Signaling and Senescence in Tumor Cells. Cell Cycle 3:9, 1201-1207.</a:t>
            </a:r>
          </a:p>
          <a:p>
            <a:pPr fontAlgn="auto">
              <a:spcAft>
                <a:spcPts val="0"/>
              </a:spcAft>
              <a:buFont typeface="Arial" pitchFamily="34" charset="0"/>
              <a:buChar char="•"/>
              <a:defRPr/>
            </a:pPr>
            <a:endParaRPr lang="en-US" sz="2400" dirty="0"/>
          </a:p>
          <a:p>
            <a:pPr marL="0" indent="0" fontAlgn="auto">
              <a:spcAft>
                <a:spcPts val="0"/>
              </a:spcAft>
              <a:buFont typeface="Arial" pitchFamily="34" charset="0"/>
              <a:buNone/>
              <a:defRPr/>
            </a:pPr>
            <a:endParaRPr lang="en-US" sz="2400" dirty="0" smtClean="0"/>
          </a:p>
          <a:p>
            <a:pPr marL="0" indent="0" fontAlgn="auto">
              <a:spcAft>
                <a:spcPts val="0"/>
              </a:spcAft>
              <a:buFont typeface="Arial" pitchFamily="34" charset="0"/>
              <a:buNone/>
              <a:defRPr/>
            </a:pPr>
            <a:r>
              <a:rPr lang="en-US" sz="3600" dirty="0" smtClean="0"/>
              <a:t>Acknowledgments</a:t>
            </a:r>
            <a:endParaRPr lang="en-US" sz="3600" dirty="0"/>
          </a:p>
          <a:p>
            <a:pPr fontAlgn="auto">
              <a:spcAft>
                <a:spcPts val="0"/>
              </a:spcAft>
              <a:buFont typeface="Arial" pitchFamily="34" charset="0"/>
              <a:buChar char="•"/>
              <a:defRPr/>
            </a:pPr>
            <a:r>
              <a:rPr lang="en-US" sz="1800" dirty="0"/>
              <a:t>Molly Bolger and </a:t>
            </a:r>
            <a:r>
              <a:rPr lang="en-US" sz="1800" dirty="0" err="1"/>
              <a:t>Lianna</a:t>
            </a:r>
            <a:r>
              <a:rPr lang="en-US" sz="1800" dirty="0"/>
              <a:t> </a:t>
            </a:r>
            <a:r>
              <a:rPr lang="en-US" sz="1800" dirty="0" err="1"/>
              <a:t>Etchberger</a:t>
            </a:r>
            <a:endParaRPr lang="en-US" sz="1800" dirty="0"/>
          </a:p>
          <a:p>
            <a:pPr fontAlgn="auto">
              <a:spcAft>
                <a:spcPts val="0"/>
              </a:spcAft>
              <a:buFont typeface="Arial" pitchFamily="34" charset="0"/>
              <a:buChar char="•"/>
              <a:defRPr/>
            </a:pPr>
            <a:r>
              <a:rPr lang="en-US" sz="1800" dirty="0"/>
              <a:t>Groups 1 and </a:t>
            </a:r>
            <a:r>
              <a:rPr lang="en-US" sz="1800" dirty="0" smtClean="0"/>
              <a:t>6</a:t>
            </a:r>
            <a:endParaRPr lang="en-US" sz="1800" dirty="0"/>
          </a:p>
        </p:txBody>
      </p:sp>
      <p:sp>
        <p:nvSpPr>
          <p:cNvPr id="46082" name="Rectangle 6"/>
          <p:cNvSpPr>
            <a:spLocks noChangeArrowheads="1"/>
          </p:cNvSpPr>
          <p:nvPr/>
        </p:nvSpPr>
        <p:spPr bwMode="auto">
          <a:xfrm>
            <a:off x="8534400" y="6400800"/>
            <a:ext cx="492125" cy="369888"/>
          </a:xfrm>
          <a:prstGeom prst="rect">
            <a:avLst/>
          </a:prstGeom>
          <a:noFill/>
          <a:ln w="9525">
            <a:noFill/>
            <a:miter lim="800000"/>
            <a:headEnd/>
            <a:tailEnd/>
          </a:ln>
        </p:spPr>
        <p:txBody>
          <a:bodyPr wrap="none">
            <a:spAutoFit/>
          </a:bodyPr>
          <a:lstStyle/>
          <a:p>
            <a:r>
              <a:rPr lang="en-US" b="1">
                <a:latin typeface="Arial Black" pitchFamily="34" charset="0"/>
              </a:rPr>
              <a:t>19</a:t>
            </a:r>
            <a:endParaRPr lang="en-US">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152400" y="152400"/>
            <a:ext cx="8763000" cy="5908675"/>
          </a:xfrm>
          <a:prstGeom prst="rect">
            <a:avLst/>
          </a:prstGeom>
          <a:noFill/>
          <a:ln w="9525">
            <a:noFill/>
            <a:miter lim="800000"/>
            <a:headEnd/>
            <a:tailEnd/>
          </a:ln>
        </p:spPr>
        <p:txBody>
          <a:bodyPr>
            <a:spAutoFit/>
          </a:bodyPr>
          <a:lstStyle/>
          <a:p>
            <a:pPr marL="457200" indent="-457200"/>
            <a:r>
              <a:rPr lang="en-US" b="1" i="1">
                <a:latin typeface="Arial Black" pitchFamily="34" charset="0"/>
              </a:rPr>
              <a:t>Unit – </a:t>
            </a:r>
            <a:r>
              <a:rPr lang="en-US">
                <a:latin typeface="Arial Black" pitchFamily="34" charset="0"/>
              </a:rPr>
              <a:t>Cellular Division and Cell Cycle.</a:t>
            </a:r>
          </a:p>
          <a:p>
            <a:pPr marL="457200" indent="-457200"/>
            <a:endParaRPr lang="en-US">
              <a:latin typeface="Arial Black" pitchFamily="34" charset="0"/>
            </a:endParaRPr>
          </a:p>
          <a:p>
            <a:pPr marL="457200" indent="-457200"/>
            <a:r>
              <a:rPr lang="en-US" b="1" i="1">
                <a:latin typeface="Arial Black" pitchFamily="34" charset="0"/>
              </a:rPr>
              <a:t>Course –</a:t>
            </a:r>
            <a:r>
              <a:rPr lang="en-US">
                <a:latin typeface="Arial Black" pitchFamily="34" charset="0"/>
              </a:rPr>
              <a:t> Introductory Biology.</a:t>
            </a:r>
          </a:p>
          <a:p>
            <a:pPr marL="457200" indent="-457200"/>
            <a:endParaRPr lang="en-US">
              <a:latin typeface="Arial Black" pitchFamily="34" charset="0"/>
            </a:endParaRPr>
          </a:p>
          <a:p>
            <a:pPr marL="457200" indent="-457200"/>
            <a:r>
              <a:rPr lang="en-US" b="1" i="1">
                <a:latin typeface="Arial Black" pitchFamily="34" charset="0"/>
              </a:rPr>
              <a:t>Number of Lecture Hours –</a:t>
            </a:r>
            <a:r>
              <a:rPr lang="en-US">
                <a:latin typeface="Arial Black" pitchFamily="34" charset="0"/>
              </a:rPr>
              <a:t> 3 hours.</a:t>
            </a:r>
          </a:p>
          <a:p>
            <a:pPr marL="457200" indent="-457200"/>
            <a:endParaRPr lang="en-US">
              <a:latin typeface="Arial Black" pitchFamily="34" charset="0"/>
            </a:endParaRPr>
          </a:p>
          <a:p>
            <a:pPr marL="457200" indent="-457200"/>
            <a:endParaRPr lang="en-US">
              <a:latin typeface="Arial Black" pitchFamily="34" charset="0"/>
            </a:endParaRPr>
          </a:p>
          <a:p>
            <a:pPr marL="457200" indent="-457200"/>
            <a:r>
              <a:rPr lang="en-US" b="1" i="1">
                <a:latin typeface="Arial Black" pitchFamily="34" charset="0"/>
              </a:rPr>
              <a:t>How did the idea for the unit arise? -</a:t>
            </a:r>
            <a:r>
              <a:rPr lang="en-US">
                <a:latin typeface="Arial Black" pitchFamily="34" charset="0"/>
              </a:rPr>
              <a:t> Students are known to struggle with this topic.</a:t>
            </a:r>
          </a:p>
          <a:p>
            <a:pPr marL="457200" indent="-457200"/>
            <a:endParaRPr lang="en-US">
              <a:latin typeface="Arial Black" pitchFamily="34" charset="0"/>
            </a:endParaRPr>
          </a:p>
          <a:p>
            <a:pPr marL="457200" indent="-457200"/>
            <a:endParaRPr lang="en-US">
              <a:latin typeface="Arial Black" pitchFamily="34" charset="0"/>
            </a:endParaRPr>
          </a:p>
          <a:p>
            <a:pPr marL="457200" indent="-457200"/>
            <a:r>
              <a:rPr lang="en-US" b="1" i="1">
                <a:latin typeface="Arial Black" pitchFamily="34" charset="0"/>
              </a:rPr>
              <a:t>Why was this topic chosen? - </a:t>
            </a:r>
            <a:r>
              <a:rPr lang="en-US">
                <a:latin typeface="Arial Black" pitchFamily="34" charset="0"/>
              </a:rPr>
              <a:t>All participants can utilize this topic in their courses.</a:t>
            </a:r>
          </a:p>
          <a:p>
            <a:pPr marL="457200" indent="-457200"/>
            <a:endParaRPr lang="en-US">
              <a:latin typeface="Arial Black" pitchFamily="34" charset="0"/>
            </a:endParaRPr>
          </a:p>
          <a:p>
            <a:pPr marL="457200" indent="-457200"/>
            <a:endParaRPr lang="en-US">
              <a:latin typeface="Arial Black" pitchFamily="34" charset="0"/>
            </a:endParaRPr>
          </a:p>
          <a:p>
            <a:pPr marL="457200" indent="-457200"/>
            <a:r>
              <a:rPr lang="en-US" b="1" i="1">
                <a:latin typeface="Arial Black" pitchFamily="34" charset="0"/>
              </a:rPr>
              <a:t>What misconceptions or difficult topics are addressed? - </a:t>
            </a:r>
            <a:r>
              <a:rPr lang="en-US">
                <a:latin typeface="Arial Black" pitchFamily="34" charset="0"/>
              </a:rPr>
              <a:t>Differences of tumor suppressor and oncogene function.</a:t>
            </a:r>
          </a:p>
          <a:p>
            <a:pPr marL="457200" indent="-457200"/>
            <a:endParaRPr lang="en-US">
              <a:latin typeface="Arial Black" pitchFamily="34" charset="0"/>
            </a:endParaRPr>
          </a:p>
          <a:p>
            <a:pPr marL="457200" indent="-457200"/>
            <a:endParaRPr lang="en-US">
              <a:latin typeface="Arial Black" pitchFamily="34" charset="0"/>
            </a:endParaRPr>
          </a:p>
          <a:p>
            <a:pPr marL="457200" indent="-457200"/>
            <a:r>
              <a:rPr lang="en-US" b="1" i="1">
                <a:latin typeface="Arial Black" pitchFamily="34" charset="0"/>
              </a:rPr>
              <a:t>Previous knowledge required for activity – </a:t>
            </a:r>
            <a:r>
              <a:rPr lang="en-US">
                <a:latin typeface="Arial Black" pitchFamily="34" charset="0"/>
              </a:rPr>
              <a:t>mutation, cell cycle, cell division, general knowledge of cancer (overproduction of cells).</a:t>
            </a:r>
          </a:p>
        </p:txBody>
      </p:sp>
      <p:sp>
        <p:nvSpPr>
          <p:cNvPr id="16386" name="Rectangle 2"/>
          <p:cNvSpPr>
            <a:spLocks noChangeArrowheads="1"/>
          </p:cNvSpPr>
          <p:nvPr/>
        </p:nvSpPr>
        <p:spPr bwMode="auto">
          <a:xfrm>
            <a:off x="8686800" y="6400800"/>
            <a:ext cx="338138" cy="369888"/>
          </a:xfrm>
          <a:prstGeom prst="rect">
            <a:avLst/>
          </a:prstGeom>
          <a:noFill/>
          <a:ln w="9525">
            <a:noFill/>
            <a:miter lim="800000"/>
            <a:headEnd/>
            <a:tailEnd/>
          </a:ln>
        </p:spPr>
        <p:txBody>
          <a:bodyPr wrap="none">
            <a:spAutoFit/>
          </a:bodyPr>
          <a:lstStyle/>
          <a:p>
            <a:r>
              <a:rPr lang="en-US" b="1">
                <a:latin typeface="Arial Black" pitchFamily="34" charset="0"/>
              </a:rPr>
              <a:t>2</a:t>
            </a:r>
            <a:endParaRPr lang="en-US">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152400" y="152400"/>
            <a:ext cx="8763000" cy="923925"/>
          </a:xfrm>
          <a:prstGeom prst="rect">
            <a:avLst/>
          </a:prstGeom>
          <a:noFill/>
          <a:ln w="9525">
            <a:noFill/>
            <a:miter lim="800000"/>
            <a:headEnd/>
            <a:tailEnd/>
          </a:ln>
        </p:spPr>
        <p:txBody>
          <a:bodyPr>
            <a:spAutoFit/>
          </a:bodyPr>
          <a:lstStyle/>
          <a:p>
            <a:r>
              <a:rPr lang="en-US">
                <a:latin typeface="Arial Black" pitchFamily="34" charset="0"/>
              </a:rPr>
              <a:t>“ … I carry a “faulty” gene, </a:t>
            </a:r>
            <a:r>
              <a:rPr lang="en-US" b="1" i="1">
                <a:latin typeface="Arial Black" pitchFamily="34" charset="0"/>
              </a:rPr>
              <a:t>BRCA1</a:t>
            </a:r>
            <a:r>
              <a:rPr lang="en-US">
                <a:latin typeface="Arial Black" pitchFamily="34" charset="0"/>
              </a:rPr>
              <a:t>, which sharply increases my risk of developing breast cancer and ovarian cancer.”</a:t>
            </a:r>
          </a:p>
          <a:p>
            <a:r>
              <a:rPr lang="en-US">
                <a:latin typeface="Arial Black" pitchFamily="34" charset="0"/>
              </a:rPr>
              <a:t>						Angelina Jolie</a:t>
            </a:r>
          </a:p>
        </p:txBody>
      </p:sp>
      <p:sp>
        <p:nvSpPr>
          <p:cNvPr id="3" name="TextBox 2"/>
          <p:cNvSpPr txBox="1"/>
          <p:nvPr/>
        </p:nvSpPr>
        <p:spPr>
          <a:xfrm>
            <a:off x="228600" y="2667000"/>
            <a:ext cx="8686800" cy="4062413"/>
          </a:xfrm>
          <a:prstGeom prst="rect">
            <a:avLst/>
          </a:prstGeom>
          <a:noFill/>
        </p:spPr>
        <p:txBody>
          <a:bodyPr>
            <a:spAutoFit/>
          </a:bodyPr>
          <a:lstStyle/>
          <a:p>
            <a:pPr marL="457200" indent="-457200" fontAlgn="auto">
              <a:spcBef>
                <a:spcPts val="0"/>
              </a:spcBef>
              <a:spcAft>
                <a:spcPts val="0"/>
              </a:spcAft>
              <a:defRPr/>
            </a:pPr>
            <a:r>
              <a:rPr lang="en-US" sz="2400" dirty="0">
                <a:latin typeface="Arial Black" pitchFamily="34" charset="0"/>
              </a:rPr>
              <a:t>“Mutations affecting the BRCT domains of the breast cancer–associated tumor suppressor BRCA1 disrupt the recruitment of this protein to DNA double-strand breaks (DSBs).”</a:t>
            </a:r>
          </a:p>
          <a:p>
            <a:pPr marL="457200" indent="-457200" fontAlgn="auto">
              <a:spcBef>
                <a:spcPts val="0"/>
              </a:spcBef>
              <a:spcAft>
                <a:spcPts val="0"/>
              </a:spcAft>
              <a:defRPr/>
            </a:pPr>
            <a:endParaRPr lang="en-US" dirty="0">
              <a:latin typeface="Arial Black" pitchFamily="34" charset="0"/>
            </a:endParaRPr>
          </a:p>
          <a:p>
            <a:pPr marL="457200" indent="-457200" fontAlgn="auto">
              <a:spcBef>
                <a:spcPts val="0"/>
              </a:spcBef>
              <a:spcAft>
                <a:spcPts val="0"/>
              </a:spcAft>
              <a:defRPr/>
            </a:pPr>
            <a:endParaRPr lang="en-US" dirty="0">
              <a:latin typeface="Arial Black" pitchFamily="34" charset="0"/>
            </a:endParaRPr>
          </a:p>
          <a:p>
            <a:pPr fontAlgn="auto">
              <a:spcBef>
                <a:spcPts val="0"/>
              </a:spcBef>
              <a:spcAft>
                <a:spcPts val="0"/>
              </a:spcAft>
              <a:defRPr/>
            </a:pPr>
            <a:r>
              <a:rPr lang="en-US" dirty="0" err="1">
                <a:latin typeface="Arial Black" pitchFamily="34" charset="0"/>
              </a:rPr>
              <a:t>Bijan</a:t>
            </a:r>
            <a:r>
              <a:rPr lang="en-US" dirty="0">
                <a:latin typeface="Arial Black" pitchFamily="34" charset="0"/>
              </a:rPr>
              <a:t> </a:t>
            </a:r>
            <a:r>
              <a:rPr lang="en-US" dirty="0" err="1">
                <a:latin typeface="Arial Black" pitchFamily="34" charset="0"/>
              </a:rPr>
              <a:t>Sobhian</a:t>
            </a:r>
            <a:r>
              <a:rPr lang="en-US" dirty="0">
                <a:latin typeface="Arial Black" pitchFamily="34" charset="0"/>
              </a:rPr>
              <a:t>, </a:t>
            </a:r>
            <a:r>
              <a:rPr lang="en-US" dirty="0" err="1">
                <a:latin typeface="Arial Black" pitchFamily="34" charset="0"/>
              </a:rPr>
              <a:t>Genze</a:t>
            </a:r>
            <a:r>
              <a:rPr lang="en-US" dirty="0">
                <a:latin typeface="Arial Black" pitchFamily="34" charset="0"/>
              </a:rPr>
              <a:t> Shao, Dana R. Lilli, </a:t>
            </a:r>
            <a:r>
              <a:rPr lang="en-US" dirty="0" err="1">
                <a:latin typeface="Arial Black" pitchFamily="34" charset="0"/>
              </a:rPr>
              <a:t>Aedín</a:t>
            </a:r>
            <a:r>
              <a:rPr lang="en-US" dirty="0">
                <a:latin typeface="Arial Black" pitchFamily="34" charset="0"/>
              </a:rPr>
              <a:t> C. </a:t>
            </a:r>
            <a:r>
              <a:rPr lang="en-US" dirty="0" err="1">
                <a:latin typeface="Arial Black" pitchFamily="34" charset="0"/>
              </a:rPr>
              <a:t>Culhane</a:t>
            </a:r>
            <a:r>
              <a:rPr lang="en-US" dirty="0">
                <a:latin typeface="Arial Black" pitchFamily="34" charset="0"/>
              </a:rPr>
              <a:t>, Lisa A. Moreau, Bing Xia, David M. Livingston, Roger A. Greenberg.</a:t>
            </a:r>
          </a:p>
          <a:p>
            <a:pPr fontAlgn="auto">
              <a:spcBef>
                <a:spcPts val="0"/>
              </a:spcBef>
              <a:spcAft>
                <a:spcPts val="0"/>
              </a:spcAft>
              <a:defRPr/>
            </a:pPr>
            <a:endParaRPr lang="en-US" dirty="0">
              <a:latin typeface="Arial Black" pitchFamily="34" charset="0"/>
            </a:endParaRPr>
          </a:p>
          <a:p>
            <a:pPr marL="457200" indent="-457200" fontAlgn="auto">
              <a:spcBef>
                <a:spcPts val="0"/>
              </a:spcBef>
              <a:spcAft>
                <a:spcPts val="0"/>
              </a:spcAft>
              <a:defRPr/>
            </a:pPr>
            <a:r>
              <a:rPr lang="en-US" i="1" dirty="0">
                <a:latin typeface="Arial Black" pitchFamily="34" charset="0"/>
              </a:rPr>
              <a:t>Science 25 May 2007: Vol. 316 no. 5828 pp. 1198-1202</a:t>
            </a:r>
            <a:r>
              <a:rPr lang="en-US" sz="2400" i="1" dirty="0">
                <a:latin typeface="Arial Black" pitchFamily="34" charset="0"/>
              </a:rPr>
              <a:t>.</a:t>
            </a:r>
            <a:endParaRPr lang="en-US" sz="2400" dirty="0">
              <a:latin typeface="Arial Black" pitchFamily="34" charset="0"/>
            </a:endParaRPr>
          </a:p>
          <a:p>
            <a:pPr marL="457200" indent="-457200" fontAlgn="auto">
              <a:spcBef>
                <a:spcPts val="0"/>
              </a:spcBef>
              <a:spcAft>
                <a:spcPts val="0"/>
              </a:spcAft>
              <a:defRPr/>
            </a:pPr>
            <a:endParaRPr lang="en-US" sz="2400" dirty="0">
              <a:latin typeface="Arial Black" pitchFamily="34" charset="0"/>
            </a:endParaRPr>
          </a:p>
          <a:p>
            <a:pPr marL="457200" indent="-457200" fontAlgn="auto">
              <a:spcBef>
                <a:spcPts val="0"/>
              </a:spcBef>
              <a:spcAft>
                <a:spcPts val="0"/>
              </a:spcAft>
              <a:defRPr/>
            </a:pPr>
            <a:r>
              <a:rPr lang="en-US" sz="2400" dirty="0">
                <a:latin typeface="Arial Black" pitchFamily="34" charset="0"/>
              </a:rPr>
              <a:t>http://www.sciencemag.org/content/316/5828/1198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3" name="Picture 2" descr="C:\Users\Paul Ogg\Dropbox\2013 Mountain West Summer Institute\Group 5 Cell and Developmental Biology I\BRCA1 as tumor suppressor.tiff"/>
          <p:cNvPicPr>
            <a:picLocks noChangeAspect="1" noChangeArrowheads="1"/>
          </p:cNvPicPr>
          <p:nvPr/>
        </p:nvPicPr>
        <p:blipFill>
          <a:blip r:embed="rId3"/>
          <a:srcRect l="16737" t="65649" r="51302" b="5898"/>
          <a:stretch>
            <a:fillRect/>
          </a:stretch>
        </p:blipFill>
        <p:spPr bwMode="auto">
          <a:xfrm>
            <a:off x="4800600" y="1562100"/>
            <a:ext cx="2709863" cy="3351213"/>
          </a:xfrm>
          <a:prstGeom prst="rect">
            <a:avLst/>
          </a:prstGeom>
          <a:noFill/>
          <a:ln w="9525">
            <a:noFill/>
            <a:miter lim="800000"/>
            <a:headEnd/>
            <a:tailEnd/>
          </a:ln>
        </p:spPr>
      </p:pic>
      <p:sp>
        <p:nvSpPr>
          <p:cNvPr id="49154" name="TextBox 2"/>
          <p:cNvSpPr txBox="1">
            <a:spLocks noChangeArrowheads="1"/>
          </p:cNvSpPr>
          <p:nvPr/>
        </p:nvSpPr>
        <p:spPr bwMode="auto">
          <a:xfrm>
            <a:off x="4932363" y="1066800"/>
            <a:ext cx="2151062" cy="1200150"/>
          </a:xfrm>
          <a:prstGeom prst="rect">
            <a:avLst/>
          </a:prstGeom>
          <a:noFill/>
          <a:ln w="9525">
            <a:noFill/>
            <a:miter lim="800000"/>
            <a:headEnd/>
            <a:tailEnd/>
          </a:ln>
        </p:spPr>
        <p:txBody>
          <a:bodyPr wrap="none">
            <a:spAutoFit/>
          </a:bodyPr>
          <a:lstStyle/>
          <a:p>
            <a:pPr algn="ctr"/>
            <a:r>
              <a:rPr lang="en-US" sz="2400" b="1">
                <a:solidFill>
                  <a:srgbClr val="FF0000"/>
                </a:solidFill>
                <a:latin typeface="Calibri" pitchFamily="34" charset="0"/>
              </a:rPr>
              <a:t>Non-Functional</a:t>
            </a:r>
          </a:p>
          <a:p>
            <a:pPr algn="ctr"/>
            <a:r>
              <a:rPr lang="en-US" sz="2400" b="1">
                <a:latin typeface="Calibri" pitchFamily="34" charset="0"/>
              </a:rPr>
              <a:t>BRCA1 Gene</a:t>
            </a:r>
          </a:p>
          <a:p>
            <a:pPr algn="ctr"/>
            <a:r>
              <a:rPr lang="en-US" sz="2400" b="1">
                <a:solidFill>
                  <a:srgbClr val="FF0000"/>
                </a:solidFill>
                <a:latin typeface="Calibri" pitchFamily="34" charset="0"/>
              </a:rPr>
              <a:t>(Angelina Jolie)</a:t>
            </a:r>
          </a:p>
        </p:txBody>
      </p:sp>
      <p:grpSp>
        <p:nvGrpSpPr>
          <p:cNvPr id="49155" name="Group 10"/>
          <p:cNvGrpSpPr>
            <a:grpSpLocks/>
          </p:cNvGrpSpPr>
          <p:nvPr/>
        </p:nvGrpSpPr>
        <p:grpSpPr bwMode="auto">
          <a:xfrm>
            <a:off x="1524000" y="4675188"/>
            <a:ext cx="6172200" cy="811212"/>
            <a:chOff x="1981200" y="5233439"/>
            <a:chExt cx="6172200" cy="810722"/>
          </a:xfrm>
        </p:grpSpPr>
        <p:sp>
          <p:nvSpPr>
            <p:cNvPr id="49165" name="TextBox 5"/>
            <p:cNvSpPr txBox="1">
              <a:spLocks noChangeArrowheads="1"/>
            </p:cNvSpPr>
            <p:nvPr/>
          </p:nvSpPr>
          <p:spPr bwMode="auto">
            <a:xfrm>
              <a:off x="1981200" y="5582496"/>
              <a:ext cx="2514600" cy="461665"/>
            </a:xfrm>
            <a:prstGeom prst="rect">
              <a:avLst/>
            </a:prstGeom>
            <a:solidFill>
              <a:srgbClr val="FFFFFF"/>
            </a:solidFill>
            <a:ln w="9525">
              <a:noFill/>
              <a:miter lim="800000"/>
              <a:headEnd/>
              <a:tailEnd/>
            </a:ln>
          </p:spPr>
          <p:txBody>
            <a:bodyPr anchor="ctr">
              <a:spAutoFit/>
            </a:bodyPr>
            <a:lstStyle/>
            <a:p>
              <a:pPr algn="ctr"/>
              <a:r>
                <a:rPr lang="en-US" sz="2400">
                  <a:latin typeface="Calibri" pitchFamily="34" charset="0"/>
                </a:rPr>
                <a:t>  </a:t>
              </a:r>
              <a:endParaRPr lang="en-US">
                <a:latin typeface="Calibri" pitchFamily="34" charset="0"/>
              </a:endParaRPr>
            </a:p>
          </p:txBody>
        </p:sp>
        <p:sp>
          <p:nvSpPr>
            <p:cNvPr id="49166" name="TextBox 7"/>
            <p:cNvSpPr txBox="1">
              <a:spLocks noChangeArrowheads="1"/>
            </p:cNvSpPr>
            <p:nvPr/>
          </p:nvSpPr>
          <p:spPr bwMode="auto">
            <a:xfrm>
              <a:off x="5638800" y="5562600"/>
              <a:ext cx="2514600" cy="461665"/>
            </a:xfrm>
            <a:prstGeom prst="rect">
              <a:avLst/>
            </a:prstGeom>
            <a:solidFill>
              <a:srgbClr val="FFFFFF"/>
            </a:solidFill>
            <a:ln w="9525">
              <a:noFill/>
              <a:miter lim="800000"/>
              <a:headEnd/>
              <a:tailEnd/>
            </a:ln>
          </p:spPr>
          <p:txBody>
            <a:bodyPr anchor="ctr">
              <a:spAutoFit/>
            </a:bodyPr>
            <a:lstStyle/>
            <a:p>
              <a:pPr algn="ctr"/>
              <a:r>
                <a:rPr lang="en-US" sz="2400">
                  <a:latin typeface="Calibri" pitchFamily="34" charset="0"/>
                </a:rPr>
                <a:t> </a:t>
              </a:r>
              <a:endParaRPr lang="en-US">
                <a:latin typeface="Calibri" pitchFamily="34" charset="0"/>
              </a:endParaRPr>
            </a:p>
          </p:txBody>
        </p:sp>
        <p:sp>
          <p:nvSpPr>
            <p:cNvPr id="49167" name="TextBox 8"/>
            <p:cNvSpPr txBox="1">
              <a:spLocks noChangeArrowheads="1"/>
            </p:cNvSpPr>
            <p:nvPr/>
          </p:nvSpPr>
          <p:spPr bwMode="auto">
            <a:xfrm>
              <a:off x="6019800" y="5233439"/>
              <a:ext cx="2057400" cy="461665"/>
            </a:xfrm>
            <a:prstGeom prst="rect">
              <a:avLst/>
            </a:prstGeom>
            <a:solidFill>
              <a:srgbClr val="FFFFFF"/>
            </a:solidFill>
            <a:ln w="9525">
              <a:noFill/>
              <a:miter lim="800000"/>
              <a:headEnd/>
              <a:tailEnd/>
            </a:ln>
          </p:spPr>
          <p:txBody>
            <a:bodyPr anchor="ctr">
              <a:spAutoFit/>
            </a:bodyPr>
            <a:lstStyle/>
            <a:p>
              <a:r>
                <a:rPr lang="en-US" sz="2400">
                  <a:latin typeface="Calibri" pitchFamily="34" charset="0"/>
                </a:rPr>
                <a:t>   </a:t>
              </a:r>
              <a:r>
                <a:rPr lang="en-US">
                  <a:latin typeface="Calibri" pitchFamily="34" charset="0"/>
                </a:rPr>
                <a:t>2n	   2 x 2n</a:t>
              </a:r>
            </a:p>
          </p:txBody>
        </p:sp>
      </p:grpSp>
      <p:sp>
        <p:nvSpPr>
          <p:cNvPr id="49156" name="TextBox 12"/>
          <p:cNvSpPr txBox="1">
            <a:spLocks noChangeArrowheads="1"/>
          </p:cNvSpPr>
          <p:nvPr/>
        </p:nvSpPr>
        <p:spPr bwMode="auto">
          <a:xfrm>
            <a:off x="152400" y="5799138"/>
            <a:ext cx="8839200" cy="830262"/>
          </a:xfrm>
          <a:prstGeom prst="rect">
            <a:avLst/>
          </a:prstGeom>
          <a:noFill/>
          <a:ln w="9525">
            <a:noFill/>
            <a:miter lim="800000"/>
            <a:headEnd/>
            <a:tailEnd/>
          </a:ln>
        </p:spPr>
        <p:txBody>
          <a:bodyPr>
            <a:spAutoFit/>
          </a:bodyPr>
          <a:lstStyle/>
          <a:p>
            <a:pPr marL="457200" indent="-457200"/>
            <a:r>
              <a:rPr lang="en-US" sz="2400" b="1">
                <a:latin typeface="Arial Black" pitchFamily="34" charset="0"/>
              </a:rPr>
              <a:t>Is BRCA1 acting like an oncogene or tumor suppressor?</a:t>
            </a:r>
          </a:p>
        </p:txBody>
      </p:sp>
      <p:sp>
        <p:nvSpPr>
          <p:cNvPr id="49157" name="Rectangle 13"/>
          <p:cNvSpPr>
            <a:spLocks noChangeArrowheads="1"/>
          </p:cNvSpPr>
          <p:nvPr/>
        </p:nvSpPr>
        <p:spPr bwMode="auto">
          <a:xfrm>
            <a:off x="152400" y="152400"/>
            <a:ext cx="8839200" cy="646113"/>
          </a:xfrm>
          <a:prstGeom prst="rect">
            <a:avLst/>
          </a:prstGeom>
          <a:noFill/>
          <a:ln w="9525">
            <a:noFill/>
            <a:miter lim="800000"/>
            <a:headEnd/>
            <a:tailEnd/>
          </a:ln>
        </p:spPr>
        <p:txBody>
          <a:bodyPr>
            <a:spAutoFit/>
          </a:bodyPr>
          <a:lstStyle/>
          <a:p>
            <a:r>
              <a:rPr lang="en-US">
                <a:latin typeface="Arial Black" pitchFamily="34" charset="0"/>
              </a:rPr>
              <a:t>“ … I carry a “faulty” gene, </a:t>
            </a:r>
            <a:r>
              <a:rPr lang="en-US" b="1" i="1">
                <a:latin typeface="Arial Black" pitchFamily="34" charset="0"/>
              </a:rPr>
              <a:t>BRCA1</a:t>
            </a:r>
            <a:r>
              <a:rPr lang="en-US">
                <a:latin typeface="Arial Black" pitchFamily="34" charset="0"/>
              </a:rPr>
              <a:t>, which sharply increases my risk of developing breast cancer and ovarian cancer.”</a:t>
            </a:r>
          </a:p>
        </p:txBody>
      </p:sp>
      <p:sp>
        <p:nvSpPr>
          <p:cNvPr id="49158" name="TextBox 14"/>
          <p:cNvSpPr txBox="1">
            <a:spLocks noChangeArrowheads="1"/>
          </p:cNvSpPr>
          <p:nvPr/>
        </p:nvSpPr>
        <p:spPr bwMode="auto">
          <a:xfrm>
            <a:off x="5827713" y="6324600"/>
            <a:ext cx="3163887" cy="369888"/>
          </a:xfrm>
          <a:prstGeom prst="rect">
            <a:avLst/>
          </a:prstGeom>
          <a:noFill/>
          <a:ln w="9525">
            <a:noFill/>
            <a:miter lim="800000"/>
            <a:headEnd/>
            <a:tailEnd/>
          </a:ln>
        </p:spPr>
        <p:txBody>
          <a:bodyPr wrap="none">
            <a:spAutoFit/>
          </a:bodyPr>
          <a:lstStyle/>
          <a:p>
            <a:r>
              <a:rPr lang="en-US">
                <a:latin typeface="Calibri" pitchFamily="34" charset="0"/>
              </a:rPr>
              <a:t>** Think-pair-share and clicker?</a:t>
            </a:r>
          </a:p>
        </p:txBody>
      </p:sp>
      <p:pic>
        <p:nvPicPr>
          <p:cNvPr id="49159" name="Picture 2" descr="C:\Users\Paul Ogg\Dropbox\2013 Mountain West Summer Institute\Group 5 Cell and Developmental Biology I\BRCA1 as tumor suppressor.tiff"/>
          <p:cNvPicPr>
            <a:picLocks noChangeAspect="1" noChangeArrowheads="1"/>
          </p:cNvPicPr>
          <p:nvPr/>
        </p:nvPicPr>
        <p:blipFill>
          <a:blip r:embed="rId3"/>
          <a:srcRect l="58990" t="65649" r="6847" b="6168"/>
          <a:stretch>
            <a:fillRect/>
          </a:stretch>
        </p:blipFill>
        <p:spPr bwMode="auto">
          <a:xfrm>
            <a:off x="1219200" y="1593850"/>
            <a:ext cx="2895600" cy="3319463"/>
          </a:xfrm>
          <a:prstGeom prst="rect">
            <a:avLst/>
          </a:prstGeom>
          <a:noFill/>
          <a:ln w="9525">
            <a:noFill/>
            <a:miter lim="800000"/>
            <a:headEnd/>
            <a:tailEnd/>
          </a:ln>
        </p:spPr>
      </p:pic>
      <p:sp>
        <p:nvSpPr>
          <p:cNvPr id="49160" name="TextBox 16"/>
          <p:cNvSpPr txBox="1">
            <a:spLocks noChangeArrowheads="1"/>
          </p:cNvSpPr>
          <p:nvPr/>
        </p:nvSpPr>
        <p:spPr bwMode="auto">
          <a:xfrm>
            <a:off x="1577975" y="1303338"/>
            <a:ext cx="1774825" cy="830262"/>
          </a:xfrm>
          <a:prstGeom prst="rect">
            <a:avLst/>
          </a:prstGeom>
          <a:noFill/>
          <a:ln w="9525">
            <a:noFill/>
            <a:miter lim="800000"/>
            <a:headEnd/>
            <a:tailEnd/>
          </a:ln>
        </p:spPr>
        <p:txBody>
          <a:bodyPr wrap="none">
            <a:spAutoFit/>
          </a:bodyPr>
          <a:lstStyle/>
          <a:p>
            <a:pPr algn="ctr"/>
            <a:r>
              <a:rPr lang="en-US" sz="2400" b="1">
                <a:solidFill>
                  <a:srgbClr val="3C4BB9"/>
                </a:solidFill>
                <a:latin typeface="Calibri" pitchFamily="34" charset="0"/>
              </a:rPr>
              <a:t>Functional</a:t>
            </a:r>
          </a:p>
          <a:p>
            <a:pPr algn="ctr"/>
            <a:r>
              <a:rPr lang="en-US" sz="2400" b="1">
                <a:latin typeface="Calibri" pitchFamily="34" charset="0"/>
              </a:rPr>
              <a:t>BRCA1 Gene</a:t>
            </a:r>
          </a:p>
        </p:txBody>
      </p:sp>
      <p:sp>
        <p:nvSpPr>
          <p:cNvPr id="49161" name="TextBox 17"/>
          <p:cNvSpPr txBox="1">
            <a:spLocks noChangeArrowheads="1"/>
          </p:cNvSpPr>
          <p:nvPr/>
        </p:nvSpPr>
        <p:spPr bwMode="auto">
          <a:xfrm>
            <a:off x="1905000" y="4695825"/>
            <a:ext cx="2057400" cy="461963"/>
          </a:xfrm>
          <a:prstGeom prst="rect">
            <a:avLst/>
          </a:prstGeom>
          <a:solidFill>
            <a:srgbClr val="FFFFFF"/>
          </a:solidFill>
          <a:ln w="9525">
            <a:noFill/>
            <a:miter lim="800000"/>
            <a:headEnd/>
            <a:tailEnd/>
          </a:ln>
        </p:spPr>
        <p:txBody>
          <a:bodyPr anchor="ctr">
            <a:spAutoFit/>
          </a:bodyPr>
          <a:lstStyle/>
          <a:p>
            <a:r>
              <a:rPr lang="en-US" sz="2400">
                <a:latin typeface="Calibri" pitchFamily="34" charset="0"/>
              </a:rPr>
              <a:t>   </a:t>
            </a:r>
            <a:r>
              <a:rPr lang="en-US">
                <a:latin typeface="Calibri" pitchFamily="34" charset="0"/>
              </a:rPr>
              <a:t>2n	   2 x 2n</a:t>
            </a:r>
          </a:p>
        </p:txBody>
      </p:sp>
      <p:sp>
        <p:nvSpPr>
          <p:cNvPr id="49162" name="TextBox 18"/>
          <p:cNvSpPr txBox="1">
            <a:spLocks noChangeArrowheads="1"/>
          </p:cNvSpPr>
          <p:nvPr/>
        </p:nvSpPr>
        <p:spPr bwMode="auto">
          <a:xfrm rot="-5400000">
            <a:off x="574675" y="3213100"/>
            <a:ext cx="1293813" cy="461963"/>
          </a:xfrm>
          <a:prstGeom prst="rect">
            <a:avLst/>
          </a:prstGeom>
          <a:solidFill>
            <a:schemeClr val="bg1"/>
          </a:solidFill>
          <a:ln w="9525">
            <a:noFill/>
            <a:miter lim="800000"/>
            <a:headEnd/>
            <a:tailEnd/>
          </a:ln>
        </p:spPr>
        <p:txBody>
          <a:bodyPr wrap="none">
            <a:spAutoFit/>
          </a:bodyPr>
          <a:lstStyle/>
          <a:p>
            <a:r>
              <a:rPr lang="en-US" sz="2400">
                <a:latin typeface="Arial Black" pitchFamily="34" charset="0"/>
              </a:rPr>
              <a:t># cells</a:t>
            </a:r>
          </a:p>
        </p:txBody>
      </p:sp>
      <p:sp>
        <p:nvSpPr>
          <p:cNvPr id="49163" name="Rectangle 3"/>
          <p:cNvSpPr>
            <a:spLocks noChangeArrowheads="1"/>
          </p:cNvSpPr>
          <p:nvPr/>
        </p:nvSpPr>
        <p:spPr bwMode="auto">
          <a:xfrm>
            <a:off x="3067050" y="3043238"/>
            <a:ext cx="1865313" cy="461962"/>
          </a:xfrm>
          <a:prstGeom prst="rect">
            <a:avLst/>
          </a:prstGeom>
          <a:noFill/>
          <a:ln w="9525">
            <a:noFill/>
            <a:miter lim="800000"/>
            <a:headEnd/>
            <a:tailEnd/>
          </a:ln>
        </p:spPr>
        <p:txBody>
          <a:bodyPr>
            <a:spAutoFit/>
          </a:bodyPr>
          <a:lstStyle/>
          <a:p>
            <a:r>
              <a:rPr lang="en-US" sz="1200">
                <a:cs typeface="Arial" charset="0"/>
              </a:rPr>
              <a:t>http://www.ncbi.nlm.nih.gov/pubmed/8589721</a:t>
            </a:r>
          </a:p>
        </p:txBody>
      </p:sp>
      <p:sp>
        <p:nvSpPr>
          <p:cNvPr id="49164" name="TextBox 20"/>
          <p:cNvSpPr txBox="1">
            <a:spLocks noChangeArrowheads="1"/>
          </p:cNvSpPr>
          <p:nvPr/>
        </p:nvSpPr>
        <p:spPr bwMode="auto">
          <a:xfrm>
            <a:off x="3276600" y="5024438"/>
            <a:ext cx="3009900" cy="461962"/>
          </a:xfrm>
          <a:prstGeom prst="rect">
            <a:avLst/>
          </a:prstGeom>
          <a:solidFill>
            <a:srgbClr val="FFFFFF"/>
          </a:solidFill>
          <a:ln w="9525">
            <a:noFill/>
            <a:miter lim="800000"/>
            <a:headEnd/>
            <a:tailEnd/>
          </a:ln>
        </p:spPr>
        <p:txBody>
          <a:bodyPr anchor="ctr">
            <a:spAutoFit/>
          </a:bodyPr>
          <a:lstStyle/>
          <a:p>
            <a:pPr algn="ctr"/>
            <a:r>
              <a:rPr lang="en-US" sz="2400">
                <a:latin typeface="Arial Black" pitchFamily="34" charset="0"/>
              </a:rPr>
              <a:t>Amount of DNA</a:t>
            </a:r>
            <a:endParaRPr lang="en-US">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52400" y="152400"/>
            <a:ext cx="8763000" cy="6647974"/>
          </a:xfrm>
          <a:prstGeom prst="rect">
            <a:avLst/>
          </a:prstGeom>
          <a:noFill/>
        </p:spPr>
        <p:txBody>
          <a:bodyPr>
            <a:spAutoFit/>
          </a:bodyPr>
          <a:lstStyle/>
          <a:p>
            <a:pPr marL="457200" indent="-457200" fontAlgn="auto">
              <a:spcBef>
                <a:spcPts val="0"/>
              </a:spcBef>
              <a:spcAft>
                <a:spcPts val="0"/>
              </a:spcAft>
              <a:defRPr/>
            </a:pPr>
            <a:r>
              <a:rPr lang="en-US" sz="2400" b="1" i="1" u="sng" dirty="0">
                <a:latin typeface="Arial Black" pitchFamily="34" charset="0"/>
              </a:rPr>
              <a:t>Learning Goals</a:t>
            </a:r>
            <a:r>
              <a:rPr lang="en-US" sz="2400" b="1" i="1" dirty="0">
                <a:latin typeface="Arial Black" pitchFamily="34" charset="0"/>
              </a:rPr>
              <a:t> – </a:t>
            </a:r>
          </a:p>
          <a:p>
            <a:pPr lvl="1" indent="-457200" fontAlgn="auto">
              <a:spcBef>
                <a:spcPts val="0"/>
              </a:spcBef>
              <a:spcAft>
                <a:spcPts val="0"/>
              </a:spcAft>
              <a:buFont typeface="Arial"/>
              <a:buChar char="•"/>
              <a:defRPr/>
            </a:pPr>
            <a:r>
              <a:rPr lang="en-US" dirty="0">
                <a:latin typeface="Arial Black" pitchFamily="34" charset="0"/>
              </a:rPr>
              <a:t>Students will understand how a cell regulates division.</a:t>
            </a:r>
          </a:p>
          <a:p>
            <a:pPr marL="457200" indent="-457200" fontAlgn="auto">
              <a:spcBef>
                <a:spcPts val="0"/>
              </a:spcBef>
              <a:spcAft>
                <a:spcPts val="0"/>
              </a:spcAft>
              <a:defRPr/>
            </a:pPr>
            <a:endParaRPr lang="en-US" b="1" i="1" dirty="0">
              <a:latin typeface="Arial Black" pitchFamily="34" charset="0"/>
            </a:endParaRPr>
          </a:p>
          <a:p>
            <a:pPr marL="457200" indent="-457200" fontAlgn="auto">
              <a:spcBef>
                <a:spcPts val="0"/>
              </a:spcBef>
              <a:spcAft>
                <a:spcPts val="0"/>
              </a:spcAft>
              <a:defRPr/>
            </a:pPr>
            <a:endParaRPr lang="en-US" b="1" i="1" dirty="0">
              <a:latin typeface="Arial Black" pitchFamily="34" charset="0"/>
            </a:endParaRPr>
          </a:p>
          <a:p>
            <a:pPr marL="457200" indent="-457200" fontAlgn="auto">
              <a:spcBef>
                <a:spcPts val="0"/>
              </a:spcBef>
              <a:spcAft>
                <a:spcPts val="0"/>
              </a:spcAft>
              <a:defRPr/>
            </a:pPr>
            <a:r>
              <a:rPr lang="en-US" sz="2400" b="1" i="1" u="sng" dirty="0">
                <a:latin typeface="Arial Black" pitchFamily="34" charset="0"/>
              </a:rPr>
              <a:t>Unit Intended Learning Outcomes</a:t>
            </a:r>
            <a:r>
              <a:rPr lang="en-US" sz="2400" b="1" i="1" dirty="0">
                <a:latin typeface="Arial Black" pitchFamily="34" charset="0"/>
              </a:rPr>
              <a:t> – </a:t>
            </a:r>
          </a:p>
          <a:p>
            <a:pPr marL="0" lvl="1" fontAlgn="auto">
              <a:spcBef>
                <a:spcPts val="0"/>
              </a:spcBef>
              <a:spcAft>
                <a:spcPts val="0"/>
              </a:spcAft>
              <a:defRPr/>
            </a:pPr>
            <a:endParaRPr lang="en-US" dirty="0">
              <a:latin typeface="Arial Black" pitchFamily="34" charset="0"/>
            </a:endParaRPr>
          </a:p>
          <a:p>
            <a:pPr lvl="1" indent="-457200" fontAlgn="auto">
              <a:spcBef>
                <a:spcPts val="0"/>
              </a:spcBef>
              <a:spcAft>
                <a:spcPts val="0"/>
              </a:spcAft>
              <a:buFont typeface="Arial"/>
              <a:buChar char="•"/>
              <a:defRPr/>
            </a:pPr>
            <a:r>
              <a:rPr lang="en-US" dirty="0">
                <a:latin typeface="Arial Black" pitchFamily="34" charset="0"/>
              </a:rPr>
              <a:t>Evaluate the benefits and risks of cellular division in multicellular organisms.</a:t>
            </a:r>
          </a:p>
          <a:p>
            <a:pPr lvl="1" indent="-457200" fontAlgn="auto">
              <a:spcBef>
                <a:spcPts val="0"/>
              </a:spcBef>
              <a:spcAft>
                <a:spcPts val="0"/>
              </a:spcAft>
              <a:buFont typeface="Arial"/>
              <a:buChar char="•"/>
              <a:defRPr/>
            </a:pPr>
            <a:endParaRPr lang="en-US" dirty="0">
              <a:latin typeface="Arial Black" pitchFamily="34" charset="0"/>
            </a:endParaRPr>
          </a:p>
          <a:p>
            <a:pPr lvl="1" indent="-457200" fontAlgn="auto">
              <a:spcBef>
                <a:spcPts val="0"/>
              </a:spcBef>
              <a:spcAft>
                <a:spcPts val="0"/>
              </a:spcAft>
              <a:buFont typeface="Arial"/>
              <a:buChar char="•"/>
              <a:defRPr/>
            </a:pPr>
            <a:r>
              <a:rPr lang="en-US" dirty="0">
                <a:latin typeface="Arial Black" pitchFamily="34" charset="0"/>
              </a:rPr>
              <a:t>Construct a diagram of the cell cycle and describe important events.</a:t>
            </a:r>
          </a:p>
          <a:p>
            <a:pPr lvl="1" indent="-457200" fontAlgn="auto">
              <a:spcBef>
                <a:spcPts val="0"/>
              </a:spcBef>
              <a:spcAft>
                <a:spcPts val="0"/>
              </a:spcAft>
              <a:buFont typeface="Arial"/>
              <a:buChar char="•"/>
              <a:defRPr/>
            </a:pPr>
            <a:endParaRPr lang="en-US" dirty="0">
              <a:latin typeface="Arial Black" pitchFamily="34" charset="0"/>
            </a:endParaRPr>
          </a:p>
          <a:p>
            <a:pPr lvl="1" indent="-457200" fontAlgn="auto">
              <a:spcBef>
                <a:spcPts val="0"/>
              </a:spcBef>
              <a:spcAft>
                <a:spcPts val="0"/>
              </a:spcAft>
              <a:buFont typeface="Arial"/>
              <a:buChar char="•"/>
              <a:defRPr/>
            </a:pPr>
            <a:r>
              <a:rPr lang="en-US" dirty="0">
                <a:latin typeface="Arial Black" pitchFamily="34" charset="0"/>
              </a:rPr>
              <a:t>Describe checkpoints that protect an organism against the risks of cell division.</a:t>
            </a:r>
          </a:p>
          <a:p>
            <a:pPr lvl="1" indent="-457200" fontAlgn="auto">
              <a:spcBef>
                <a:spcPts val="0"/>
              </a:spcBef>
              <a:spcAft>
                <a:spcPts val="0"/>
              </a:spcAft>
              <a:defRPr/>
            </a:pPr>
            <a:endParaRPr lang="en-US" dirty="0">
              <a:latin typeface="Arial Black" pitchFamily="34" charset="0"/>
            </a:endParaRPr>
          </a:p>
          <a:p>
            <a:pPr lvl="1" indent="-457200" fontAlgn="auto">
              <a:spcBef>
                <a:spcPts val="0"/>
              </a:spcBef>
              <a:spcAft>
                <a:spcPts val="0"/>
              </a:spcAft>
              <a:defRPr/>
            </a:pPr>
            <a:r>
              <a:rPr lang="en-US" dirty="0">
                <a:latin typeface="Arial Black" pitchFamily="34" charset="0"/>
              </a:rPr>
              <a:t>	</a:t>
            </a:r>
            <a:r>
              <a:rPr lang="en-US" u="sng" dirty="0">
                <a:latin typeface="Arial Black" pitchFamily="34" charset="0"/>
              </a:rPr>
              <a:t>Tidbit Intended Learning Outcomes</a:t>
            </a:r>
          </a:p>
          <a:p>
            <a:pPr lvl="1" indent="-457200" fontAlgn="auto">
              <a:spcBef>
                <a:spcPts val="0"/>
              </a:spcBef>
              <a:spcAft>
                <a:spcPts val="0"/>
              </a:spcAft>
              <a:buFont typeface="Arial"/>
              <a:buChar char="•"/>
              <a:defRPr/>
            </a:pPr>
            <a:r>
              <a:rPr lang="en-US" dirty="0">
                <a:effectLst>
                  <a:glow rad="228600">
                    <a:schemeClr val="accent3">
                      <a:satMod val="175000"/>
                      <a:alpha val="40000"/>
                    </a:schemeClr>
                  </a:glow>
                </a:effectLst>
                <a:latin typeface="Arial Black" pitchFamily="34" charset="0"/>
              </a:rPr>
              <a:t>Distinguish between an oncogene and a tumor suppressor.</a:t>
            </a:r>
          </a:p>
          <a:p>
            <a:pPr lvl="1" indent="-457200" fontAlgn="auto">
              <a:spcBef>
                <a:spcPts val="0"/>
              </a:spcBef>
              <a:spcAft>
                <a:spcPts val="0"/>
              </a:spcAft>
              <a:buFont typeface="Arial"/>
              <a:buChar char="•"/>
              <a:defRPr/>
            </a:pPr>
            <a:endParaRPr lang="en-US" dirty="0">
              <a:effectLst>
                <a:glow rad="228600">
                  <a:schemeClr val="accent3">
                    <a:satMod val="175000"/>
                    <a:alpha val="40000"/>
                  </a:schemeClr>
                </a:glow>
              </a:effectLst>
              <a:latin typeface="Arial Black" pitchFamily="34" charset="0"/>
            </a:endParaRPr>
          </a:p>
          <a:p>
            <a:pPr lvl="1" indent="-457200" fontAlgn="auto">
              <a:spcBef>
                <a:spcPts val="0"/>
              </a:spcBef>
              <a:spcAft>
                <a:spcPts val="0"/>
              </a:spcAft>
              <a:buFont typeface="Arial"/>
              <a:buChar char="•"/>
              <a:defRPr/>
            </a:pPr>
            <a:r>
              <a:rPr lang="en-US" dirty="0">
                <a:effectLst>
                  <a:glow rad="228600">
                    <a:schemeClr val="accent3">
                      <a:satMod val="175000"/>
                      <a:alpha val="40000"/>
                    </a:schemeClr>
                  </a:glow>
                </a:effectLst>
                <a:latin typeface="Arial Black" pitchFamily="34" charset="0"/>
              </a:rPr>
              <a:t>Analyze flow </a:t>
            </a:r>
            <a:r>
              <a:rPr lang="en-US" dirty="0" err="1">
                <a:effectLst>
                  <a:glow rad="228600">
                    <a:schemeClr val="accent3">
                      <a:satMod val="175000"/>
                      <a:alpha val="40000"/>
                    </a:schemeClr>
                  </a:glow>
                </a:effectLst>
                <a:latin typeface="Arial Black" pitchFamily="34" charset="0"/>
              </a:rPr>
              <a:t>cytometry</a:t>
            </a:r>
            <a:r>
              <a:rPr lang="en-US" dirty="0">
                <a:effectLst>
                  <a:glow rad="228600">
                    <a:schemeClr val="accent3">
                      <a:satMod val="175000"/>
                      <a:alpha val="40000"/>
                    </a:schemeClr>
                  </a:glow>
                </a:effectLst>
                <a:latin typeface="Arial Black" pitchFamily="34" charset="0"/>
              </a:rPr>
              <a:t> data to make conclusions about cellular growth and activity of oncogenes or tumor suppressors.</a:t>
            </a:r>
          </a:p>
          <a:p>
            <a:pPr lvl="1" indent="-457200" fontAlgn="auto">
              <a:spcBef>
                <a:spcPts val="0"/>
              </a:spcBef>
              <a:spcAft>
                <a:spcPts val="0"/>
              </a:spcAft>
              <a:buFont typeface="Arial"/>
              <a:buChar char="•"/>
              <a:defRPr/>
            </a:pPr>
            <a:endParaRPr lang="en-US" dirty="0">
              <a:effectLst>
                <a:glow rad="228600">
                  <a:schemeClr val="accent3">
                    <a:satMod val="175000"/>
                    <a:alpha val="40000"/>
                  </a:schemeClr>
                </a:glow>
              </a:effectLst>
              <a:latin typeface="Arial Black" pitchFamily="34" charset="0"/>
            </a:endParaRPr>
          </a:p>
          <a:p>
            <a:pPr lvl="1" indent="-457200" fontAlgn="auto">
              <a:spcBef>
                <a:spcPts val="0"/>
              </a:spcBef>
              <a:spcAft>
                <a:spcPts val="0"/>
              </a:spcAft>
              <a:buFont typeface="Arial"/>
              <a:buChar char="•"/>
              <a:defRPr/>
            </a:pPr>
            <a:r>
              <a:rPr lang="en-US" dirty="0">
                <a:effectLst>
                  <a:glow rad="228600">
                    <a:schemeClr val="accent3">
                      <a:satMod val="175000"/>
                      <a:alpha val="40000"/>
                    </a:schemeClr>
                  </a:glow>
                </a:effectLst>
                <a:latin typeface="Arial Black" pitchFamily="34" charset="0"/>
              </a:rPr>
              <a:t>Predict the effect of tumor suppressors and oncogenes on cell cycle progression.</a:t>
            </a:r>
          </a:p>
        </p:txBody>
      </p:sp>
      <p:sp>
        <p:nvSpPr>
          <p:cNvPr id="18434" name="Rectangle 2"/>
          <p:cNvSpPr>
            <a:spLocks noChangeArrowheads="1"/>
          </p:cNvSpPr>
          <p:nvPr/>
        </p:nvSpPr>
        <p:spPr bwMode="auto">
          <a:xfrm>
            <a:off x="8686800" y="6400800"/>
            <a:ext cx="338138" cy="369888"/>
          </a:xfrm>
          <a:prstGeom prst="rect">
            <a:avLst/>
          </a:prstGeom>
          <a:noFill/>
          <a:ln w="9525">
            <a:noFill/>
            <a:miter lim="800000"/>
            <a:headEnd/>
            <a:tailEnd/>
          </a:ln>
        </p:spPr>
        <p:txBody>
          <a:bodyPr wrap="none">
            <a:spAutoFit/>
          </a:bodyPr>
          <a:lstStyle/>
          <a:p>
            <a:r>
              <a:rPr lang="en-US" b="1">
                <a:latin typeface="Arial Black" pitchFamily="34" charset="0"/>
              </a:rPr>
              <a:t>3</a:t>
            </a:r>
            <a:endParaRPr lang="en-US">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TextBox 3"/>
          <p:cNvSpPr txBox="1">
            <a:spLocks noChangeArrowheads="1"/>
          </p:cNvSpPr>
          <p:nvPr/>
        </p:nvSpPr>
        <p:spPr bwMode="auto">
          <a:xfrm>
            <a:off x="152400" y="152400"/>
            <a:ext cx="8763000" cy="6556375"/>
          </a:xfrm>
          <a:prstGeom prst="rect">
            <a:avLst/>
          </a:prstGeom>
          <a:noFill/>
          <a:ln w="9525">
            <a:noFill/>
            <a:miter lim="800000"/>
            <a:headEnd/>
            <a:tailEnd/>
          </a:ln>
        </p:spPr>
        <p:txBody>
          <a:bodyPr>
            <a:spAutoFit/>
          </a:bodyPr>
          <a:lstStyle/>
          <a:p>
            <a:pPr marL="457200" indent="-457200"/>
            <a:r>
              <a:rPr lang="en-US" sz="2400" b="1" i="1" u="sng">
                <a:latin typeface="Arial Black" pitchFamily="34" charset="0"/>
              </a:rPr>
              <a:t>Pre-assessment </a:t>
            </a:r>
            <a:r>
              <a:rPr lang="en-US" sz="2400" b="1" i="1">
                <a:latin typeface="Arial Black" pitchFamily="34" charset="0"/>
              </a:rPr>
              <a:t>– </a:t>
            </a:r>
          </a:p>
          <a:p>
            <a:pPr lvl="1" indent="-457200">
              <a:buFont typeface="Arial" charset="0"/>
              <a:buChar char="•"/>
            </a:pPr>
            <a:endParaRPr lang="en-US">
              <a:latin typeface="Arial Black" pitchFamily="34" charset="0"/>
            </a:endParaRPr>
          </a:p>
          <a:p>
            <a:pPr lvl="1" indent="-457200">
              <a:buFont typeface="Arial" charset="0"/>
              <a:buChar char="•"/>
            </a:pPr>
            <a:r>
              <a:rPr lang="en-US" u="sng">
                <a:latin typeface="Arial Black" pitchFamily="34" charset="0"/>
              </a:rPr>
              <a:t>Objective</a:t>
            </a:r>
            <a:r>
              <a:rPr lang="en-US">
                <a:latin typeface="Arial Black" pitchFamily="34" charset="0"/>
              </a:rPr>
              <a:t> – Students can define a proto-oncogene, oncogene and tumor suppressor and relate these definitions to the previously discussed topic of cell cycle.</a:t>
            </a:r>
          </a:p>
          <a:p>
            <a:pPr lvl="1" indent="-457200">
              <a:buFont typeface="Arial" charset="0"/>
              <a:buChar char="•"/>
            </a:pPr>
            <a:endParaRPr lang="en-US">
              <a:latin typeface="Arial Black" pitchFamily="34" charset="0"/>
            </a:endParaRPr>
          </a:p>
          <a:p>
            <a:pPr lvl="1" indent="-457200">
              <a:buFont typeface="Arial" charset="0"/>
              <a:buChar char="•"/>
            </a:pPr>
            <a:endParaRPr lang="en-US">
              <a:latin typeface="Arial Black" pitchFamily="34" charset="0"/>
            </a:endParaRPr>
          </a:p>
          <a:p>
            <a:pPr lvl="1" indent="-457200">
              <a:buFont typeface="Arial" charset="0"/>
              <a:buChar char="•"/>
            </a:pPr>
            <a:endParaRPr lang="en-US">
              <a:latin typeface="Arial Black" pitchFamily="34" charset="0"/>
            </a:endParaRPr>
          </a:p>
          <a:p>
            <a:pPr lvl="1" indent="-457200">
              <a:buFont typeface="Arial" charset="0"/>
              <a:buChar char="•"/>
            </a:pPr>
            <a:endParaRPr lang="en-US">
              <a:latin typeface="Arial Black" pitchFamily="34" charset="0"/>
            </a:endParaRPr>
          </a:p>
          <a:p>
            <a:pPr lvl="1" indent="-457200">
              <a:buFont typeface="Arial" charset="0"/>
              <a:buChar char="•"/>
            </a:pPr>
            <a:r>
              <a:rPr lang="en-US" u="sng">
                <a:latin typeface="Arial Black" pitchFamily="34" charset="0"/>
              </a:rPr>
              <a:t>Proto-oncogene</a:t>
            </a:r>
            <a:r>
              <a:rPr lang="en-US">
                <a:latin typeface="Arial Black" pitchFamily="34" charset="0"/>
              </a:rPr>
              <a:t> = a naturally occurring gene found in healthy cells that promotes cell division under normal conditions. (used for growth and repair of tissues, growth and development of organisms).</a:t>
            </a:r>
          </a:p>
          <a:p>
            <a:pPr lvl="1" indent="-457200">
              <a:buFont typeface="Arial" charset="0"/>
              <a:buChar char="•"/>
            </a:pPr>
            <a:endParaRPr lang="en-US">
              <a:latin typeface="Arial Black" pitchFamily="34" charset="0"/>
            </a:endParaRPr>
          </a:p>
          <a:p>
            <a:pPr lvl="1" indent="-457200">
              <a:buFont typeface="Arial" charset="0"/>
              <a:buChar char="•"/>
            </a:pPr>
            <a:endParaRPr lang="en-US">
              <a:latin typeface="Arial Black" pitchFamily="34" charset="0"/>
            </a:endParaRPr>
          </a:p>
          <a:p>
            <a:pPr lvl="1" indent="-457200">
              <a:buFont typeface="Arial" charset="0"/>
              <a:buChar char="•"/>
            </a:pPr>
            <a:r>
              <a:rPr lang="en-US" u="sng">
                <a:latin typeface="Arial Black" pitchFamily="34" charset="0"/>
              </a:rPr>
              <a:t>Oncogenes</a:t>
            </a:r>
            <a:r>
              <a:rPr lang="en-US">
                <a:latin typeface="Arial Black" pitchFamily="34" charset="0"/>
              </a:rPr>
              <a:t> = mutated forms of proto-oncogenes that lead to overproduction or hyper-activation resulting in abnormal growth of cells and tissues.</a:t>
            </a:r>
          </a:p>
          <a:p>
            <a:pPr lvl="1" indent="-457200">
              <a:buFont typeface="Arial" charset="0"/>
              <a:buChar char="•"/>
            </a:pPr>
            <a:endParaRPr lang="en-US">
              <a:latin typeface="Arial Black" pitchFamily="34" charset="0"/>
            </a:endParaRPr>
          </a:p>
          <a:p>
            <a:pPr lvl="1" indent="-457200">
              <a:buFont typeface="Arial" charset="0"/>
              <a:buChar char="•"/>
            </a:pPr>
            <a:endParaRPr lang="en-US">
              <a:latin typeface="Arial Black" pitchFamily="34" charset="0"/>
            </a:endParaRPr>
          </a:p>
          <a:p>
            <a:pPr lvl="1" indent="-457200">
              <a:buFont typeface="Arial" charset="0"/>
              <a:buChar char="•"/>
            </a:pPr>
            <a:r>
              <a:rPr lang="en-US" u="sng">
                <a:latin typeface="Arial Black" pitchFamily="34" charset="0"/>
              </a:rPr>
              <a:t>Tumor suppressors </a:t>
            </a:r>
            <a:r>
              <a:rPr lang="en-US">
                <a:latin typeface="Arial Black" pitchFamily="34" charset="0"/>
              </a:rPr>
              <a:t>= genes that encode for naturally occurring proteins that normally inhibit cell division at cell cycle checkpoints.</a:t>
            </a:r>
          </a:p>
        </p:txBody>
      </p:sp>
      <p:sp>
        <p:nvSpPr>
          <p:cNvPr id="20482" name="Rectangle 2"/>
          <p:cNvSpPr>
            <a:spLocks noChangeArrowheads="1"/>
          </p:cNvSpPr>
          <p:nvPr/>
        </p:nvSpPr>
        <p:spPr bwMode="auto">
          <a:xfrm>
            <a:off x="8686800" y="6400800"/>
            <a:ext cx="338138" cy="369888"/>
          </a:xfrm>
          <a:prstGeom prst="rect">
            <a:avLst/>
          </a:prstGeom>
          <a:noFill/>
          <a:ln w="9525">
            <a:noFill/>
            <a:miter lim="800000"/>
            <a:headEnd/>
            <a:tailEnd/>
          </a:ln>
        </p:spPr>
        <p:txBody>
          <a:bodyPr wrap="none">
            <a:spAutoFit/>
          </a:bodyPr>
          <a:lstStyle/>
          <a:p>
            <a:r>
              <a:rPr lang="en-US" b="1">
                <a:latin typeface="Arial Black" pitchFamily="34" charset="0"/>
              </a:rPr>
              <a:t>4</a:t>
            </a:r>
            <a:endParaRPr lang="en-US">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extBox 3"/>
          <p:cNvSpPr txBox="1">
            <a:spLocks noChangeArrowheads="1"/>
          </p:cNvSpPr>
          <p:nvPr/>
        </p:nvSpPr>
        <p:spPr bwMode="auto">
          <a:xfrm>
            <a:off x="152400" y="609600"/>
            <a:ext cx="8839200" cy="6186488"/>
          </a:xfrm>
          <a:prstGeom prst="rect">
            <a:avLst/>
          </a:prstGeom>
          <a:noFill/>
          <a:ln w="9525">
            <a:noFill/>
            <a:miter lim="800000"/>
            <a:headEnd/>
            <a:tailEnd/>
          </a:ln>
        </p:spPr>
        <p:txBody>
          <a:bodyPr>
            <a:spAutoFit/>
          </a:bodyPr>
          <a:lstStyle/>
          <a:p>
            <a:pPr marL="457200" indent="-457200"/>
            <a:r>
              <a:rPr lang="en-US">
                <a:latin typeface="Arial Black" pitchFamily="34" charset="0"/>
              </a:rPr>
              <a:t>The analogy of a car is often used to describe the function of proto-oncogenes, oncogenes and tumor suppressors in the cell cycle and cell division.  The gas pedal pushes the car/cell into the cell cycle and promotes cellular division and the brake pedal stops the cell cycle and inhibits cellular division.  </a:t>
            </a:r>
          </a:p>
          <a:p>
            <a:pPr marL="457200" indent="-457200"/>
            <a:endParaRPr lang="en-US">
              <a:latin typeface="Arial Black" pitchFamily="34" charset="0"/>
            </a:endParaRPr>
          </a:p>
          <a:p>
            <a:pPr marL="457200" indent="-457200"/>
            <a:r>
              <a:rPr lang="en-US">
                <a:latin typeface="Arial Black" pitchFamily="34" charset="0"/>
              </a:rPr>
              <a:t>(1)  Using this analogy, which of the following are the brakes and which are the gas?</a:t>
            </a:r>
          </a:p>
          <a:p>
            <a:pPr lvl="2" indent="-457200">
              <a:buFontTx/>
              <a:buAutoNum type="alphaLcParenBoth"/>
            </a:pPr>
            <a:r>
              <a:rPr lang="en-US">
                <a:latin typeface="Arial Black" pitchFamily="34" charset="0"/>
              </a:rPr>
              <a:t>Proto-oncogenes.</a:t>
            </a:r>
          </a:p>
          <a:p>
            <a:pPr lvl="2" indent="-457200">
              <a:buFontTx/>
              <a:buAutoNum type="alphaLcParenBoth"/>
            </a:pPr>
            <a:r>
              <a:rPr lang="en-US">
                <a:latin typeface="Arial Black" pitchFamily="34" charset="0"/>
              </a:rPr>
              <a:t>Tumor suppressor.</a:t>
            </a:r>
          </a:p>
          <a:p>
            <a:pPr marL="457200" indent="-457200">
              <a:buFontTx/>
              <a:buAutoNum type="alphaLcParenBoth"/>
            </a:pPr>
            <a:endParaRPr lang="en-US">
              <a:latin typeface="Arial Black" pitchFamily="34" charset="0"/>
            </a:endParaRPr>
          </a:p>
          <a:p>
            <a:pPr marL="457200" indent="-457200"/>
            <a:r>
              <a:rPr lang="en-US">
                <a:latin typeface="Arial Black" pitchFamily="34" charset="0"/>
              </a:rPr>
              <a:t>(2)  Two kinds of problems can occur in this car – one in which the pedals are always engaged and the other where the pedals fail to carry out their function.  Which of the following scenarios would lead to uncontrolled cellular division?</a:t>
            </a:r>
          </a:p>
          <a:p>
            <a:pPr lvl="2" indent="-457200">
              <a:buFontTx/>
              <a:buAutoNum type="alphaLcParenBoth"/>
            </a:pPr>
            <a:r>
              <a:rPr lang="en-US">
                <a:latin typeface="Arial Black" pitchFamily="34" charset="0"/>
              </a:rPr>
              <a:t>Gas pedal is broken in such a way to prevent acceleration.</a:t>
            </a:r>
          </a:p>
          <a:p>
            <a:pPr lvl="2" indent="-457200">
              <a:buFontTx/>
              <a:buAutoNum type="alphaLcParenBoth"/>
            </a:pPr>
            <a:r>
              <a:rPr lang="en-US">
                <a:latin typeface="Arial Black" pitchFamily="34" charset="0"/>
              </a:rPr>
              <a:t>Brakes are broken and do not stop the car.</a:t>
            </a:r>
          </a:p>
          <a:p>
            <a:pPr lvl="2" indent="-457200">
              <a:buFontTx/>
              <a:buAutoNum type="alphaLcParenBoth"/>
            </a:pPr>
            <a:r>
              <a:rPr lang="en-US">
                <a:latin typeface="Arial Black" pitchFamily="34" charset="0"/>
              </a:rPr>
              <a:t>Brakes never disengage and car is always stopped.</a:t>
            </a:r>
          </a:p>
          <a:p>
            <a:pPr lvl="2" indent="-457200">
              <a:buFontTx/>
              <a:buAutoNum type="alphaLcParenBoth"/>
            </a:pPr>
            <a:r>
              <a:rPr lang="en-US">
                <a:latin typeface="Arial Black" pitchFamily="34" charset="0"/>
              </a:rPr>
              <a:t>Gas pedal is always engaged and car accelerates unchecked.</a:t>
            </a:r>
          </a:p>
          <a:p>
            <a:pPr marL="457200" indent="-457200"/>
            <a:endParaRPr lang="en-US">
              <a:latin typeface="Arial Black" pitchFamily="34" charset="0"/>
            </a:endParaRPr>
          </a:p>
          <a:p>
            <a:pPr marL="457200" indent="-457200"/>
            <a:r>
              <a:rPr lang="en-US">
                <a:latin typeface="Arial Black" pitchFamily="34" charset="0"/>
              </a:rPr>
              <a:t>(3)  Please indicate from the list in #2, which represents the action of an oncogene?</a:t>
            </a:r>
          </a:p>
        </p:txBody>
      </p:sp>
      <p:sp>
        <p:nvSpPr>
          <p:cNvPr id="22530" name="TextBox 2"/>
          <p:cNvSpPr txBox="1">
            <a:spLocks noChangeArrowheads="1"/>
          </p:cNvSpPr>
          <p:nvPr/>
        </p:nvSpPr>
        <p:spPr bwMode="auto">
          <a:xfrm>
            <a:off x="1854200" y="76200"/>
            <a:ext cx="5475288" cy="646113"/>
          </a:xfrm>
          <a:prstGeom prst="rect">
            <a:avLst/>
          </a:prstGeom>
          <a:noFill/>
          <a:ln w="9525">
            <a:noFill/>
            <a:miter lim="800000"/>
            <a:headEnd/>
            <a:tailEnd/>
          </a:ln>
        </p:spPr>
        <p:txBody>
          <a:bodyPr wrap="none">
            <a:spAutoFit/>
          </a:bodyPr>
          <a:lstStyle/>
          <a:p>
            <a:pPr algn="ctr"/>
            <a:r>
              <a:rPr lang="en-US" sz="3600" b="1" i="1">
                <a:latin typeface="Arial Black" pitchFamily="34" charset="0"/>
              </a:rPr>
              <a:t>Pre-assessment Quiz</a:t>
            </a:r>
          </a:p>
        </p:txBody>
      </p:sp>
      <p:sp>
        <p:nvSpPr>
          <p:cNvPr id="22531" name="Rectangle 4"/>
          <p:cNvSpPr>
            <a:spLocks noChangeArrowheads="1"/>
          </p:cNvSpPr>
          <p:nvPr/>
        </p:nvSpPr>
        <p:spPr bwMode="auto">
          <a:xfrm>
            <a:off x="8686800" y="6400800"/>
            <a:ext cx="338138" cy="369888"/>
          </a:xfrm>
          <a:prstGeom prst="rect">
            <a:avLst/>
          </a:prstGeom>
          <a:noFill/>
          <a:ln w="9525">
            <a:noFill/>
            <a:miter lim="800000"/>
            <a:headEnd/>
            <a:tailEnd/>
          </a:ln>
        </p:spPr>
        <p:txBody>
          <a:bodyPr wrap="none">
            <a:spAutoFit/>
          </a:bodyPr>
          <a:lstStyle/>
          <a:p>
            <a:r>
              <a:rPr lang="en-US" b="1">
                <a:latin typeface="Arial Black" pitchFamily="34" charset="0"/>
              </a:rPr>
              <a:t>5</a:t>
            </a:r>
            <a:endParaRPr lang="en-US">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838200" y="6183313"/>
            <a:ext cx="7543800" cy="369887"/>
          </a:xfrm>
          <a:prstGeom prst="rect">
            <a:avLst/>
          </a:prstGeom>
          <a:noFill/>
          <a:ln w="9525">
            <a:noFill/>
            <a:miter lim="800000"/>
            <a:headEnd/>
            <a:tailEnd/>
          </a:ln>
        </p:spPr>
        <p:txBody>
          <a:bodyPr>
            <a:spAutoFit/>
          </a:bodyPr>
          <a:lstStyle/>
          <a:p>
            <a:r>
              <a:rPr lang="en-US">
                <a:latin typeface="Calibri" pitchFamily="34" charset="0"/>
                <a:hlinkClick r:id="rId2"/>
              </a:rPr>
              <a:t>http://www.nytimes.com/2013/05/14/opinion/my-medical-choice.html?_r=0</a:t>
            </a:r>
            <a:endParaRPr lang="en-US">
              <a:latin typeface="Calibri" pitchFamily="34" charset="0"/>
            </a:endParaRPr>
          </a:p>
        </p:txBody>
      </p:sp>
      <p:sp>
        <p:nvSpPr>
          <p:cNvPr id="6" name="TextBox 5"/>
          <p:cNvSpPr txBox="1">
            <a:spLocks noChangeArrowheads="1"/>
          </p:cNvSpPr>
          <p:nvPr/>
        </p:nvSpPr>
        <p:spPr bwMode="auto">
          <a:xfrm>
            <a:off x="4800600" y="1905000"/>
            <a:ext cx="4114800" cy="3694113"/>
          </a:xfrm>
          <a:prstGeom prst="rect">
            <a:avLst/>
          </a:prstGeom>
          <a:noFill/>
          <a:ln w="9525">
            <a:noFill/>
            <a:miter lim="800000"/>
            <a:headEnd/>
            <a:tailEnd/>
          </a:ln>
        </p:spPr>
        <p:txBody>
          <a:bodyPr>
            <a:spAutoFit/>
          </a:bodyPr>
          <a:lstStyle/>
          <a:p>
            <a:r>
              <a:rPr lang="en-US" sz="2400">
                <a:latin typeface="Arial Black" pitchFamily="34" charset="0"/>
              </a:rPr>
              <a:t>“ … I carry a ‘faulty’ gene, </a:t>
            </a:r>
            <a:r>
              <a:rPr lang="en-US" sz="2400" b="1" i="1">
                <a:latin typeface="Arial Black" pitchFamily="34" charset="0"/>
              </a:rPr>
              <a:t>BRCA1</a:t>
            </a:r>
            <a:r>
              <a:rPr lang="en-US" sz="2400">
                <a:latin typeface="Arial Black" pitchFamily="34" charset="0"/>
              </a:rPr>
              <a:t>, which sharply increases my risk of developing breast cancer and ovarian cancer.”</a:t>
            </a:r>
          </a:p>
          <a:p>
            <a:endParaRPr lang="en-US">
              <a:latin typeface="Arial Black" pitchFamily="34" charset="0"/>
            </a:endParaRPr>
          </a:p>
          <a:p>
            <a:r>
              <a:rPr lang="en-US">
                <a:latin typeface="Arial Black" pitchFamily="34" charset="0"/>
              </a:rPr>
              <a:t>Angelina Jolie on her decision to have a prophylactic double mastectomy in “My Medical Choice”, NY Times, May 2013</a:t>
            </a:r>
          </a:p>
        </p:txBody>
      </p:sp>
      <p:pic>
        <p:nvPicPr>
          <p:cNvPr id="24579" name="Picture 6"/>
          <p:cNvPicPr>
            <a:picLocks noChangeAspect="1"/>
          </p:cNvPicPr>
          <p:nvPr/>
        </p:nvPicPr>
        <p:blipFill>
          <a:blip r:embed="rId3"/>
          <a:srcRect/>
          <a:stretch>
            <a:fillRect/>
          </a:stretch>
        </p:blipFill>
        <p:spPr bwMode="auto">
          <a:xfrm>
            <a:off x="573088" y="304800"/>
            <a:ext cx="3998912" cy="5314950"/>
          </a:xfrm>
          <a:prstGeom prst="rect">
            <a:avLst/>
          </a:prstGeom>
          <a:noFill/>
          <a:ln w="9525">
            <a:noFill/>
            <a:miter lim="800000"/>
            <a:headEnd/>
            <a:tailEnd/>
          </a:ln>
        </p:spPr>
      </p:pic>
      <p:sp>
        <p:nvSpPr>
          <p:cNvPr id="24580" name="Rectangle 4"/>
          <p:cNvSpPr>
            <a:spLocks noChangeArrowheads="1"/>
          </p:cNvSpPr>
          <p:nvPr/>
        </p:nvSpPr>
        <p:spPr bwMode="auto">
          <a:xfrm>
            <a:off x="8686800" y="6400800"/>
            <a:ext cx="338138" cy="369888"/>
          </a:xfrm>
          <a:prstGeom prst="rect">
            <a:avLst/>
          </a:prstGeom>
          <a:noFill/>
          <a:ln w="9525">
            <a:noFill/>
            <a:miter lim="800000"/>
            <a:headEnd/>
            <a:tailEnd/>
          </a:ln>
        </p:spPr>
        <p:txBody>
          <a:bodyPr wrap="none">
            <a:spAutoFit/>
          </a:bodyPr>
          <a:lstStyle/>
          <a:p>
            <a:r>
              <a:rPr lang="en-US" b="1">
                <a:latin typeface="Arial Black" pitchFamily="34" charset="0"/>
              </a:rPr>
              <a:t>6</a:t>
            </a:r>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extBox 6"/>
          <p:cNvSpPr txBox="1">
            <a:spLocks noChangeArrowheads="1"/>
          </p:cNvSpPr>
          <p:nvPr/>
        </p:nvSpPr>
        <p:spPr bwMode="auto">
          <a:xfrm>
            <a:off x="152400" y="152400"/>
            <a:ext cx="8763000" cy="5078413"/>
          </a:xfrm>
          <a:prstGeom prst="rect">
            <a:avLst/>
          </a:prstGeom>
          <a:noFill/>
          <a:ln w="9525">
            <a:noFill/>
            <a:miter lim="800000"/>
            <a:headEnd/>
            <a:tailEnd/>
          </a:ln>
        </p:spPr>
        <p:txBody>
          <a:bodyPr>
            <a:spAutoFit/>
          </a:bodyPr>
          <a:lstStyle/>
          <a:p>
            <a:pPr marL="457200" indent="-457200"/>
            <a:r>
              <a:rPr lang="en-US" sz="3600">
                <a:latin typeface="Arial Black" pitchFamily="34" charset="0"/>
              </a:rPr>
              <a:t>Importance of Cell Cycle Control</a:t>
            </a:r>
          </a:p>
          <a:p>
            <a:pPr marL="457200" indent="-457200"/>
            <a:endParaRPr lang="en-US">
              <a:latin typeface="Arial Black" pitchFamily="34" charset="0"/>
            </a:endParaRPr>
          </a:p>
          <a:p>
            <a:pPr marL="457200" indent="-457200"/>
            <a:r>
              <a:rPr lang="en-US">
                <a:latin typeface="Arial Black" pitchFamily="34" charset="0"/>
              </a:rPr>
              <a:t>Today we will learn how the function of tumor suppressors and oncogenes can affect the cell cycle.</a:t>
            </a: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a:p>
            <a:pPr marL="457200" indent="-457200"/>
            <a:endParaRPr lang="en-US">
              <a:latin typeface="Arial Black" pitchFamily="34" charset="0"/>
            </a:endParaRPr>
          </a:p>
        </p:txBody>
      </p:sp>
      <p:pic>
        <p:nvPicPr>
          <p:cNvPr id="25602" name="Picture 2" descr="http://5minuteconsult.com/loadMedia.ashx?bookname=idams&amp;filename=F1793-061-027.jpg"/>
          <p:cNvPicPr>
            <a:picLocks noChangeAspect="1" noChangeArrowheads="1"/>
          </p:cNvPicPr>
          <p:nvPr/>
        </p:nvPicPr>
        <p:blipFill>
          <a:blip r:embed="rId2"/>
          <a:srcRect/>
          <a:stretch>
            <a:fillRect/>
          </a:stretch>
        </p:blipFill>
        <p:spPr bwMode="auto">
          <a:xfrm>
            <a:off x="3733800" y="2230438"/>
            <a:ext cx="4895850" cy="3941762"/>
          </a:xfrm>
          <a:prstGeom prst="rect">
            <a:avLst/>
          </a:prstGeom>
          <a:noFill/>
          <a:ln w="9525">
            <a:noFill/>
            <a:miter lim="800000"/>
            <a:headEnd/>
            <a:tailEnd/>
          </a:ln>
        </p:spPr>
      </p:pic>
      <p:sp>
        <p:nvSpPr>
          <p:cNvPr id="25603" name="Rectangle 1"/>
          <p:cNvSpPr>
            <a:spLocks noChangeArrowheads="1"/>
          </p:cNvSpPr>
          <p:nvPr/>
        </p:nvSpPr>
        <p:spPr bwMode="auto">
          <a:xfrm>
            <a:off x="3895725" y="6243638"/>
            <a:ext cx="4572000" cy="461962"/>
          </a:xfrm>
          <a:prstGeom prst="rect">
            <a:avLst/>
          </a:prstGeom>
          <a:noFill/>
          <a:ln w="9525">
            <a:noFill/>
            <a:miter lim="800000"/>
            <a:headEnd/>
            <a:tailEnd/>
          </a:ln>
        </p:spPr>
        <p:txBody>
          <a:bodyPr>
            <a:spAutoFit/>
          </a:bodyPr>
          <a:lstStyle/>
          <a:p>
            <a:r>
              <a:rPr lang="en-US" sz="1200">
                <a:cs typeface="Arial" charset="0"/>
              </a:rPr>
              <a:t>http://5minuteconsult.com/loadMedia.ashx?bookname=idams&amp;filename=F1793-061-027.jpg</a:t>
            </a:r>
          </a:p>
        </p:txBody>
      </p:sp>
      <p:pic>
        <p:nvPicPr>
          <p:cNvPr id="25604" name="Picture 2"/>
          <p:cNvPicPr>
            <a:picLocks noChangeAspect="1" noChangeArrowheads="1"/>
          </p:cNvPicPr>
          <p:nvPr/>
        </p:nvPicPr>
        <p:blipFill>
          <a:blip r:embed="rId3"/>
          <a:srcRect/>
          <a:stretch>
            <a:fillRect/>
          </a:stretch>
        </p:blipFill>
        <p:spPr bwMode="auto">
          <a:xfrm>
            <a:off x="185738" y="2209800"/>
            <a:ext cx="2709862" cy="4129088"/>
          </a:xfrm>
          <a:prstGeom prst="rect">
            <a:avLst/>
          </a:prstGeom>
          <a:noFill/>
          <a:ln w="9525">
            <a:noFill/>
            <a:miter lim="800000"/>
            <a:headEnd/>
            <a:tailEnd/>
          </a:ln>
        </p:spPr>
      </p:pic>
      <p:sp>
        <p:nvSpPr>
          <p:cNvPr id="25605" name="Rectangle 2"/>
          <p:cNvSpPr>
            <a:spLocks noChangeArrowheads="1"/>
          </p:cNvSpPr>
          <p:nvPr/>
        </p:nvSpPr>
        <p:spPr bwMode="auto">
          <a:xfrm>
            <a:off x="4724400" y="1860550"/>
            <a:ext cx="3048000" cy="369888"/>
          </a:xfrm>
          <a:prstGeom prst="rect">
            <a:avLst/>
          </a:prstGeom>
          <a:noFill/>
          <a:ln w="9525">
            <a:noFill/>
            <a:miter lim="800000"/>
            <a:headEnd/>
            <a:tailEnd/>
          </a:ln>
        </p:spPr>
        <p:txBody>
          <a:bodyPr>
            <a:spAutoFit/>
          </a:bodyPr>
          <a:lstStyle/>
          <a:p>
            <a:pPr marL="457200" indent="-457200"/>
            <a:r>
              <a:rPr lang="en-US">
                <a:latin typeface="Arial Black" pitchFamily="34" charset="0"/>
              </a:rPr>
              <a:t>Basal Cell Carcinoma</a:t>
            </a:r>
          </a:p>
        </p:txBody>
      </p:sp>
      <p:sp>
        <p:nvSpPr>
          <p:cNvPr id="25606" name="Rectangle 7"/>
          <p:cNvSpPr>
            <a:spLocks noChangeArrowheads="1"/>
          </p:cNvSpPr>
          <p:nvPr/>
        </p:nvSpPr>
        <p:spPr bwMode="auto">
          <a:xfrm>
            <a:off x="152400" y="1839913"/>
            <a:ext cx="3048000" cy="369887"/>
          </a:xfrm>
          <a:prstGeom prst="rect">
            <a:avLst/>
          </a:prstGeom>
          <a:noFill/>
          <a:ln w="9525">
            <a:noFill/>
            <a:miter lim="800000"/>
            <a:headEnd/>
            <a:tailEnd/>
          </a:ln>
        </p:spPr>
        <p:txBody>
          <a:bodyPr>
            <a:spAutoFit/>
          </a:bodyPr>
          <a:lstStyle/>
          <a:p>
            <a:pPr marL="457200" indent="-457200"/>
            <a:r>
              <a:rPr lang="en-US">
                <a:latin typeface="Arial Black" pitchFamily="34" charset="0"/>
              </a:rPr>
              <a:t>Dividing Cells = Dark</a:t>
            </a:r>
          </a:p>
        </p:txBody>
      </p:sp>
      <p:sp>
        <p:nvSpPr>
          <p:cNvPr id="25607" name="Rectangle 9"/>
          <p:cNvSpPr>
            <a:spLocks noChangeArrowheads="1"/>
          </p:cNvSpPr>
          <p:nvPr/>
        </p:nvSpPr>
        <p:spPr bwMode="auto">
          <a:xfrm>
            <a:off x="838200" y="2297113"/>
            <a:ext cx="2057400" cy="369887"/>
          </a:xfrm>
          <a:prstGeom prst="rect">
            <a:avLst/>
          </a:prstGeom>
          <a:noFill/>
          <a:ln w="9525">
            <a:noFill/>
            <a:miter lim="800000"/>
            <a:headEnd/>
            <a:tailEnd/>
          </a:ln>
        </p:spPr>
        <p:txBody>
          <a:bodyPr>
            <a:spAutoFit/>
          </a:bodyPr>
          <a:lstStyle/>
          <a:p>
            <a:pPr marL="457200" indent="-457200"/>
            <a:r>
              <a:rPr lang="en-US">
                <a:latin typeface="Arial Black" pitchFamily="34" charset="0"/>
              </a:rPr>
              <a:t>Healthy Tissue</a:t>
            </a:r>
          </a:p>
        </p:txBody>
      </p:sp>
      <p:sp>
        <p:nvSpPr>
          <p:cNvPr id="25608" name="Rectangle 10"/>
          <p:cNvSpPr>
            <a:spLocks noChangeArrowheads="1"/>
          </p:cNvSpPr>
          <p:nvPr/>
        </p:nvSpPr>
        <p:spPr bwMode="auto">
          <a:xfrm>
            <a:off x="1905000" y="4283075"/>
            <a:ext cx="1143000" cy="369888"/>
          </a:xfrm>
          <a:prstGeom prst="rect">
            <a:avLst/>
          </a:prstGeom>
          <a:noFill/>
          <a:ln w="9525">
            <a:noFill/>
            <a:miter lim="800000"/>
            <a:headEnd/>
            <a:tailEnd/>
          </a:ln>
        </p:spPr>
        <p:txBody>
          <a:bodyPr>
            <a:spAutoFit/>
          </a:bodyPr>
          <a:lstStyle/>
          <a:p>
            <a:pPr marL="457200" indent="-457200"/>
            <a:r>
              <a:rPr lang="en-US">
                <a:latin typeface="Arial Black" pitchFamily="34" charset="0"/>
              </a:rPr>
              <a:t>Tumor</a:t>
            </a:r>
          </a:p>
        </p:txBody>
      </p:sp>
      <p:sp>
        <p:nvSpPr>
          <p:cNvPr id="25609" name="TextBox 11"/>
          <p:cNvSpPr txBox="1">
            <a:spLocks noChangeArrowheads="1"/>
          </p:cNvSpPr>
          <p:nvPr/>
        </p:nvSpPr>
        <p:spPr bwMode="auto">
          <a:xfrm>
            <a:off x="228600" y="6324600"/>
            <a:ext cx="2057400" cy="369888"/>
          </a:xfrm>
          <a:prstGeom prst="rect">
            <a:avLst/>
          </a:prstGeom>
          <a:noFill/>
          <a:ln w="9525">
            <a:noFill/>
            <a:miter lim="800000"/>
            <a:headEnd/>
            <a:tailEnd/>
          </a:ln>
        </p:spPr>
        <p:txBody>
          <a:bodyPr wrap="none">
            <a:spAutoFit/>
          </a:bodyPr>
          <a:lstStyle/>
          <a:p>
            <a:r>
              <a:rPr lang="en-US">
                <a:latin typeface="Calibri" pitchFamily="34" charset="0"/>
              </a:rPr>
              <a:t>(Pierce, et al., 2002)</a:t>
            </a:r>
          </a:p>
        </p:txBody>
      </p:sp>
      <p:sp>
        <p:nvSpPr>
          <p:cNvPr id="25610" name="TextBox 12"/>
          <p:cNvSpPr txBox="1">
            <a:spLocks noChangeArrowheads="1"/>
          </p:cNvSpPr>
          <p:nvPr/>
        </p:nvSpPr>
        <p:spPr bwMode="auto">
          <a:xfrm>
            <a:off x="2362200" y="6324600"/>
            <a:ext cx="655638" cy="369888"/>
          </a:xfrm>
          <a:prstGeom prst="rect">
            <a:avLst/>
          </a:prstGeom>
          <a:noFill/>
          <a:ln w="9525">
            <a:noFill/>
            <a:miter lim="800000"/>
            <a:headEnd/>
            <a:tailEnd/>
          </a:ln>
        </p:spPr>
        <p:txBody>
          <a:bodyPr wrap="none">
            <a:spAutoFit/>
          </a:bodyPr>
          <a:lstStyle/>
          <a:p>
            <a:r>
              <a:rPr lang="en-US">
                <a:latin typeface="Calibri" pitchFamily="34" charset="0"/>
              </a:rPr>
              <a:t>100X</a:t>
            </a:r>
          </a:p>
        </p:txBody>
      </p:sp>
      <p:sp>
        <p:nvSpPr>
          <p:cNvPr id="25611" name="Rectangle 14"/>
          <p:cNvSpPr>
            <a:spLocks noChangeArrowheads="1"/>
          </p:cNvSpPr>
          <p:nvPr/>
        </p:nvSpPr>
        <p:spPr bwMode="auto">
          <a:xfrm>
            <a:off x="8686800" y="6400800"/>
            <a:ext cx="338138" cy="369888"/>
          </a:xfrm>
          <a:prstGeom prst="rect">
            <a:avLst/>
          </a:prstGeom>
          <a:noFill/>
          <a:ln w="9525">
            <a:noFill/>
            <a:miter lim="800000"/>
            <a:headEnd/>
            <a:tailEnd/>
          </a:ln>
        </p:spPr>
        <p:txBody>
          <a:bodyPr wrap="none">
            <a:spAutoFit/>
          </a:bodyPr>
          <a:lstStyle/>
          <a:p>
            <a:r>
              <a:rPr lang="en-US" b="1">
                <a:latin typeface="Arial Black" pitchFamily="34" charset="0"/>
              </a:rPr>
              <a:t>7</a:t>
            </a:r>
            <a:endParaRPr lang="en-US">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 y="152400"/>
            <a:ext cx="8229600" cy="762000"/>
          </a:xfrm>
        </p:spPr>
        <p:txBody>
          <a:bodyPr/>
          <a:lstStyle/>
          <a:p>
            <a:pPr algn="l"/>
            <a:r>
              <a:rPr lang="en-US" sz="3600" b="1" smtClean="0"/>
              <a:t>Review</a:t>
            </a:r>
          </a:p>
        </p:txBody>
      </p:sp>
      <p:pic>
        <p:nvPicPr>
          <p:cNvPr id="26626" name="Picture 2"/>
          <p:cNvPicPr>
            <a:picLocks noChangeAspect="1" noChangeArrowheads="1"/>
          </p:cNvPicPr>
          <p:nvPr/>
        </p:nvPicPr>
        <p:blipFill>
          <a:blip r:embed="rId2"/>
          <a:srcRect/>
          <a:stretch>
            <a:fillRect/>
          </a:stretch>
        </p:blipFill>
        <p:spPr bwMode="auto">
          <a:xfrm>
            <a:off x="2362200" y="2209800"/>
            <a:ext cx="6019800" cy="4302125"/>
          </a:xfrm>
          <a:prstGeom prst="rect">
            <a:avLst/>
          </a:prstGeom>
          <a:noFill/>
          <a:ln w="9525">
            <a:noFill/>
            <a:miter lim="800000"/>
            <a:headEnd/>
            <a:tailEnd/>
          </a:ln>
        </p:spPr>
      </p:pic>
      <p:cxnSp>
        <p:nvCxnSpPr>
          <p:cNvPr id="6" name="Straight Arrow Connector 5"/>
          <p:cNvCxnSpPr/>
          <p:nvPr/>
        </p:nvCxnSpPr>
        <p:spPr>
          <a:xfrm flipH="1">
            <a:off x="6934200" y="3352800"/>
            <a:ext cx="914400" cy="609600"/>
          </a:xfrm>
          <a:prstGeom prst="straightConnector1">
            <a:avLst/>
          </a:prstGeom>
          <a:ln w="127000">
            <a:solidFill>
              <a:srgbClr val="E91DAF"/>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667000" y="3840163"/>
            <a:ext cx="1236663" cy="198437"/>
          </a:xfrm>
          <a:prstGeom prst="straightConnector1">
            <a:avLst/>
          </a:prstGeom>
          <a:ln w="127000">
            <a:solidFill>
              <a:srgbClr val="E91DA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159375" y="4648200"/>
            <a:ext cx="250825" cy="1031875"/>
          </a:xfrm>
          <a:prstGeom prst="straightConnector1">
            <a:avLst/>
          </a:prstGeom>
          <a:ln w="127000">
            <a:solidFill>
              <a:srgbClr val="E91DAF"/>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a:spLocks noChangeArrowheads="1"/>
          </p:cNvSpPr>
          <p:nvPr/>
        </p:nvSpPr>
        <p:spPr bwMode="auto">
          <a:xfrm>
            <a:off x="152400" y="798513"/>
            <a:ext cx="8763000" cy="1477962"/>
          </a:xfrm>
          <a:prstGeom prst="rect">
            <a:avLst/>
          </a:prstGeom>
          <a:noFill/>
          <a:ln w="9525">
            <a:noFill/>
            <a:miter lim="800000"/>
            <a:headEnd/>
            <a:tailEnd/>
          </a:ln>
        </p:spPr>
        <p:txBody>
          <a:bodyPr>
            <a:spAutoFit/>
          </a:bodyPr>
          <a:lstStyle/>
          <a:p>
            <a:r>
              <a:rPr lang="en-US" b="1" i="1">
                <a:latin typeface="Arial Black" pitchFamily="34" charset="0"/>
              </a:rPr>
              <a:t>Make a prediction – </a:t>
            </a:r>
          </a:p>
          <a:p>
            <a:r>
              <a:rPr lang="en-US">
                <a:latin typeface="Arial Black" pitchFamily="34" charset="0"/>
              </a:rPr>
              <a:t>In which phase of the cell cycle will a cell have the most DNA?</a:t>
            </a:r>
          </a:p>
          <a:p>
            <a:pPr marL="800100" lvl="1" indent="-342900">
              <a:buFontTx/>
              <a:buAutoNum type="alphaLcPeriod"/>
            </a:pPr>
            <a:r>
              <a:rPr lang="en-US">
                <a:latin typeface="Arial Black" pitchFamily="34" charset="0"/>
              </a:rPr>
              <a:t>G1</a:t>
            </a:r>
          </a:p>
          <a:p>
            <a:pPr marL="800100" lvl="1" indent="-342900">
              <a:buFontTx/>
              <a:buAutoNum type="alphaLcPeriod"/>
            </a:pPr>
            <a:r>
              <a:rPr lang="en-US">
                <a:latin typeface="Arial Black" pitchFamily="34" charset="0"/>
              </a:rPr>
              <a:t>S</a:t>
            </a:r>
          </a:p>
          <a:p>
            <a:pPr marL="800100" lvl="1" indent="-342900">
              <a:buFontTx/>
              <a:buAutoNum type="alphaLcPeriod"/>
            </a:pPr>
            <a:r>
              <a:rPr lang="en-US">
                <a:latin typeface="Arial Black" pitchFamily="34" charset="0"/>
              </a:rPr>
              <a:t>G2/M</a:t>
            </a:r>
          </a:p>
        </p:txBody>
      </p:sp>
      <p:grpSp>
        <p:nvGrpSpPr>
          <p:cNvPr id="31" name="Group 30"/>
          <p:cNvGrpSpPr>
            <a:grpSpLocks/>
          </p:cNvGrpSpPr>
          <p:nvPr/>
        </p:nvGrpSpPr>
        <p:grpSpPr bwMode="auto">
          <a:xfrm>
            <a:off x="2598738" y="2819400"/>
            <a:ext cx="4598987" cy="3848100"/>
            <a:chOff x="1837412" y="1447584"/>
            <a:chExt cx="4597687" cy="3848724"/>
          </a:xfrm>
        </p:grpSpPr>
        <p:sp>
          <p:nvSpPr>
            <p:cNvPr id="26635" name="Rectangle 17"/>
            <p:cNvSpPr>
              <a:spLocks noChangeArrowheads="1"/>
            </p:cNvSpPr>
            <p:nvPr/>
          </p:nvSpPr>
          <p:spPr bwMode="auto">
            <a:xfrm>
              <a:off x="3705373" y="1447584"/>
              <a:ext cx="595035" cy="461665"/>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2</a:t>
              </a:r>
              <a:r>
                <a:rPr lang="en-US" sz="2400" i="1">
                  <a:solidFill>
                    <a:schemeClr val="bg1"/>
                  </a:solidFill>
                  <a:latin typeface="Arial Black" pitchFamily="34" charset="0"/>
                </a:rPr>
                <a:t>n</a:t>
              </a:r>
              <a:endParaRPr lang="en-US" sz="2400" i="1">
                <a:solidFill>
                  <a:schemeClr val="bg1"/>
                </a:solidFill>
                <a:latin typeface="Calibri" pitchFamily="34" charset="0"/>
              </a:endParaRPr>
            </a:p>
          </p:txBody>
        </p:sp>
        <p:sp>
          <p:nvSpPr>
            <p:cNvPr id="26636" name="Rectangle 18"/>
            <p:cNvSpPr>
              <a:spLocks noChangeArrowheads="1"/>
            </p:cNvSpPr>
            <p:nvPr/>
          </p:nvSpPr>
          <p:spPr bwMode="auto">
            <a:xfrm>
              <a:off x="1989812" y="3957720"/>
              <a:ext cx="1210588" cy="461665"/>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2 x 2</a:t>
              </a:r>
              <a:r>
                <a:rPr lang="en-US" sz="2400" i="1">
                  <a:solidFill>
                    <a:schemeClr val="bg1"/>
                  </a:solidFill>
                  <a:latin typeface="Arial Black" pitchFamily="34" charset="0"/>
                </a:rPr>
                <a:t>n</a:t>
              </a:r>
              <a:endParaRPr lang="en-US" sz="2400" i="1">
                <a:solidFill>
                  <a:schemeClr val="bg1"/>
                </a:solidFill>
                <a:latin typeface="Calibri" pitchFamily="34" charset="0"/>
              </a:endParaRPr>
            </a:p>
          </p:txBody>
        </p:sp>
        <p:sp>
          <p:nvSpPr>
            <p:cNvPr id="26637" name="Rectangle 19"/>
            <p:cNvSpPr>
              <a:spLocks noChangeArrowheads="1"/>
            </p:cNvSpPr>
            <p:nvPr/>
          </p:nvSpPr>
          <p:spPr bwMode="auto">
            <a:xfrm rot="-3293183">
              <a:off x="4998584" y="3859792"/>
              <a:ext cx="2411366" cy="461665"/>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more than 2</a:t>
              </a:r>
              <a:r>
                <a:rPr lang="en-US" sz="2400" i="1">
                  <a:solidFill>
                    <a:schemeClr val="bg1"/>
                  </a:solidFill>
                  <a:latin typeface="Arial Black" pitchFamily="34" charset="0"/>
                </a:rPr>
                <a:t>n</a:t>
              </a:r>
              <a:endParaRPr lang="en-US" sz="2400" i="1">
                <a:solidFill>
                  <a:schemeClr val="bg1"/>
                </a:solidFill>
                <a:latin typeface="Calibri" pitchFamily="34" charset="0"/>
              </a:endParaRPr>
            </a:p>
          </p:txBody>
        </p:sp>
        <p:sp>
          <p:nvSpPr>
            <p:cNvPr id="26638" name="Rectangle 20"/>
            <p:cNvSpPr>
              <a:spLocks noChangeArrowheads="1"/>
            </p:cNvSpPr>
            <p:nvPr/>
          </p:nvSpPr>
          <p:spPr bwMode="auto">
            <a:xfrm>
              <a:off x="5791200" y="1839282"/>
              <a:ext cx="595035" cy="461665"/>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2</a:t>
              </a:r>
              <a:r>
                <a:rPr lang="en-US" sz="2400" i="1">
                  <a:solidFill>
                    <a:schemeClr val="bg1"/>
                  </a:solidFill>
                  <a:latin typeface="Arial Black" pitchFamily="34" charset="0"/>
                </a:rPr>
                <a:t>n</a:t>
              </a:r>
              <a:endParaRPr lang="en-US" sz="2400" i="1">
                <a:solidFill>
                  <a:schemeClr val="bg1"/>
                </a:solidFill>
                <a:latin typeface="Calibri" pitchFamily="34" charset="0"/>
              </a:endParaRPr>
            </a:p>
          </p:txBody>
        </p:sp>
        <p:sp>
          <p:nvSpPr>
            <p:cNvPr id="26639" name="Rectangle 29"/>
            <p:cNvSpPr>
              <a:spLocks noChangeArrowheads="1"/>
            </p:cNvSpPr>
            <p:nvPr/>
          </p:nvSpPr>
          <p:spPr bwMode="auto">
            <a:xfrm>
              <a:off x="1837412" y="2890920"/>
              <a:ext cx="1210588" cy="461665"/>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2 x 2</a:t>
              </a:r>
              <a:r>
                <a:rPr lang="en-US" sz="2400" i="1">
                  <a:solidFill>
                    <a:schemeClr val="bg1"/>
                  </a:solidFill>
                  <a:latin typeface="Arial Black" pitchFamily="34" charset="0"/>
                </a:rPr>
                <a:t>n</a:t>
              </a:r>
              <a:endParaRPr lang="en-US" sz="2400" i="1">
                <a:solidFill>
                  <a:schemeClr val="bg1"/>
                </a:solidFill>
                <a:latin typeface="Calibri" pitchFamily="34" charset="0"/>
              </a:endParaRPr>
            </a:p>
          </p:txBody>
        </p:sp>
      </p:grpSp>
      <p:sp>
        <p:nvSpPr>
          <p:cNvPr id="26632" name="Rectangle 31"/>
          <p:cNvSpPr>
            <a:spLocks noChangeArrowheads="1"/>
          </p:cNvSpPr>
          <p:nvPr/>
        </p:nvSpPr>
        <p:spPr bwMode="auto">
          <a:xfrm>
            <a:off x="9144000" y="1905000"/>
            <a:ext cx="4572000" cy="461963"/>
          </a:xfrm>
          <a:prstGeom prst="rect">
            <a:avLst/>
          </a:prstGeom>
          <a:noFill/>
          <a:ln w="9525">
            <a:noFill/>
            <a:miter lim="800000"/>
            <a:headEnd/>
            <a:tailEnd/>
          </a:ln>
        </p:spPr>
        <p:txBody>
          <a:bodyPr>
            <a:spAutoFit/>
          </a:bodyPr>
          <a:lstStyle/>
          <a:p>
            <a:r>
              <a:rPr lang="en-US" sz="1200">
                <a:cs typeface="Arial" charset="0"/>
              </a:rPr>
              <a:t>http://www.dako.com/08065_15dec05_guide_to_flow_cytometry_basic_dna_measurement_by_flow_cytometry_chapter16.pdf</a:t>
            </a:r>
          </a:p>
        </p:txBody>
      </p:sp>
      <p:sp>
        <p:nvSpPr>
          <p:cNvPr id="26633" name="TextBox 15"/>
          <p:cNvSpPr txBox="1">
            <a:spLocks noChangeArrowheads="1"/>
          </p:cNvSpPr>
          <p:nvPr/>
        </p:nvSpPr>
        <p:spPr bwMode="auto">
          <a:xfrm>
            <a:off x="5715000" y="1828800"/>
            <a:ext cx="2586038" cy="276225"/>
          </a:xfrm>
          <a:prstGeom prst="rect">
            <a:avLst/>
          </a:prstGeom>
          <a:noFill/>
          <a:ln w="9525">
            <a:noFill/>
            <a:miter lim="800000"/>
            <a:headEnd/>
            <a:tailEnd/>
          </a:ln>
        </p:spPr>
        <p:txBody>
          <a:bodyPr wrap="none">
            <a:spAutoFit/>
          </a:bodyPr>
          <a:lstStyle/>
          <a:p>
            <a:r>
              <a:rPr lang="en-US" sz="1200">
                <a:cs typeface="Arial" charset="0"/>
              </a:rPr>
              <a:t>(Adapted from Brotherick, I., 2005) </a:t>
            </a:r>
          </a:p>
        </p:txBody>
      </p:sp>
      <p:sp>
        <p:nvSpPr>
          <p:cNvPr id="26634" name="Rectangle 21"/>
          <p:cNvSpPr>
            <a:spLocks noChangeArrowheads="1"/>
          </p:cNvSpPr>
          <p:nvPr/>
        </p:nvSpPr>
        <p:spPr bwMode="auto">
          <a:xfrm>
            <a:off x="8686800" y="6400800"/>
            <a:ext cx="338138" cy="369888"/>
          </a:xfrm>
          <a:prstGeom prst="rect">
            <a:avLst/>
          </a:prstGeom>
          <a:noFill/>
          <a:ln w="9525">
            <a:noFill/>
            <a:miter lim="800000"/>
            <a:headEnd/>
            <a:tailEnd/>
          </a:ln>
        </p:spPr>
        <p:txBody>
          <a:bodyPr wrap="none">
            <a:spAutoFit/>
          </a:bodyPr>
          <a:lstStyle/>
          <a:p>
            <a:r>
              <a:rPr lang="en-US" b="1">
                <a:latin typeface="Arial Black" pitchFamily="34" charset="0"/>
              </a:rPr>
              <a:t>8</a:t>
            </a:r>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extBox 9"/>
          <p:cNvSpPr txBox="1">
            <a:spLocks noChangeArrowheads="1"/>
          </p:cNvSpPr>
          <p:nvPr/>
        </p:nvSpPr>
        <p:spPr bwMode="auto">
          <a:xfrm>
            <a:off x="152400" y="762000"/>
            <a:ext cx="8763000" cy="1477963"/>
          </a:xfrm>
          <a:prstGeom prst="rect">
            <a:avLst/>
          </a:prstGeom>
          <a:noFill/>
          <a:ln w="9525">
            <a:noFill/>
            <a:miter lim="800000"/>
            <a:headEnd/>
            <a:tailEnd/>
          </a:ln>
        </p:spPr>
        <p:txBody>
          <a:bodyPr>
            <a:spAutoFit/>
          </a:bodyPr>
          <a:lstStyle/>
          <a:p>
            <a:pPr marL="457200" indent="-457200"/>
            <a:r>
              <a:rPr lang="en-US">
                <a:latin typeface="Arial Black" pitchFamily="34" charset="0"/>
              </a:rPr>
              <a:t>Thus, we can determine where a cell is in the cell cycle by figuring out how much DNA the cell has.</a:t>
            </a:r>
          </a:p>
          <a:p>
            <a:pPr marL="457200" indent="-457200"/>
            <a:endParaRPr lang="en-US">
              <a:latin typeface="Arial Black" pitchFamily="34" charset="0"/>
            </a:endParaRPr>
          </a:p>
          <a:p>
            <a:pPr marL="457200" indent="-457200"/>
            <a:r>
              <a:rPr lang="en-US">
                <a:latin typeface="Arial Black" pitchFamily="34" charset="0"/>
              </a:rPr>
              <a:t>Let’s see how we can do this for each cell in a large population of 1,000,000 cells.</a:t>
            </a:r>
          </a:p>
        </p:txBody>
      </p:sp>
      <p:sp>
        <p:nvSpPr>
          <p:cNvPr id="27650" name="Title 1"/>
          <p:cNvSpPr>
            <a:spLocks noGrp="1"/>
          </p:cNvSpPr>
          <p:nvPr>
            <p:ph type="title"/>
          </p:nvPr>
        </p:nvSpPr>
        <p:spPr>
          <a:xfrm>
            <a:off x="152400" y="152400"/>
            <a:ext cx="8229600" cy="762000"/>
          </a:xfrm>
        </p:spPr>
        <p:txBody>
          <a:bodyPr/>
          <a:lstStyle/>
          <a:p>
            <a:pPr algn="l"/>
            <a:r>
              <a:rPr lang="en-US" sz="3600" b="1" smtClean="0"/>
              <a:t>Review</a:t>
            </a:r>
          </a:p>
        </p:txBody>
      </p:sp>
      <p:sp>
        <p:nvSpPr>
          <p:cNvPr id="27651" name="Rectangle 31"/>
          <p:cNvSpPr>
            <a:spLocks noChangeArrowheads="1"/>
          </p:cNvSpPr>
          <p:nvPr/>
        </p:nvSpPr>
        <p:spPr bwMode="auto">
          <a:xfrm>
            <a:off x="9372600" y="3276600"/>
            <a:ext cx="4572000" cy="461963"/>
          </a:xfrm>
          <a:prstGeom prst="rect">
            <a:avLst/>
          </a:prstGeom>
          <a:noFill/>
          <a:ln w="9525">
            <a:noFill/>
            <a:miter lim="800000"/>
            <a:headEnd/>
            <a:tailEnd/>
          </a:ln>
        </p:spPr>
        <p:txBody>
          <a:bodyPr>
            <a:spAutoFit/>
          </a:bodyPr>
          <a:lstStyle/>
          <a:p>
            <a:r>
              <a:rPr lang="en-US" sz="1200">
                <a:cs typeface="Arial" charset="0"/>
              </a:rPr>
              <a:t>http://www.dako.com/08065_15dec05_guide_to_flow_cytometry_basic_dna_measurement_by_flow_cytometry_chapter16.pdf</a:t>
            </a:r>
          </a:p>
        </p:txBody>
      </p:sp>
      <p:sp>
        <p:nvSpPr>
          <p:cNvPr id="27652" name="Rectangle 16"/>
          <p:cNvSpPr>
            <a:spLocks noChangeArrowheads="1"/>
          </p:cNvSpPr>
          <p:nvPr/>
        </p:nvSpPr>
        <p:spPr bwMode="auto">
          <a:xfrm>
            <a:off x="8729663" y="6400800"/>
            <a:ext cx="338137" cy="369888"/>
          </a:xfrm>
          <a:prstGeom prst="rect">
            <a:avLst/>
          </a:prstGeom>
          <a:noFill/>
          <a:ln w="9525">
            <a:noFill/>
            <a:miter lim="800000"/>
            <a:headEnd/>
            <a:tailEnd/>
          </a:ln>
        </p:spPr>
        <p:txBody>
          <a:bodyPr wrap="none">
            <a:spAutoFit/>
          </a:bodyPr>
          <a:lstStyle/>
          <a:p>
            <a:r>
              <a:rPr lang="en-US" b="1">
                <a:latin typeface="Arial Black" pitchFamily="34" charset="0"/>
              </a:rPr>
              <a:t>9</a:t>
            </a:r>
            <a:endParaRPr lang="en-US">
              <a:latin typeface="Calibri" pitchFamily="34" charset="0"/>
            </a:endParaRPr>
          </a:p>
        </p:txBody>
      </p:sp>
      <p:pic>
        <p:nvPicPr>
          <p:cNvPr id="27653" name="Picture 2"/>
          <p:cNvPicPr>
            <a:picLocks noChangeAspect="1" noChangeArrowheads="1"/>
          </p:cNvPicPr>
          <p:nvPr/>
        </p:nvPicPr>
        <p:blipFill>
          <a:blip r:embed="rId3"/>
          <a:srcRect/>
          <a:stretch>
            <a:fillRect/>
          </a:stretch>
        </p:blipFill>
        <p:spPr bwMode="auto">
          <a:xfrm>
            <a:off x="2362200" y="2209800"/>
            <a:ext cx="6019800" cy="4302125"/>
          </a:xfrm>
          <a:prstGeom prst="rect">
            <a:avLst/>
          </a:prstGeom>
          <a:noFill/>
          <a:ln w="9525">
            <a:noFill/>
            <a:miter lim="800000"/>
            <a:headEnd/>
            <a:tailEnd/>
          </a:ln>
        </p:spPr>
      </p:pic>
      <p:cxnSp>
        <p:nvCxnSpPr>
          <p:cNvPr id="20" name="Straight Arrow Connector 19"/>
          <p:cNvCxnSpPr/>
          <p:nvPr/>
        </p:nvCxnSpPr>
        <p:spPr>
          <a:xfrm flipH="1">
            <a:off x="6934200" y="3352800"/>
            <a:ext cx="914400" cy="609600"/>
          </a:xfrm>
          <a:prstGeom prst="straightConnector1">
            <a:avLst/>
          </a:prstGeom>
          <a:ln w="127000">
            <a:solidFill>
              <a:srgbClr val="E91DA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67000" y="3840163"/>
            <a:ext cx="1236663" cy="198437"/>
          </a:xfrm>
          <a:prstGeom prst="straightConnector1">
            <a:avLst/>
          </a:prstGeom>
          <a:ln w="127000">
            <a:solidFill>
              <a:srgbClr val="E91DA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159375" y="4648200"/>
            <a:ext cx="250825" cy="1031875"/>
          </a:xfrm>
          <a:prstGeom prst="straightConnector1">
            <a:avLst/>
          </a:prstGeom>
          <a:ln w="127000">
            <a:solidFill>
              <a:srgbClr val="E91DAF"/>
            </a:solidFill>
            <a:tailEnd type="arrow"/>
          </a:ln>
        </p:spPr>
        <p:style>
          <a:lnRef idx="1">
            <a:schemeClr val="accent1"/>
          </a:lnRef>
          <a:fillRef idx="0">
            <a:schemeClr val="accent1"/>
          </a:fillRef>
          <a:effectRef idx="0">
            <a:schemeClr val="accent1"/>
          </a:effectRef>
          <a:fontRef idx="minor">
            <a:schemeClr val="tx1"/>
          </a:fontRef>
        </p:style>
      </p:cxnSp>
      <p:grpSp>
        <p:nvGrpSpPr>
          <p:cNvPr id="27657" name="Group 22"/>
          <p:cNvGrpSpPr>
            <a:grpSpLocks/>
          </p:cNvGrpSpPr>
          <p:nvPr/>
        </p:nvGrpSpPr>
        <p:grpSpPr bwMode="auto">
          <a:xfrm>
            <a:off x="2598738" y="2819400"/>
            <a:ext cx="4598987" cy="3848100"/>
            <a:chOff x="1837412" y="1447584"/>
            <a:chExt cx="4597687" cy="3848724"/>
          </a:xfrm>
        </p:grpSpPr>
        <p:sp>
          <p:nvSpPr>
            <p:cNvPr id="27659" name="Rectangle 24"/>
            <p:cNvSpPr>
              <a:spLocks noChangeArrowheads="1"/>
            </p:cNvSpPr>
            <p:nvPr/>
          </p:nvSpPr>
          <p:spPr bwMode="auto">
            <a:xfrm>
              <a:off x="3705373" y="1447584"/>
              <a:ext cx="595035" cy="461665"/>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2</a:t>
              </a:r>
              <a:r>
                <a:rPr lang="en-US" sz="2400" i="1">
                  <a:solidFill>
                    <a:schemeClr val="bg1"/>
                  </a:solidFill>
                  <a:latin typeface="Arial Black" pitchFamily="34" charset="0"/>
                </a:rPr>
                <a:t>n</a:t>
              </a:r>
              <a:endParaRPr lang="en-US" sz="2400" i="1">
                <a:solidFill>
                  <a:schemeClr val="bg1"/>
                </a:solidFill>
                <a:latin typeface="Calibri" pitchFamily="34" charset="0"/>
              </a:endParaRPr>
            </a:p>
          </p:txBody>
        </p:sp>
        <p:sp>
          <p:nvSpPr>
            <p:cNvPr id="27660" name="Rectangle 32"/>
            <p:cNvSpPr>
              <a:spLocks noChangeArrowheads="1"/>
            </p:cNvSpPr>
            <p:nvPr/>
          </p:nvSpPr>
          <p:spPr bwMode="auto">
            <a:xfrm>
              <a:off x="1989812" y="3957720"/>
              <a:ext cx="1210588" cy="461665"/>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2 x 2</a:t>
              </a:r>
              <a:r>
                <a:rPr lang="en-US" sz="2400" i="1">
                  <a:solidFill>
                    <a:schemeClr val="bg1"/>
                  </a:solidFill>
                  <a:latin typeface="Arial Black" pitchFamily="34" charset="0"/>
                </a:rPr>
                <a:t>n</a:t>
              </a:r>
              <a:endParaRPr lang="en-US" sz="2400" i="1">
                <a:solidFill>
                  <a:schemeClr val="bg1"/>
                </a:solidFill>
                <a:latin typeface="Calibri" pitchFamily="34" charset="0"/>
              </a:endParaRPr>
            </a:p>
          </p:txBody>
        </p:sp>
        <p:sp>
          <p:nvSpPr>
            <p:cNvPr id="27661" name="Rectangle 33"/>
            <p:cNvSpPr>
              <a:spLocks noChangeArrowheads="1"/>
            </p:cNvSpPr>
            <p:nvPr/>
          </p:nvSpPr>
          <p:spPr bwMode="auto">
            <a:xfrm rot="-3293183">
              <a:off x="4998584" y="3859792"/>
              <a:ext cx="2411366" cy="461665"/>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more than 2</a:t>
              </a:r>
              <a:r>
                <a:rPr lang="en-US" sz="2400" i="1">
                  <a:solidFill>
                    <a:schemeClr val="bg1"/>
                  </a:solidFill>
                  <a:latin typeface="Arial Black" pitchFamily="34" charset="0"/>
                </a:rPr>
                <a:t>n</a:t>
              </a:r>
              <a:endParaRPr lang="en-US" sz="2400" i="1">
                <a:solidFill>
                  <a:schemeClr val="bg1"/>
                </a:solidFill>
                <a:latin typeface="Calibri" pitchFamily="34" charset="0"/>
              </a:endParaRPr>
            </a:p>
          </p:txBody>
        </p:sp>
        <p:sp>
          <p:nvSpPr>
            <p:cNvPr id="27662" name="Rectangle 34"/>
            <p:cNvSpPr>
              <a:spLocks noChangeArrowheads="1"/>
            </p:cNvSpPr>
            <p:nvPr/>
          </p:nvSpPr>
          <p:spPr bwMode="auto">
            <a:xfrm>
              <a:off x="5791200" y="1839282"/>
              <a:ext cx="595035" cy="461665"/>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2</a:t>
              </a:r>
              <a:r>
                <a:rPr lang="en-US" sz="2400" i="1">
                  <a:solidFill>
                    <a:schemeClr val="bg1"/>
                  </a:solidFill>
                  <a:latin typeface="Arial Black" pitchFamily="34" charset="0"/>
                </a:rPr>
                <a:t>n</a:t>
              </a:r>
              <a:endParaRPr lang="en-US" sz="2400" i="1">
                <a:solidFill>
                  <a:schemeClr val="bg1"/>
                </a:solidFill>
                <a:latin typeface="Calibri" pitchFamily="34" charset="0"/>
              </a:endParaRPr>
            </a:p>
          </p:txBody>
        </p:sp>
        <p:sp>
          <p:nvSpPr>
            <p:cNvPr id="27663" name="Rectangle 35"/>
            <p:cNvSpPr>
              <a:spLocks noChangeArrowheads="1"/>
            </p:cNvSpPr>
            <p:nvPr/>
          </p:nvSpPr>
          <p:spPr bwMode="auto">
            <a:xfrm>
              <a:off x="1837412" y="2890920"/>
              <a:ext cx="1210588" cy="461665"/>
            </a:xfrm>
            <a:prstGeom prst="rect">
              <a:avLst/>
            </a:prstGeom>
            <a:noFill/>
            <a:ln w="9525">
              <a:noFill/>
              <a:miter lim="800000"/>
              <a:headEnd/>
              <a:tailEnd/>
            </a:ln>
          </p:spPr>
          <p:txBody>
            <a:bodyPr wrap="none">
              <a:spAutoFit/>
            </a:bodyPr>
            <a:lstStyle/>
            <a:p>
              <a:r>
                <a:rPr lang="en-US" sz="2400">
                  <a:solidFill>
                    <a:schemeClr val="bg1"/>
                  </a:solidFill>
                  <a:latin typeface="Arial Black" pitchFamily="34" charset="0"/>
                </a:rPr>
                <a:t>2 x 2</a:t>
              </a:r>
              <a:r>
                <a:rPr lang="en-US" sz="2400" i="1">
                  <a:solidFill>
                    <a:schemeClr val="bg1"/>
                  </a:solidFill>
                  <a:latin typeface="Arial Black" pitchFamily="34" charset="0"/>
                </a:rPr>
                <a:t>n</a:t>
              </a:r>
              <a:endParaRPr lang="en-US" sz="2400" i="1">
                <a:solidFill>
                  <a:schemeClr val="bg1"/>
                </a:solidFill>
                <a:latin typeface="Calibri" pitchFamily="34" charset="0"/>
              </a:endParaRPr>
            </a:p>
          </p:txBody>
        </p:sp>
      </p:grpSp>
      <p:sp>
        <p:nvSpPr>
          <p:cNvPr id="27658" name="TextBox 36"/>
          <p:cNvSpPr txBox="1">
            <a:spLocks noChangeArrowheads="1"/>
          </p:cNvSpPr>
          <p:nvPr/>
        </p:nvSpPr>
        <p:spPr bwMode="auto">
          <a:xfrm>
            <a:off x="5715000" y="1828800"/>
            <a:ext cx="2586038" cy="276225"/>
          </a:xfrm>
          <a:prstGeom prst="rect">
            <a:avLst/>
          </a:prstGeom>
          <a:noFill/>
          <a:ln w="9525">
            <a:noFill/>
            <a:miter lim="800000"/>
            <a:headEnd/>
            <a:tailEnd/>
          </a:ln>
        </p:spPr>
        <p:txBody>
          <a:bodyPr wrap="none">
            <a:spAutoFit/>
          </a:bodyPr>
          <a:lstStyle/>
          <a:p>
            <a:r>
              <a:rPr lang="en-US" sz="1200">
                <a:cs typeface="Arial" charset="0"/>
              </a:rPr>
              <a:t>(Adapted from Brotherick, I., 2005)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970</TotalTime>
  <Words>2310</Words>
  <Application>Microsoft Macintosh PowerPoint</Application>
  <PresentationFormat>On-screen Show (4:3)</PresentationFormat>
  <Paragraphs>343</Paragraphs>
  <Slides>22</Slides>
  <Notes>14</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Slide 1</vt:lpstr>
      <vt:lpstr>Slide 2</vt:lpstr>
      <vt:lpstr>Slide 3</vt:lpstr>
      <vt:lpstr>Slide 4</vt:lpstr>
      <vt:lpstr>Slide 5</vt:lpstr>
      <vt:lpstr>Slide 6</vt:lpstr>
      <vt:lpstr>Slide 7</vt:lpstr>
      <vt:lpstr>Review</vt:lpstr>
      <vt:lpstr>Review</vt:lpstr>
      <vt:lpstr>Slide 10</vt:lpstr>
      <vt:lpstr>Slide 11</vt:lpstr>
      <vt:lpstr>Slide 12</vt:lpstr>
      <vt:lpstr>Slide 13</vt:lpstr>
      <vt:lpstr>Slide 14</vt:lpstr>
      <vt:lpstr>Concept check</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Ogg</dc:creator>
  <cp:lastModifiedBy>Leslie Finger</cp:lastModifiedBy>
  <cp:revision>158</cp:revision>
  <dcterms:created xsi:type="dcterms:W3CDTF">2014-01-08T18:26:43Z</dcterms:created>
  <dcterms:modified xsi:type="dcterms:W3CDTF">2014-01-08T18:31:48Z</dcterms:modified>
</cp:coreProperties>
</file>