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7" r:id="rId2"/>
    <p:sldId id="260" r:id="rId3"/>
    <p:sldId id="262" r:id="rId4"/>
    <p:sldId id="258"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62F"/>
    <a:srgbClr val="2DA33E"/>
    <a:srgbClr val="2C67C2"/>
    <a:srgbClr val="3534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7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3131C-6F65-D549-A5A4-E173D20E2744}" type="datetimeFigureOut">
              <a:rPr lang="en-US" smtClean="0"/>
              <a:t>3/25/15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734F48-6C6F-F046-BD37-7B2C85591E66}" type="slidenum">
              <a:rPr lang="en-US" smtClean="0"/>
              <a:t>‹#›</a:t>
            </a:fld>
            <a:endParaRPr lang="en-US"/>
          </a:p>
        </p:txBody>
      </p:sp>
    </p:spTree>
    <p:extLst>
      <p:ext uri="{BB962C8B-B14F-4D97-AF65-F5344CB8AC3E}">
        <p14:creationId xmlns:p14="http://schemas.microsoft.com/office/powerpoint/2010/main" val="213405957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8C9296A5-820C-454E-AA58-367B21702D2A}" type="slidenum">
              <a:rPr lang="en-US" smtClean="0">
                <a:solidFill>
                  <a:prstClr val="black"/>
                </a:solidFill>
                <a:latin typeface="Calibri"/>
              </a:rPr>
              <a:pPr/>
              <a:t>1</a:t>
            </a:fld>
            <a:endParaRPr lang="en-US">
              <a:solidFill>
                <a:prstClr val="black"/>
              </a:solidFill>
              <a:latin typeface="Calibri"/>
            </a:endParaRPr>
          </a:p>
        </p:txBody>
      </p:sp>
    </p:spTree>
    <p:extLst>
      <p:ext uri="{BB962C8B-B14F-4D97-AF65-F5344CB8AC3E}">
        <p14:creationId xmlns:p14="http://schemas.microsoft.com/office/powerpoint/2010/main" val="129522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8C9296A5-820C-454E-AA58-367B21702D2A}" type="slidenum">
              <a:rPr lang="en-US" smtClean="0"/>
              <a:t>2</a:t>
            </a:fld>
            <a:endParaRPr lang="en-US"/>
          </a:p>
        </p:txBody>
      </p:sp>
    </p:spTree>
    <p:extLst>
      <p:ext uri="{BB962C8B-B14F-4D97-AF65-F5344CB8AC3E}">
        <p14:creationId xmlns:p14="http://schemas.microsoft.com/office/powerpoint/2010/main" val="894413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8C9296A5-820C-454E-AA58-367B21702D2A}" type="slidenum">
              <a:rPr lang="en-US" smtClean="0"/>
              <a:t>3</a:t>
            </a:fld>
            <a:endParaRPr lang="en-US"/>
          </a:p>
        </p:txBody>
      </p:sp>
    </p:spTree>
    <p:extLst>
      <p:ext uri="{BB962C8B-B14F-4D97-AF65-F5344CB8AC3E}">
        <p14:creationId xmlns:p14="http://schemas.microsoft.com/office/powerpoint/2010/main" val="894413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8C9296A5-820C-454E-AA58-367B21702D2A}" type="slidenum">
              <a:rPr lang="en-US" smtClean="0"/>
              <a:t>4</a:t>
            </a:fld>
            <a:endParaRPr lang="en-US"/>
          </a:p>
        </p:txBody>
      </p:sp>
    </p:spTree>
    <p:extLst>
      <p:ext uri="{BB962C8B-B14F-4D97-AF65-F5344CB8AC3E}">
        <p14:creationId xmlns:p14="http://schemas.microsoft.com/office/powerpoint/2010/main" val="894413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8C9296A5-820C-454E-AA58-367B21702D2A}" type="slidenum">
              <a:rPr lang="en-US" smtClean="0"/>
              <a:t>5</a:t>
            </a:fld>
            <a:endParaRPr lang="en-US"/>
          </a:p>
        </p:txBody>
      </p:sp>
    </p:spTree>
    <p:extLst>
      <p:ext uri="{BB962C8B-B14F-4D97-AF65-F5344CB8AC3E}">
        <p14:creationId xmlns:p14="http://schemas.microsoft.com/office/powerpoint/2010/main" val="894413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alibri"/>
              </a:rPr>
              <a:t>Spring 2014</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97039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53258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27205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868299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515817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00582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6473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7727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15620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867988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alibri"/>
              </a:rPr>
              <a:t>Spring 2014</a:t>
            </a:r>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BE 191 - Lecture 9</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0828413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214597" y="306327"/>
            <a:ext cx="2133600" cy="365125"/>
          </a:xfrm>
          <a:prstGeom prst="rect">
            <a:avLst/>
          </a:prstGeom>
        </p:spPr>
        <p:txBody>
          <a:bodyPr vert="horz" lIns="91440" tIns="45720" rIns="91440" bIns="45720" rtlCol="0" anchor="ctr"/>
          <a:lstStyle>
            <a:lvl1pPr algn="l">
              <a:defRPr sz="1400">
                <a:solidFill>
                  <a:schemeClr val="tx1">
                    <a:tint val="75000"/>
                  </a:schemeClr>
                </a:solidFill>
              </a:defRPr>
            </a:lvl1pPr>
          </a:lstStyle>
          <a:p>
            <a:r>
              <a:rPr lang="en-US" smtClean="0">
                <a:solidFill>
                  <a:prstClr val="black">
                    <a:tint val="75000"/>
                  </a:prstClr>
                </a:solidFill>
                <a:latin typeface="Calibri"/>
              </a:rPr>
              <a:t>Spring 2014</a:t>
            </a:r>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306327"/>
            <a:ext cx="2895600"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r>
              <a:rPr lang="en-US" smtClean="0">
                <a:solidFill>
                  <a:prstClr val="black">
                    <a:tint val="75000"/>
                  </a:prstClr>
                </a:solidFill>
                <a:latin typeface="Calibri"/>
              </a:rPr>
              <a:t>BE 191 - Lecture 9</a:t>
            </a: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738720" y="315245"/>
            <a:ext cx="21336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fld id="{CAC12D19-3DBC-B448-A735-473421E48CA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cxnSp>
        <p:nvCxnSpPr>
          <p:cNvPr id="8" name="Straight Connector 7"/>
          <p:cNvCxnSpPr/>
          <p:nvPr/>
        </p:nvCxnSpPr>
        <p:spPr>
          <a:xfrm>
            <a:off x="0" y="1019255"/>
            <a:ext cx="9144000" cy="0"/>
          </a:xfrm>
          <a:prstGeom prst="line">
            <a:avLst/>
          </a:prstGeom>
          <a:ln w="76200" cmpd="sng">
            <a:solidFill>
              <a:srgbClr val="8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2176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2.emf"/><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9746"/>
            <a:ext cx="7772400" cy="1470025"/>
          </a:xfrm>
        </p:spPr>
        <p:txBody>
          <a:bodyPr>
            <a:normAutofit fontScale="90000"/>
          </a:bodyPr>
          <a:lstStyle/>
          <a:p>
            <a:r>
              <a:rPr lang="en-US" sz="5300" b="1" dirty="0" smtClean="0">
                <a:solidFill>
                  <a:srgbClr val="800000"/>
                </a:solidFill>
              </a:rPr>
              <a:t>In-Class Activity </a:t>
            </a:r>
            <a:br>
              <a:rPr lang="en-US" sz="5300" b="1" dirty="0" smtClean="0">
                <a:solidFill>
                  <a:srgbClr val="800000"/>
                </a:solidFill>
              </a:rPr>
            </a:br>
            <a:r>
              <a:rPr lang="en-US" sz="5300" b="1" dirty="0" smtClean="0">
                <a:solidFill>
                  <a:srgbClr val="000000"/>
                </a:solidFill>
              </a:rPr>
              <a:t/>
            </a:r>
            <a:br>
              <a:rPr lang="en-US" sz="5300" b="1" dirty="0" smtClean="0">
                <a:solidFill>
                  <a:srgbClr val="000000"/>
                </a:solidFill>
              </a:rPr>
            </a:br>
            <a:r>
              <a:rPr lang="en-US" dirty="0" smtClean="0">
                <a:solidFill>
                  <a:srgbClr val="000000"/>
                </a:solidFill>
              </a:rPr>
              <a:t>Describing the Rheological Properties of Unknown Materials</a:t>
            </a:r>
            <a:br>
              <a:rPr lang="en-US" dirty="0" smtClean="0">
                <a:solidFill>
                  <a:srgbClr val="000000"/>
                </a:solidFill>
              </a:rPr>
            </a:br>
            <a:endParaRPr lang="en-US" dirty="0">
              <a:solidFill>
                <a:srgbClr val="000000"/>
              </a:solidFill>
            </a:endParaRPr>
          </a:p>
        </p:txBody>
      </p:sp>
      <p:sp>
        <p:nvSpPr>
          <p:cNvPr id="4" name="Date Placeholder 3"/>
          <p:cNvSpPr>
            <a:spLocks noGrp="1"/>
          </p:cNvSpPr>
          <p:nvPr>
            <p:ph type="dt" sz="half" idx="10"/>
          </p:nvPr>
        </p:nvSpPr>
        <p:spPr/>
        <p:txBody>
          <a:bodyPr/>
          <a:lstStyle/>
          <a:p>
            <a:r>
              <a:rPr lang="en-US" dirty="0" smtClean="0">
                <a:solidFill>
                  <a:prstClr val="black">
                    <a:tint val="75000"/>
                  </a:prstClr>
                </a:solidFill>
                <a:latin typeface="Calibri"/>
              </a:rPr>
              <a:t>Spring 2015</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latin typeface="Calibri"/>
              </a:rPr>
              <a:t>BE 191</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1</a:t>
            </a:fld>
            <a:endParaRPr lang="en-US">
              <a:solidFill>
                <a:prstClr val="black">
                  <a:tint val="75000"/>
                </a:prstClr>
              </a:solidFill>
              <a:latin typeface="Calibri"/>
            </a:endParaRPr>
          </a:p>
        </p:txBody>
      </p:sp>
    </p:spTree>
    <p:extLst>
      <p:ext uri="{BB962C8B-B14F-4D97-AF65-F5344CB8AC3E}">
        <p14:creationId xmlns:p14="http://schemas.microsoft.com/office/powerpoint/2010/main" val="15204779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solidFill>
                  <a:prstClr val="black">
                    <a:tint val="75000"/>
                  </a:prstClr>
                </a:solidFill>
                <a:latin typeface="Calibri"/>
              </a:rPr>
              <a:t>Spring 2015</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latin typeface="Calibri"/>
              </a:rPr>
              <a:t>BE 191</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2</a:t>
            </a:fld>
            <a:endParaRPr lang="en-US">
              <a:solidFill>
                <a:prstClr val="black">
                  <a:tint val="75000"/>
                </a:prstClr>
              </a:solidFill>
              <a:latin typeface="Calibri"/>
            </a:endParaRPr>
          </a:p>
        </p:txBody>
      </p:sp>
      <p:sp>
        <p:nvSpPr>
          <p:cNvPr id="10" name="Title 9"/>
          <p:cNvSpPr>
            <a:spLocks noGrp="1"/>
          </p:cNvSpPr>
          <p:nvPr>
            <p:ph type="title"/>
          </p:nvPr>
        </p:nvSpPr>
        <p:spPr>
          <a:xfrm>
            <a:off x="214597" y="1116013"/>
            <a:ext cx="8472203" cy="1143000"/>
          </a:xfrm>
        </p:spPr>
        <p:txBody>
          <a:bodyPr/>
          <a:lstStyle/>
          <a:p>
            <a:pPr algn="l"/>
            <a:r>
              <a:rPr lang="en-US" sz="3800" b="1" dirty="0" smtClean="0"/>
              <a:t>Instructions, Part 1</a:t>
            </a:r>
            <a:endParaRPr lang="en-US" sz="3800" b="1" dirty="0"/>
          </a:p>
        </p:txBody>
      </p:sp>
      <p:sp>
        <p:nvSpPr>
          <p:cNvPr id="11" name="TextBox 10"/>
          <p:cNvSpPr txBox="1"/>
          <p:nvPr/>
        </p:nvSpPr>
        <p:spPr>
          <a:xfrm>
            <a:off x="214598" y="1994898"/>
            <a:ext cx="4151027" cy="4247317"/>
          </a:xfrm>
          <a:prstGeom prst="rect">
            <a:avLst/>
          </a:prstGeom>
          <a:noFill/>
        </p:spPr>
        <p:txBody>
          <a:bodyPr wrap="square" rtlCol="0">
            <a:spAutoFit/>
          </a:bodyPr>
          <a:lstStyle/>
          <a:p>
            <a:pPr marL="285750" indent="-285750">
              <a:buFont typeface="Arial"/>
              <a:buChar char="•"/>
            </a:pPr>
            <a:r>
              <a:rPr lang="en-US" dirty="0" smtClean="0"/>
              <a:t>Assemble into teams of 4 or 5 at a dry erase board or table.</a:t>
            </a:r>
          </a:p>
          <a:p>
            <a:pPr marL="285750" indent="-285750">
              <a:buFont typeface="Arial"/>
              <a:buChar char="•"/>
            </a:pPr>
            <a:endParaRPr lang="en-US" dirty="0"/>
          </a:p>
          <a:p>
            <a:pPr marL="285750" indent="-285750">
              <a:buFont typeface="Arial"/>
              <a:buChar char="•"/>
            </a:pPr>
            <a:r>
              <a:rPr lang="en-US" dirty="0" smtClean="0"/>
              <a:t>Work as a team to feel, pour, squish, squeeze, ..., and deform the four materials (A-D) provided to your group.</a:t>
            </a:r>
          </a:p>
          <a:p>
            <a:pPr marL="285750" indent="-285750">
              <a:buFont typeface="Arial"/>
              <a:buChar char="•"/>
            </a:pPr>
            <a:endParaRPr lang="en-US" dirty="0" smtClean="0"/>
          </a:p>
          <a:p>
            <a:pPr marL="285750" indent="-285750">
              <a:buFont typeface="Arial"/>
              <a:buChar char="•"/>
            </a:pPr>
            <a:r>
              <a:rPr lang="en-US" b="1" u="sng" dirty="0" smtClean="0"/>
              <a:t>As a team, identify whether each of your samples is a </a:t>
            </a:r>
            <a:r>
              <a:rPr lang="en-US" b="1" u="sng" dirty="0" err="1" smtClean="0"/>
              <a:t>pseudoplastic</a:t>
            </a:r>
            <a:r>
              <a:rPr lang="en-US" b="1" u="sng" dirty="0" smtClean="0"/>
              <a:t>/shear-thinning (n &lt;1), Newtonian (n = 1), or dilatant/shear-thickening (n&gt;1) fluid.</a:t>
            </a:r>
          </a:p>
          <a:p>
            <a:pPr marL="285750" indent="-285750">
              <a:buFont typeface="Arial"/>
              <a:buChar char="•"/>
            </a:pPr>
            <a:endParaRPr lang="en-US" b="1" u="sng" dirty="0"/>
          </a:p>
          <a:p>
            <a:pPr marL="285750" indent="-285750">
              <a:buFont typeface="Arial"/>
              <a:buChar char="•"/>
            </a:pPr>
            <a:r>
              <a:rPr lang="en-US" b="1" u="sng" dirty="0" smtClean="0"/>
              <a:t>Also, try to guess what each fluid is! Their smell might give the away.</a:t>
            </a:r>
            <a:endParaRPr lang="en-US" b="1" u="sng" dirty="0" smtClean="0"/>
          </a:p>
          <a:p>
            <a:endParaRPr lang="en-US" b="1" u="sng" dirty="0"/>
          </a:p>
        </p:txBody>
      </p:sp>
      <p:pic>
        <p:nvPicPr>
          <p:cNvPr id="3" name="Picture 2"/>
          <p:cNvPicPr>
            <a:picLocks noChangeAspect="1"/>
          </p:cNvPicPr>
          <p:nvPr/>
        </p:nvPicPr>
        <p:blipFill>
          <a:blip r:embed="rId3"/>
          <a:stretch>
            <a:fillRect/>
          </a:stretch>
        </p:blipFill>
        <p:spPr>
          <a:xfrm>
            <a:off x="4103758" y="1238251"/>
            <a:ext cx="4914964" cy="3273424"/>
          </a:xfrm>
          <a:prstGeom prst="rect">
            <a:avLst/>
          </a:prstGeom>
        </p:spPr>
      </p:pic>
      <p:sp>
        <p:nvSpPr>
          <p:cNvPr id="50" name="Rectangle 49"/>
          <p:cNvSpPr/>
          <p:nvPr/>
        </p:nvSpPr>
        <p:spPr>
          <a:xfrm>
            <a:off x="4572720" y="4491900"/>
            <a:ext cx="3619500" cy="2062103"/>
          </a:xfrm>
          <a:prstGeom prst="rect">
            <a:avLst/>
          </a:prstGeom>
        </p:spPr>
        <p:txBody>
          <a:bodyPr wrap="square">
            <a:spAutoFit/>
          </a:bodyPr>
          <a:lstStyle/>
          <a:p>
            <a:r>
              <a:rPr lang="en-US" sz="1600" dirty="0" smtClean="0">
                <a:latin typeface="Symbol" charset="2"/>
                <a:cs typeface="Symbol" charset="2"/>
              </a:rPr>
              <a:t>t </a:t>
            </a:r>
            <a:r>
              <a:rPr lang="en-US" sz="1600" dirty="0">
                <a:cs typeface="Calibri"/>
              </a:rPr>
              <a:t>= shear stress (Pa)</a:t>
            </a:r>
          </a:p>
          <a:p>
            <a:r>
              <a:rPr lang="en-US" sz="1600" dirty="0" err="1" smtClean="0">
                <a:latin typeface="Symbol" charset="2"/>
                <a:cs typeface="Symbol" charset="2"/>
              </a:rPr>
              <a:t>t</a:t>
            </a:r>
            <a:r>
              <a:rPr lang="en-US" sz="1600" baseline="-25000" dirty="0" err="1" smtClean="0">
                <a:cs typeface="Calibri"/>
              </a:rPr>
              <a:t>y</a:t>
            </a:r>
            <a:r>
              <a:rPr lang="en-US" sz="1600" dirty="0" smtClean="0">
                <a:cs typeface="Calibri"/>
              </a:rPr>
              <a:t> = shear yield stress (Pa)</a:t>
            </a:r>
          </a:p>
          <a:p>
            <a:r>
              <a:rPr lang="en-US" sz="1600" i="1" dirty="0" smtClean="0">
                <a:latin typeface="Cambria Math"/>
                <a:cs typeface="Cambria Math"/>
              </a:rPr>
              <a:t>K</a:t>
            </a:r>
            <a:r>
              <a:rPr lang="en-US" sz="1600" dirty="0" smtClean="0">
                <a:latin typeface="Cambria Math"/>
                <a:cs typeface="Cambria Math"/>
              </a:rPr>
              <a:t> </a:t>
            </a:r>
            <a:r>
              <a:rPr lang="en-US" sz="1600" dirty="0" smtClean="0">
                <a:cs typeface="Calibri"/>
              </a:rPr>
              <a:t>= flow consistency index, units of </a:t>
            </a:r>
            <a:r>
              <a:rPr lang="en-US" sz="1600" dirty="0" err="1" smtClean="0">
                <a:cs typeface="Calibri"/>
              </a:rPr>
              <a:t>Pa•s</a:t>
            </a:r>
            <a:r>
              <a:rPr lang="en-US" sz="1600" baseline="30000" dirty="0" err="1" smtClean="0">
                <a:cs typeface="Calibri"/>
              </a:rPr>
              <a:t>n</a:t>
            </a:r>
            <a:endParaRPr lang="en-US" sz="1600" dirty="0" smtClean="0">
              <a:cs typeface="Calibri"/>
            </a:endParaRPr>
          </a:p>
          <a:p>
            <a:r>
              <a:rPr lang="en-US" sz="1600" dirty="0" smtClean="0">
                <a:latin typeface="Symbol" charset="2"/>
                <a:cs typeface="Symbol" charset="2"/>
              </a:rPr>
              <a:t>g</a:t>
            </a:r>
            <a:r>
              <a:rPr lang="en-US" sz="1600" dirty="0" smtClean="0">
                <a:cs typeface="Cambria Math"/>
              </a:rPr>
              <a:t> = shear rate (s</a:t>
            </a:r>
            <a:r>
              <a:rPr lang="en-US" sz="1600" baseline="30000" dirty="0" smtClean="0">
                <a:cs typeface="Cambria Math"/>
              </a:rPr>
              <a:t>-1</a:t>
            </a:r>
            <a:r>
              <a:rPr lang="en-US" sz="1600" dirty="0" smtClean="0">
                <a:cs typeface="Cambria Math"/>
              </a:rPr>
              <a:t>)</a:t>
            </a:r>
          </a:p>
          <a:p>
            <a:r>
              <a:rPr lang="en-US" sz="1600" i="1" dirty="0" smtClean="0">
                <a:latin typeface="Cambria Math"/>
                <a:cs typeface="Cambria Math"/>
              </a:rPr>
              <a:t>n</a:t>
            </a:r>
            <a:r>
              <a:rPr lang="en-US" sz="1600" dirty="0" smtClean="0">
                <a:latin typeface="Cambria Math"/>
                <a:cs typeface="Cambria Math"/>
              </a:rPr>
              <a:t> </a:t>
            </a:r>
            <a:r>
              <a:rPr lang="en-US" sz="1600" dirty="0" smtClean="0">
                <a:cs typeface="Calibri"/>
              </a:rPr>
              <a:t>= flow behavior index:</a:t>
            </a:r>
            <a:endParaRPr lang="en-US" sz="1600" b="1" i="1" dirty="0" smtClean="0">
              <a:latin typeface="Cambria Math"/>
              <a:cs typeface="Cambria Math"/>
            </a:endParaRPr>
          </a:p>
          <a:p>
            <a:pPr lvl="1"/>
            <a:r>
              <a:rPr lang="en-US" sz="1600" b="1" i="1" dirty="0" smtClean="0">
                <a:latin typeface="Cambria Math"/>
                <a:cs typeface="Cambria Math"/>
              </a:rPr>
              <a:t>n </a:t>
            </a:r>
            <a:r>
              <a:rPr lang="en-US" sz="1600" b="1" dirty="0" smtClean="0">
                <a:latin typeface="Cambria Math"/>
                <a:cs typeface="Cambria Math"/>
              </a:rPr>
              <a:t>&lt; </a:t>
            </a:r>
            <a:r>
              <a:rPr lang="en-US" sz="1600" b="1" dirty="0">
                <a:cs typeface="Calibri"/>
              </a:rPr>
              <a:t>1</a:t>
            </a:r>
            <a:r>
              <a:rPr lang="en-US" sz="1600" b="1" i="1" dirty="0">
                <a:cs typeface="Calibri"/>
              </a:rPr>
              <a:t> </a:t>
            </a:r>
            <a:r>
              <a:rPr lang="en-US" sz="1600" dirty="0">
                <a:cs typeface="Calibri"/>
              </a:rPr>
              <a:t>for a </a:t>
            </a:r>
            <a:r>
              <a:rPr lang="en-US" sz="1600" dirty="0" err="1">
                <a:cs typeface="Calibri"/>
              </a:rPr>
              <a:t>pseudoplastic</a:t>
            </a:r>
            <a:r>
              <a:rPr lang="en-US" sz="1600" dirty="0">
                <a:cs typeface="Calibri"/>
              </a:rPr>
              <a:t> </a:t>
            </a:r>
            <a:r>
              <a:rPr lang="en-US" sz="1600" dirty="0" smtClean="0">
                <a:cs typeface="Calibri"/>
              </a:rPr>
              <a:t>fluid</a:t>
            </a:r>
            <a:r>
              <a:rPr lang="en-US" sz="1600" i="1" dirty="0">
                <a:latin typeface="Cambria Math"/>
                <a:cs typeface="Cambria Math"/>
              </a:rPr>
              <a:t>	</a:t>
            </a:r>
            <a:endParaRPr lang="en-US" sz="1600" i="1" dirty="0" smtClean="0">
              <a:latin typeface="Cambria Math"/>
              <a:cs typeface="Cambria Math"/>
            </a:endParaRPr>
          </a:p>
          <a:p>
            <a:pPr lvl="1"/>
            <a:r>
              <a:rPr lang="en-US" sz="1600" b="1" i="1" dirty="0" smtClean="0">
                <a:latin typeface="Cambria Math"/>
                <a:cs typeface="Cambria Math"/>
              </a:rPr>
              <a:t>n </a:t>
            </a:r>
            <a:r>
              <a:rPr lang="en-US" sz="1600" b="1" dirty="0">
                <a:cs typeface="Calibri"/>
              </a:rPr>
              <a:t>= 1 </a:t>
            </a:r>
            <a:r>
              <a:rPr lang="en-US" sz="1600" dirty="0">
                <a:cs typeface="Calibri"/>
              </a:rPr>
              <a:t>for a Newtonian fluid </a:t>
            </a:r>
          </a:p>
          <a:p>
            <a:pPr lvl="1"/>
            <a:r>
              <a:rPr lang="en-US" sz="1600" b="1" i="1" dirty="0" smtClean="0">
                <a:solidFill>
                  <a:srgbClr val="000000"/>
                </a:solidFill>
                <a:latin typeface="Cambria Math"/>
                <a:cs typeface="Cambria Math"/>
              </a:rPr>
              <a:t>n </a:t>
            </a:r>
            <a:r>
              <a:rPr lang="en-US" sz="1600" b="1" dirty="0">
                <a:solidFill>
                  <a:srgbClr val="000000"/>
                </a:solidFill>
                <a:cs typeface="Calibri"/>
              </a:rPr>
              <a:t>&gt; 1 </a:t>
            </a:r>
            <a:r>
              <a:rPr lang="en-US" sz="1600" dirty="0">
                <a:solidFill>
                  <a:srgbClr val="000000"/>
                </a:solidFill>
                <a:cs typeface="Calibri"/>
              </a:rPr>
              <a:t>for a dilatant fluid</a:t>
            </a:r>
            <a:endParaRPr lang="en-US" sz="1600" i="1" dirty="0" smtClean="0">
              <a:solidFill>
                <a:srgbClr val="000000"/>
              </a:solidFill>
              <a:latin typeface="Cambria Math"/>
              <a:cs typeface="Cambria Math"/>
            </a:endParaRPr>
          </a:p>
        </p:txBody>
      </p:sp>
      <p:pic>
        <p:nvPicPr>
          <p:cNvPr id="51" name="Picture 50"/>
          <p:cNvPicPr>
            <a:picLocks noChangeAspect="1"/>
          </p:cNvPicPr>
          <p:nvPr/>
        </p:nvPicPr>
        <p:blipFill>
          <a:blip r:embed="rId4"/>
          <a:stretch>
            <a:fillRect/>
          </a:stretch>
        </p:blipFill>
        <p:spPr>
          <a:xfrm>
            <a:off x="484473" y="6024274"/>
            <a:ext cx="1750795" cy="664405"/>
          </a:xfrm>
          <a:prstGeom prst="rect">
            <a:avLst/>
          </a:prstGeom>
        </p:spPr>
      </p:pic>
      <p:pic>
        <p:nvPicPr>
          <p:cNvPr id="2" name="Picture 1"/>
          <p:cNvPicPr>
            <a:picLocks noChangeAspect="1"/>
          </p:cNvPicPr>
          <p:nvPr/>
        </p:nvPicPr>
        <p:blipFill>
          <a:blip r:embed="rId5"/>
          <a:stretch>
            <a:fillRect/>
          </a:stretch>
        </p:blipFill>
        <p:spPr>
          <a:xfrm>
            <a:off x="2618072" y="6037012"/>
            <a:ext cx="1623942" cy="638928"/>
          </a:xfrm>
          <a:prstGeom prst="rect">
            <a:avLst/>
          </a:prstGeom>
        </p:spPr>
      </p:pic>
    </p:spTree>
    <p:extLst>
      <p:ext uri="{BB962C8B-B14F-4D97-AF65-F5344CB8AC3E}">
        <p14:creationId xmlns:p14="http://schemas.microsoft.com/office/powerpoint/2010/main" val="370476792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solidFill>
                  <a:prstClr val="black">
                    <a:tint val="75000"/>
                  </a:prstClr>
                </a:solidFill>
                <a:latin typeface="Calibri"/>
              </a:rPr>
              <a:t>Spring 2015</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latin typeface="Calibri"/>
              </a:rPr>
              <a:t>BE 191</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3</a:t>
            </a:fld>
            <a:endParaRPr lang="en-US">
              <a:solidFill>
                <a:prstClr val="black">
                  <a:tint val="75000"/>
                </a:prstClr>
              </a:solidFill>
              <a:latin typeface="Calibri"/>
            </a:endParaRPr>
          </a:p>
        </p:txBody>
      </p:sp>
      <p:sp>
        <p:nvSpPr>
          <p:cNvPr id="10" name="Title 9"/>
          <p:cNvSpPr>
            <a:spLocks noGrp="1"/>
          </p:cNvSpPr>
          <p:nvPr>
            <p:ph type="title"/>
          </p:nvPr>
        </p:nvSpPr>
        <p:spPr>
          <a:xfrm>
            <a:off x="214597" y="1116013"/>
            <a:ext cx="8472203" cy="1143000"/>
          </a:xfrm>
        </p:spPr>
        <p:txBody>
          <a:bodyPr/>
          <a:lstStyle/>
          <a:p>
            <a:pPr algn="l"/>
            <a:r>
              <a:rPr lang="en-US" sz="3800" b="1" dirty="0" smtClean="0"/>
              <a:t>Answers, Part 1</a:t>
            </a:r>
            <a:endParaRPr lang="en-US" sz="3800" b="1" dirty="0"/>
          </a:p>
        </p:txBody>
      </p:sp>
      <p:pic>
        <p:nvPicPr>
          <p:cNvPr id="3" name="Picture 2"/>
          <p:cNvPicPr>
            <a:picLocks noChangeAspect="1"/>
          </p:cNvPicPr>
          <p:nvPr/>
        </p:nvPicPr>
        <p:blipFill>
          <a:blip r:embed="rId3"/>
          <a:stretch>
            <a:fillRect/>
          </a:stretch>
        </p:blipFill>
        <p:spPr>
          <a:xfrm>
            <a:off x="4103758" y="1238251"/>
            <a:ext cx="4914964" cy="3273424"/>
          </a:xfrm>
          <a:prstGeom prst="rect">
            <a:avLst/>
          </a:prstGeom>
        </p:spPr>
      </p:pic>
      <p:sp>
        <p:nvSpPr>
          <p:cNvPr id="50" name="Rectangle 49"/>
          <p:cNvSpPr/>
          <p:nvPr/>
        </p:nvSpPr>
        <p:spPr>
          <a:xfrm>
            <a:off x="4572720" y="4491900"/>
            <a:ext cx="3619500" cy="2062103"/>
          </a:xfrm>
          <a:prstGeom prst="rect">
            <a:avLst/>
          </a:prstGeom>
        </p:spPr>
        <p:txBody>
          <a:bodyPr wrap="square">
            <a:spAutoFit/>
          </a:bodyPr>
          <a:lstStyle/>
          <a:p>
            <a:r>
              <a:rPr lang="en-US" sz="1600" dirty="0" smtClean="0">
                <a:latin typeface="Symbol" charset="2"/>
                <a:cs typeface="Symbol" charset="2"/>
              </a:rPr>
              <a:t>t </a:t>
            </a:r>
            <a:r>
              <a:rPr lang="en-US" sz="1600" dirty="0">
                <a:cs typeface="Calibri"/>
              </a:rPr>
              <a:t>= shear stress (Pa)</a:t>
            </a:r>
          </a:p>
          <a:p>
            <a:r>
              <a:rPr lang="en-US" sz="1600" dirty="0" err="1" smtClean="0">
                <a:latin typeface="Symbol" charset="2"/>
                <a:cs typeface="Symbol" charset="2"/>
              </a:rPr>
              <a:t>t</a:t>
            </a:r>
            <a:r>
              <a:rPr lang="en-US" sz="1600" baseline="-25000" dirty="0" err="1" smtClean="0">
                <a:cs typeface="Calibri"/>
              </a:rPr>
              <a:t>y</a:t>
            </a:r>
            <a:r>
              <a:rPr lang="en-US" sz="1600" dirty="0" smtClean="0">
                <a:cs typeface="Calibri"/>
              </a:rPr>
              <a:t> = shear yield stress (Pa)</a:t>
            </a:r>
          </a:p>
          <a:p>
            <a:r>
              <a:rPr lang="en-US" sz="1600" i="1" dirty="0" smtClean="0">
                <a:latin typeface="Cambria Math"/>
                <a:cs typeface="Cambria Math"/>
              </a:rPr>
              <a:t>K</a:t>
            </a:r>
            <a:r>
              <a:rPr lang="en-US" sz="1600" dirty="0" smtClean="0">
                <a:latin typeface="Cambria Math"/>
                <a:cs typeface="Cambria Math"/>
              </a:rPr>
              <a:t> </a:t>
            </a:r>
            <a:r>
              <a:rPr lang="en-US" sz="1600" dirty="0" smtClean="0">
                <a:cs typeface="Calibri"/>
              </a:rPr>
              <a:t>= flow consistency index, units of </a:t>
            </a:r>
            <a:r>
              <a:rPr lang="en-US" sz="1600" dirty="0" err="1" smtClean="0">
                <a:cs typeface="Calibri"/>
              </a:rPr>
              <a:t>Pa•s</a:t>
            </a:r>
            <a:r>
              <a:rPr lang="en-US" sz="1600" baseline="30000" dirty="0" err="1" smtClean="0">
                <a:cs typeface="Calibri"/>
              </a:rPr>
              <a:t>n</a:t>
            </a:r>
            <a:endParaRPr lang="en-US" sz="1600" dirty="0" smtClean="0">
              <a:cs typeface="Calibri"/>
            </a:endParaRPr>
          </a:p>
          <a:p>
            <a:r>
              <a:rPr lang="en-US" sz="1600" dirty="0" smtClean="0">
                <a:latin typeface="Symbol" charset="2"/>
                <a:cs typeface="Symbol" charset="2"/>
              </a:rPr>
              <a:t>g</a:t>
            </a:r>
            <a:r>
              <a:rPr lang="en-US" sz="1600" dirty="0" smtClean="0">
                <a:cs typeface="Cambria Math"/>
              </a:rPr>
              <a:t> = shear rate (s</a:t>
            </a:r>
            <a:r>
              <a:rPr lang="en-US" sz="1600" baseline="30000" dirty="0" smtClean="0">
                <a:cs typeface="Cambria Math"/>
              </a:rPr>
              <a:t>-1</a:t>
            </a:r>
            <a:r>
              <a:rPr lang="en-US" sz="1600" dirty="0" smtClean="0">
                <a:cs typeface="Cambria Math"/>
              </a:rPr>
              <a:t>)</a:t>
            </a:r>
          </a:p>
          <a:p>
            <a:r>
              <a:rPr lang="en-US" sz="1600" i="1" dirty="0" smtClean="0">
                <a:latin typeface="Cambria Math"/>
                <a:cs typeface="Cambria Math"/>
              </a:rPr>
              <a:t>n</a:t>
            </a:r>
            <a:r>
              <a:rPr lang="en-US" sz="1600" dirty="0" smtClean="0">
                <a:latin typeface="Cambria Math"/>
                <a:cs typeface="Cambria Math"/>
              </a:rPr>
              <a:t> </a:t>
            </a:r>
            <a:r>
              <a:rPr lang="en-US" sz="1600" dirty="0" smtClean="0">
                <a:cs typeface="Calibri"/>
              </a:rPr>
              <a:t>= flow behavior index:</a:t>
            </a:r>
            <a:endParaRPr lang="en-US" sz="1600" b="1" i="1" dirty="0" smtClean="0">
              <a:latin typeface="Cambria Math"/>
              <a:cs typeface="Cambria Math"/>
            </a:endParaRPr>
          </a:p>
          <a:p>
            <a:pPr lvl="1"/>
            <a:r>
              <a:rPr lang="en-US" sz="1600" b="1" i="1" dirty="0" smtClean="0">
                <a:latin typeface="Cambria Math"/>
                <a:cs typeface="Cambria Math"/>
              </a:rPr>
              <a:t>n </a:t>
            </a:r>
            <a:r>
              <a:rPr lang="en-US" sz="1600" b="1" dirty="0" smtClean="0">
                <a:latin typeface="Cambria Math"/>
                <a:cs typeface="Cambria Math"/>
              </a:rPr>
              <a:t>&lt; </a:t>
            </a:r>
            <a:r>
              <a:rPr lang="en-US" sz="1600" b="1" dirty="0">
                <a:cs typeface="Calibri"/>
              </a:rPr>
              <a:t>1</a:t>
            </a:r>
            <a:r>
              <a:rPr lang="en-US" sz="1600" b="1" i="1" dirty="0">
                <a:cs typeface="Calibri"/>
              </a:rPr>
              <a:t> </a:t>
            </a:r>
            <a:r>
              <a:rPr lang="en-US" sz="1600" dirty="0">
                <a:cs typeface="Calibri"/>
              </a:rPr>
              <a:t>for a </a:t>
            </a:r>
            <a:r>
              <a:rPr lang="en-US" sz="1600" dirty="0" err="1">
                <a:cs typeface="Calibri"/>
              </a:rPr>
              <a:t>pseudoplastic</a:t>
            </a:r>
            <a:r>
              <a:rPr lang="en-US" sz="1600" dirty="0">
                <a:cs typeface="Calibri"/>
              </a:rPr>
              <a:t> </a:t>
            </a:r>
            <a:r>
              <a:rPr lang="en-US" sz="1600" dirty="0" smtClean="0">
                <a:cs typeface="Calibri"/>
              </a:rPr>
              <a:t>fluid</a:t>
            </a:r>
            <a:r>
              <a:rPr lang="en-US" sz="1600" i="1" dirty="0">
                <a:latin typeface="Cambria Math"/>
                <a:cs typeface="Cambria Math"/>
              </a:rPr>
              <a:t>	</a:t>
            </a:r>
            <a:endParaRPr lang="en-US" sz="1600" i="1" dirty="0" smtClean="0">
              <a:latin typeface="Cambria Math"/>
              <a:cs typeface="Cambria Math"/>
            </a:endParaRPr>
          </a:p>
          <a:p>
            <a:pPr lvl="1"/>
            <a:r>
              <a:rPr lang="en-US" sz="1600" b="1" i="1" dirty="0" smtClean="0">
                <a:latin typeface="Cambria Math"/>
                <a:cs typeface="Cambria Math"/>
              </a:rPr>
              <a:t>n </a:t>
            </a:r>
            <a:r>
              <a:rPr lang="en-US" sz="1600" b="1" dirty="0">
                <a:cs typeface="Calibri"/>
              </a:rPr>
              <a:t>= 1 </a:t>
            </a:r>
            <a:r>
              <a:rPr lang="en-US" sz="1600" dirty="0">
                <a:cs typeface="Calibri"/>
              </a:rPr>
              <a:t>for a Newtonian fluid </a:t>
            </a:r>
          </a:p>
          <a:p>
            <a:pPr lvl="1"/>
            <a:r>
              <a:rPr lang="en-US" sz="1600" b="1" i="1" dirty="0" smtClean="0">
                <a:solidFill>
                  <a:srgbClr val="000000"/>
                </a:solidFill>
                <a:latin typeface="Cambria Math"/>
                <a:cs typeface="Cambria Math"/>
              </a:rPr>
              <a:t>n </a:t>
            </a:r>
            <a:r>
              <a:rPr lang="en-US" sz="1600" b="1" dirty="0">
                <a:solidFill>
                  <a:srgbClr val="000000"/>
                </a:solidFill>
                <a:cs typeface="Calibri"/>
              </a:rPr>
              <a:t>&gt; 1 </a:t>
            </a:r>
            <a:r>
              <a:rPr lang="en-US" sz="1600" dirty="0">
                <a:solidFill>
                  <a:srgbClr val="000000"/>
                </a:solidFill>
                <a:cs typeface="Calibri"/>
              </a:rPr>
              <a:t>for a dilatant fluid</a:t>
            </a:r>
            <a:endParaRPr lang="en-US" sz="1600" i="1" dirty="0" smtClean="0">
              <a:solidFill>
                <a:srgbClr val="000000"/>
              </a:solidFill>
              <a:latin typeface="Cambria Math"/>
              <a:cs typeface="Cambria Math"/>
            </a:endParaRPr>
          </a:p>
        </p:txBody>
      </p:sp>
      <p:sp>
        <p:nvSpPr>
          <p:cNvPr id="12" name="TextBox 11"/>
          <p:cNvSpPr txBox="1"/>
          <p:nvPr/>
        </p:nvSpPr>
        <p:spPr>
          <a:xfrm>
            <a:off x="349250" y="1869689"/>
            <a:ext cx="3937000" cy="4062651"/>
          </a:xfrm>
          <a:prstGeom prst="rect">
            <a:avLst/>
          </a:prstGeom>
          <a:noFill/>
          <a:ln>
            <a:solidFill>
              <a:srgbClr val="2DA33E"/>
            </a:solidFill>
          </a:ln>
        </p:spPr>
        <p:txBody>
          <a:bodyPr wrap="square" rtlCol="0">
            <a:spAutoFit/>
          </a:bodyPr>
          <a:lstStyle/>
          <a:p>
            <a:pPr marL="285750" indent="-285750">
              <a:buFont typeface="Arial"/>
              <a:buChar char="•"/>
            </a:pPr>
            <a:r>
              <a:rPr lang="en-US" b="1" dirty="0"/>
              <a:t>Corn </a:t>
            </a:r>
            <a:r>
              <a:rPr lang="en-US" b="1" dirty="0" smtClean="0"/>
              <a:t>syrup (Sample A) is a </a:t>
            </a:r>
            <a:r>
              <a:rPr lang="en-US" b="1" i="1" dirty="0" smtClean="0"/>
              <a:t>viscous, Newtonian </a:t>
            </a:r>
            <a:r>
              <a:rPr lang="en-US" b="1" dirty="0" smtClean="0"/>
              <a:t>fluid. Its viscosity (</a:t>
            </a:r>
            <a:r>
              <a:rPr lang="en-US" b="1" dirty="0"/>
              <a:t>~3.6 Pa</a:t>
            </a:r>
            <a:r>
              <a:rPr lang="en-US" b="1" dirty="0" smtClean="0"/>
              <a:t>*s) does not change with shear rate. </a:t>
            </a:r>
          </a:p>
          <a:p>
            <a:endParaRPr lang="en-US" sz="800" b="1" dirty="0" smtClean="0"/>
          </a:p>
          <a:p>
            <a:pPr marL="285750" indent="-285750">
              <a:buFont typeface="Arial"/>
              <a:buChar char="•"/>
            </a:pPr>
            <a:r>
              <a:rPr lang="en-US" b="1" dirty="0" smtClean="0"/>
              <a:t>Corn starch (Sample B) is </a:t>
            </a:r>
            <a:r>
              <a:rPr lang="en-US" b="1" i="1" dirty="0" smtClean="0"/>
              <a:t>shear-thickening. </a:t>
            </a:r>
            <a:r>
              <a:rPr lang="en-US" b="1" dirty="0" smtClean="0"/>
              <a:t>Its apparent viscosity is increasing with shear rate.</a:t>
            </a:r>
          </a:p>
          <a:p>
            <a:endParaRPr lang="en-US" sz="800" b="1" dirty="0" smtClean="0"/>
          </a:p>
          <a:p>
            <a:pPr marL="285750" indent="-285750">
              <a:buFont typeface="Arial"/>
              <a:buChar char="•"/>
            </a:pPr>
            <a:r>
              <a:rPr lang="en-US" b="1" dirty="0" smtClean="0"/>
              <a:t>Icing (Sample C) is a </a:t>
            </a:r>
            <a:r>
              <a:rPr lang="en-US" b="1" i="1" dirty="0" smtClean="0"/>
              <a:t>shear-thinning, </a:t>
            </a:r>
            <a:r>
              <a:rPr lang="en-US" b="1" dirty="0" smtClean="0"/>
              <a:t>or </a:t>
            </a:r>
            <a:r>
              <a:rPr lang="en-US" b="1" i="1" dirty="0" err="1" smtClean="0"/>
              <a:t>pseudoplastic</a:t>
            </a:r>
            <a:r>
              <a:rPr lang="en-US" b="1" i="1" dirty="0" smtClean="0"/>
              <a:t>, </a:t>
            </a:r>
            <a:r>
              <a:rPr lang="en-US" b="1" dirty="0" smtClean="0"/>
              <a:t>fluid. Its apparent viscosity is decreasing with shear rate. </a:t>
            </a:r>
          </a:p>
          <a:p>
            <a:endParaRPr lang="en-US" sz="800" b="1" dirty="0" smtClean="0"/>
          </a:p>
          <a:p>
            <a:pPr marL="285750" indent="-285750">
              <a:buFont typeface="Arial"/>
              <a:buChar char="•"/>
            </a:pPr>
            <a:r>
              <a:rPr lang="en-US" b="1" dirty="0" smtClean="0"/>
              <a:t>Tooth paste (Sample D) is similar to icing; it’s shear thinning.</a:t>
            </a:r>
          </a:p>
        </p:txBody>
      </p:sp>
      <p:pic>
        <p:nvPicPr>
          <p:cNvPr id="13" name="Picture 12"/>
          <p:cNvPicPr>
            <a:picLocks noChangeAspect="1"/>
          </p:cNvPicPr>
          <p:nvPr/>
        </p:nvPicPr>
        <p:blipFill>
          <a:blip r:embed="rId4"/>
          <a:stretch>
            <a:fillRect/>
          </a:stretch>
        </p:blipFill>
        <p:spPr>
          <a:xfrm>
            <a:off x="484473" y="6024274"/>
            <a:ext cx="1750795" cy="664405"/>
          </a:xfrm>
          <a:prstGeom prst="rect">
            <a:avLst/>
          </a:prstGeom>
        </p:spPr>
      </p:pic>
      <p:pic>
        <p:nvPicPr>
          <p:cNvPr id="14" name="Picture 13"/>
          <p:cNvPicPr>
            <a:picLocks noChangeAspect="1"/>
          </p:cNvPicPr>
          <p:nvPr/>
        </p:nvPicPr>
        <p:blipFill>
          <a:blip r:embed="rId5"/>
          <a:stretch>
            <a:fillRect/>
          </a:stretch>
        </p:blipFill>
        <p:spPr>
          <a:xfrm>
            <a:off x="2618072" y="6037012"/>
            <a:ext cx="1623942" cy="638928"/>
          </a:xfrm>
          <a:prstGeom prst="rect">
            <a:avLst/>
          </a:prstGeom>
        </p:spPr>
      </p:pic>
    </p:spTree>
    <p:extLst>
      <p:ext uri="{BB962C8B-B14F-4D97-AF65-F5344CB8AC3E}">
        <p14:creationId xmlns:p14="http://schemas.microsoft.com/office/powerpoint/2010/main" val="154402015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solidFill>
                  <a:prstClr val="black">
                    <a:tint val="75000"/>
                  </a:prstClr>
                </a:solidFill>
                <a:latin typeface="Calibri"/>
              </a:rPr>
              <a:t>Spring 2015</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latin typeface="Calibri"/>
              </a:rPr>
              <a:t>BE 191</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4</a:t>
            </a:fld>
            <a:endParaRPr lang="en-US">
              <a:solidFill>
                <a:prstClr val="black">
                  <a:tint val="75000"/>
                </a:prstClr>
              </a:solidFill>
              <a:latin typeface="Calibri"/>
            </a:endParaRPr>
          </a:p>
        </p:txBody>
      </p:sp>
      <p:sp>
        <p:nvSpPr>
          <p:cNvPr id="10" name="Title 9"/>
          <p:cNvSpPr>
            <a:spLocks noGrp="1"/>
          </p:cNvSpPr>
          <p:nvPr>
            <p:ph type="title"/>
          </p:nvPr>
        </p:nvSpPr>
        <p:spPr>
          <a:xfrm>
            <a:off x="214597" y="1116013"/>
            <a:ext cx="8472203" cy="1143000"/>
          </a:xfrm>
        </p:spPr>
        <p:txBody>
          <a:bodyPr/>
          <a:lstStyle/>
          <a:p>
            <a:pPr algn="l"/>
            <a:r>
              <a:rPr lang="en-US" sz="3800" b="1" dirty="0" smtClean="0"/>
              <a:t>Instructions, Part 2</a:t>
            </a:r>
            <a:endParaRPr lang="en-US" sz="3800" b="1" dirty="0"/>
          </a:p>
        </p:txBody>
      </p:sp>
      <p:sp>
        <p:nvSpPr>
          <p:cNvPr id="11" name="TextBox 10"/>
          <p:cNvSpPr txBox="1"/>
          <p:nvPr/>
        </p:nvSpPr>
        <p:spPr>
          <a:xfrm>
            <a:off x="63500" y="1804398"/>
            <a:ext cx="4365625" cy="4247317"/>
          </a:xfrm>
          <a:prstGeom prst="rect">
            <a:avLst/>
          </a:prstGeom>
          <a:noFill/>
        </p:spPr>
        <p:txBody>
          <a:bodyPr wrap="square" rtlCol="0">
            <a:spAutoFit/>
          </a:bodyPr>
          <a:lstStyle/>
          <a:p>
            <a:pPr marL="285750" indent="-285750">
              <a:buFont typeface="Arial"/>
              <a:buChar char="•"/>
            </a:pPr>
            <a:r>
              <a:rPr lang="en-US" dirty="0" smtClean="0"/>
              <a:t>Next, yo</a:t>
            </a:r>
            <a:r>
              <a:rPr lang="en-US" dirty="0" smtClean="0"/>
              <a:t>ur team </a:t>
            </a:r>
            <a:r>
              <a:rPr lang="en-US" dirty="0" smtClean="0"/>
              <a:t>should </a:t>
            </a:r>
            <a:r>
              <a:rPr lang="en-US" b="1" u="sng" dirty="0" smtClean="0"/>
              <a:t>prepare a </a:t>
            </a:r>
            <a:r>
              <a:rPr lang="en-US" b="1" u="sng" dirty="0" smtClean="0"/>
              <a:t>figure containing </a:t>
            </a:r>
            <a:r>
              <a:rPr lang="en-US" b="1" u="sng" dirty="0" smtClean="0"/>
              <a:t>estimated shear stress vs. shear rate curves for </a:t>
            </a:r>
            <a:r>
              <a:rPr lang="en-US" b="1" u="sng" dirty="0" smtClean="0"/>
              <a:t>each of the </a:t>
            </a:r>
            <a:r>
              <a:rPr lang="en-US" b="1" u="sng" dirty="0" smtClean="0"/>
              <a:t>materials you were given.</a:t>
            </a:r>
          </a:p>
          <a:p>
            <a:pPr marL="285750" indent="-285750">
              <a:buFont typeface="Arial"/>
              <a:buChar char="•"/>
            </a:pPr>
            <a:endParaRPr lang="en-US" b="1" u="sng" dirty="0"/>
          </a:p>
          <a:p>
            <a:pPr marL="285750" indent="-285750">
              <a:buFont typeface="Arial"/>
              <a:buChar char="•"/>
            </a:pPr>
            <a:r>
              <a:rPr lang="en-US" dirty="0" smtClean="0"/>
              <a:t>One of the materials in your possession is similar to a </a:t>
            </a:r>
            <a:r>
              <a:rPr lang="en-US" i="1" dirty="0" smtClean="0"/>
              <a:t>Bingham plastic </a:t>
            </a:r>
            <a:r>
              <a:rPr lang="en-US" dirty="0" smtClean="0"/>
              <a:t>in that it has a </a:t>
            </a:r>
            <a:r>
              <a:rPr lang="en-US" b="1" i="1" dirty="0" smtClean="0"/>
              <a:t>yield stress. </a:t>
            </a:r>
            <a:r>
              <a:rPr lang="en-US" dirty="0" smtClean="0"/>
              <a:t>Clearly indicate this fluid’s yield stress in your plot.</a:t>
            </a:r>
            <a:endParaRPr lang="en-US" b="1" i="1" dirty="0" smtClean="0"/>
          </a:p>
          <a:p>
            <a:pPr marL="285750" indent="-285750">
              <a:buFont typeface="Arial"/>
              <a:buChar char="•"/>
            </a:pPr>
            <a:endParaRPr lang="en-US" b="1" u="sng" dirty="0"/>
          </a:p>
          <a:p>
            <a:pPr marL="285750" indent="-285750">
              <a:buFont typeface="Arial"/>
              <a:buChar char="•"/>
            </a:pPr>
            <a:r>
              <a:rPr lang="en-US" b="1" u="sng" dirty="0" smtClean="0"/>
              <a:t>HINT</a:t>
            </a:r>
            <a:r>
              <a:rPr lang="en-US" dirty="0" smtClean="0"/>
              <a:t>: </a:t>
            </a:r>
            <a:r>
              <a:rPr lang="en-US" dirty="0" smtClean="0"/>
              <a:t>Your plot will not look like the one to the right! Really think critically about how each of your fluid samples flows. How viscous is it? When does it flow? How easily does it flow?</a:t>
            </a:r>
            <a:endParaRPr lang="en-US" dirty="0"/>
          </a:p>
        </p:txBody>
      </p:sp>
      <p:pic>
        <p:nvPicPr>
          <p:cNvPr id="3" name="Picture 2"/>
          <p:cNvPicPr>
            <a:picLocks noChangeAspect="1"/>
          </p:cNvPicPr>
          <p:nvPr/>
        </p:nvPicPr>
        <p:blipFill>
          <a:blip r:embed="rId3"/>
          <a:stretch>
            <a:fillRect/>
          </a:stretch>
        </p:blipFill>
        <p:spPr>
          <a:xfrm>
            <a:off x="4103758" y="1238251"/>
            <a:ext cx="4914964" cy="3273424"/>
          </a:xfrm>
          <a:prstGeom prst="rect">
            <a:avLst/>
          </a:prstGeom>
        </p:spPr>
      </p:pic>
      <p:sp>
        <p:nvSpPr>
          <p:cNvPr id="50" name="Rectangle 49"/>
          <p:cNvSpPr/>
          <p:nvPr/>
        </p:nvSpPr>
        <p:spPr>
          <a:xfrm>
            <a:off x="4572720" y="4491900"/>
            <a:ext cx="3619500" cy="2062103"/>
          </a:xfrm>
          <a:prstGeom prst="rect">
            <a:avLst/>
          </a:prstGeom>
        </p:spPr>
        <p:txBody>
          <a:bodyPr wrap="square">
            <a:spAutoFit/>
          </a:bodyPr>
          <a:lstStyle/>
          <a:p>
            <a:r>
              <a:rPr lang="en-US" sz="1600" dirty="0" smtClean="0">
                <a:latin typeface="Symbol" charset="2"/>
                <a:cs typeface="Symbol" charset="2"/>
              </a:rPr>
              <a:t>t </a:t>
            </a:r>
            <a:r>
              <a:rPr lang="en-US" sz="1600" dirty="0">
                <a:cs typeface="Calibri"/>
              </a:rPr>
              <a:t>= shear stress (Pa)</a:t>
            </a:r>
          </a:p>
          <a:p>
            <a:r>
              <a:rPr lang="en-US" sz="1600" dirty="0" err="1" smtClean="0">
                <a:latin typeface="Symbol" charset="2"/>
                <a:cs typeface="Symbol" charset="2"/>
              </a:rPr>
              <a:t>t</a:t>
            </a:r>
            <a:r>
              <a:rPr lang="en-US" sz="1600" baseline="-25000" dirty="0" err="1" smtClean="0">
                <a:cs typeface="Calibri"/>
              </a:rPr>
              <a:t>y</a:t>
            </a:r>
            <a:r>
              <a:rPr lang="en-US" sz="1600" dirty="0" smtClean="0">
                <a:cs typeface="Calibri"/>
              </a:rPr>
              <a:t> = shear yield stress (Pa)</a:t>
            </a:r>
          </a:p>
          <a:p>
            <a:r>
              <a:rPr lang="en-US" sz="1600" i="1" dirty="0" smtClean="0">
                <a:latin typeface="Cambria Math"/>
                <a:cs typeface="Cambria Math"/>
              </a:rPr>
              <a:t>K</a:t>
            </a:r>
            <a:r>
              <a:rPr lang="en-US" sz="1600" dirty="0" smtClean="0">
                <a:latin typeface="Cambria Math"/>
                <a:cs typeface="Cambria Math"/>
              </a:rPr>
              <a:t> </a:t>
            </a:r>
            <a:r>
              <a:rPr lang="en-US" sz="1600" dirty="0" smtClean="0">
                <a:cs typeface="Calibri"/>
              </a:rPr>
              <a:t>= flow consistency index, units of </a:t>
            </a:r>
            <a:r>
              <a:rPr lang="en-US" sz="1600" dirty="0" err="1" smtClean="0">
                <a:cs typeface="Calibri"/>
              </a:rPr>
              <a:t>Pa•s</a:t>
            </a:r>
            <a:r>
              <a:rPr lang="en-US" sz="1600" baseline="30000" dirty="0" err="1" smtClean="0">
                <a:cs typeface="Calibri"/>
              </a:rPr>
              <a:t>n</a:t>
            </a:r>
            <a:endParaRPr lang="en-US" sz="1600" dirty="0" smtClean="0">
              <a:cs typeface="Calibri"/>
            </a:endParaRPr>
          </a:p>
          <a:p>
            <a:r>
              <a:rPr lang="en-US" sz="1600" dirty="0" smtClean="0">
                <a:latin typeface="Symbol" charset="2"/>
                <a:cs typeface="Symbol" charset="2"/>
              </a:rPr>
              <a:t>g</a:t>
            </a:r>
            <a:r>
              <a:rPr lang="en-US" sz="1600" dirty="0" smtClean="0">
                <a:cs typeface="Cambria Math"/>
              </a:rPr>
              <a:t> = shear rate (s</a:t>
            </a:r>
            <a:r>
              <a:rPr lang="en-US" sz="1600" baseline="30000" dirty="0" smtClean="0">
                <a:cs typeface="Cambria Math"/>
              </a:rPr>
              <a:t>-1</a:t>
            </a:r>
            <a:r>
              <a:rPr lang="en-US" sz="1600" dirty="0" smtClean="0">
                <a:cs typeface="Cambria Math"/>
              </a:rPr>
              <a:t>)</a:t>
            </a:r>
          </a:p>
          <a:p>
            <a:r>
              <a:rPr lang="en-US" sz="1600" i="1" dirty="0" smtClean="0">
                <a:latin typeface="Cambria Math"/>
                <a:cs typeface="Cambria Math"/>
              </a:rPr>
              <a:t>n</a:t>
            </a:r>
            <a:r>
              <a:rPr lang="en-US" sz="1600" dirty="0" smtClean="0">
                <a:latin typeface="Cambria Math"/>
                <a:cs typeface="Cambria Math"/>
              </a:rPr>
              <a:t> </a:t>
            </a:r>
            <a:r>
              <a:rPr lang="en-US" sz="1600" dirty="0" smtClean="0">
                <a:cs typeface="Calibri"/>
              </a:rPr>
              <a:t>= flow behavior index:</a:t>
            </a:r>
            <a:endParaRPr lang="en-US" sz="1600" b="1" i="1" dirty="0" smtClean="0">
              <a:latin typeface="Cambria Math"/>
              <a:cs typeface="Cambria Math"/>
            </a:endParaRPr>
          </a:p>
          <a:p>
            <a:pPr lvl="1"/>
            <a:r>
              <a:rPr lang="en-US" sz="1600" b="1" i="1" dirty="0" smtClean="0">
                <a:latin typeface="Cambria Math"/>
                <a:cs typeface="Cambria Math"/>
              </a:rPr>
              <a:t>n </a:t>
            </a:r>
            <a:r>
              <a:rPr lang="en-US" sz="1600" b="1" dirty="0" smtClean="0">
                <a:latin typeface="Cambria Math"/>
                <a:cs typeface="Cambria Math"/>
              </a:rPr>
              <a:t>&lt; </a:t>
            </a:r>
            <a:r>
              <a:rPr lang="en-US" sz="1600" b="1" dirty="0">
                <a:cs typeface="Calibri"/>
              </a:rPr>
              <a:t>1</a:t>
            </a:r>
            <a:r>
              <a:rPr lang="en-US" sz="1600" b="1" i="1" dirty="0">
                <a:cs typeface="Calibri"/>
              </a:rPr>
              <a:t> </a:t>
            </a:r>
            <a:r>
              <a:rPr lang="en-US" sz="1600" dirty="0">
                <a:cs typeface="Calibri"/>
              </a:rPr>
              <a:t>for a </a:t>
            </a:r>
            <a:r>
              <a:rPr lang="en-US" sz="1600" dirty="0" err="1">
                <a:cs typeface="Calibri"/>
              </a:rPr>
              <a:t>pseudoplastic</a:t>
            </a:r>
            <a:r>
              <a:rPr lang="en-US" sz="1600" dirty="0">
                <a:cs typeface="Calibri"/>
              </a:rPr>
              <a:t> </a:t>
            </a:r>
            <a:r>
              <a:rPr lang="en-US" sz="1600" dirty="0" smtClean="0">
                <a:cs typeface="Calibri"/>
              </a:rPr>
              <a:t>fluid</a:t>
            </a:r>
            <a:r>
              <a:rPr lang="en-US" sz="1600" i="1" dirty="0">
                <a:latin typeface="Cambria Math"/>
                <a:cs typeface="Cambria Math"/>
              </a:rPr>
              <a:t>	</a:t>
            </a:r>
            <a:endParaRPr lang="en-US" sz="1600" i="1" dirty="0" smtClean="0">
              <a:latin typeface="Cambria Math"/>
              <a:cs typeface="Cambria Math"/>
            </a:endParaRPr>
          </a:p>
          <a:p>
            <a:pPr lvl="1"/>
            <a:r>
              <a:rPr lang="en-US" sz="1600" b="1" i="1" dirty="0" smtClean="0">
                <a:latin typeface="Cambria Math"/>
                <a:cs typeface="Cambria Math"/>
              </a:rPr>
              <a:t>n </a:t>
            </a:r>
            <a:r>
              <a:rPr lang="en-US" sz="1600" b="1" dirty="0">
                <a:cs typeface="Calibri"/>
              </a:rPr>
              <a:t>= 1 </a:t>
            </a:r>
            <a:r>
              <a:rPr lang="en-US" sz="1600" dirty="0">
                <a:cs typeface="Calibri"/>
              </a:rPr>
              <a:t>for a Newtonian fluid </a:t>
            </a:r>
          </a:p>
          <a:p>
            <a:pPr lvl="1"/>
            <a:r>
              <a:rPr lang="en-US" sz="1600" b="1" i="1" dirty="0" smtClean="0">
                <a:solidFill>
                  <a:srgbClr val="000000"/>
                </a:solidFill>
                <a:latin typeface="Cambria Math"/>
                <a:cs typeface="Cambria Math"/>
              </a:rPr>
              <a:t>n </a:t>
            </a:r>
            <a:r>
              <a:rPr lang="en-US" sz="1600" b="1" dirty="0">
                <a:solidFill>
                  <a:srgbClr val="000000"/>
                </a:solidFill>
                <a:cs typeface="Calibri"/>
              </a:rPr>
              <a:t>&gt; 1 </a:t>
            </a:r>
            <a:r>
              <a:rPr lang="en-US" sz="1600" dirty="0">
                <a:solidFill>
                  <a:srgbClr val="000000"/>
                </a:solidFill>
                <a:cs typeface="Calibri"/>
              </a:rPr>
              <a:t>for a dilatant fluid</a:t>
            </a:r>
            <a:endParaRPr lang="en-US" sz="1600" i="1" dirty="0" smtClean="0">
              <a:solidFill>
                <a:srgbClr val="000000"/>
              </a:solidFill>
              <a:latin typeface="Cambria Math"/>
              <a:cs typeface="Cambria Math"/>
            </a:endParaRPr>
          </a:p>
        </p:txBody>
      </p:sp>
      <p:pic>
        <p:nvPicPr>
          <p:cNvPr id="12" name="Picture 11"/>
          <p:cNvPicPr>
            <a:picLocks noChangeAspect="1"/>
          </p:cNvPicPr>
          <p:nvPr/>
        </p:nvPicPr>
        <p:blipFill>
          <a:blip r:embed="rId4"/>
          <a:stretch>
            <a:fillRect/>
          </a:stretch>
        </p:blipFill>
        <p:spPr>
          <a:xfrm>
            <a:off x="484473" y="6024274"/>
            <a:ext cx="1750795" cy="664405"/>
          </a:xfrm>
          <a:prstGeom prst="rect">
            <a:avLst/>
          </a:prstGeom>
        </p:spPr>
      </p:pic>
      <p:pic>
        <p:nvPicPr>
          <p:cNvPr id="13" name="Picture 12"/>
          <p:cNvPicPr>
            <a:picLocks noChangeAspect="1"/>
          </p:cNvPicPr>
          <p:nvPr/>
        </p:nvPicPr>
        <p:blipFill>
          <a:blip r:embed="rId5"/>
          <a:stretch>
            <a:fillRect/>
          </a:stretch>
        </p:blipFill>
        <p:spPr>
          <a:xfrm>
            <a:off x="2618072" y="6037012"/>
            <a:ext cx="1623942" cy="638928"/>
          </a:xfrm>
          <a:prstGeom prst="rect">
            <a:avLst/>
          </a:prstGeom>
        </p:spPr>
      </p:pic>
    </p:spTree>
    <p:extLst>
      <p:ext uri="{BB962C8B-B14F-4D97-AF65-F5344CB8AC3E}">
        <p14:creationId xmlns:p14="http://schemas.microsoft.com/office/powerpoint/2010/main" val="408241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solidFill>
                  <a:prstClr val="black">
                    <a:tint val="75000"/>
                  </a:prstClr>
                </a:solidFill>
                <a:latin typeface="Calibri"/>
              </a:rPr>
              <a:t>Spring 2015</a:t>
            </a:r>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latin typeface="Calibri"/>
              </a:rPr>
              <a:t>BE 191</a:t>
            </a:r>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AC12D19-3DBC-B448-A735-473421E48CAB}" type="slidenum">
              <a:rPr lang="en-US" smtClean="0">
                <a:solidFill>
                  <a:prstClr val="black">
                    <a:tint val="75000"/>
                  </a:prstClr>
                </a:solidFill>
                <a:latin typeface="Calibri"/>
              </a:rPr>
              <a:pPr/>
              <a:t>5</a:t>
            </a:fld>
            <a:endParaRPr lang="en-US">
              <a:solidFill>
                <a:prstClr val="black">
                  <a:tint val="75000"/>
                </a:prstClr>
              </a:solidFill>
              <a:latin typeface="Calibri"/>
            </a:endParaRPr>
          </a:p>
        </p:txBody>
      </p:sp>
      <p:pic>
        <p:nvPicPr>
          <p:cNvPr id="2" name="Picture 1" descr="Shear Stress vs Strain Rate for Sample Materials.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346" y="1908386"/>
            <a:ext cx="4470749" cy="3822490"/>
          </a:xfrm>
          <a:prstGeom prst="rect">
            <a:avLst/>
          </a:prstGeom>
          <a:ln>
            <a:solidFill>
              <a:srgbClr val="2DA33E"/>
            </a:solidFill>
          </a:ln>
        </p:spPr>
      </p:pic>
      <p:sp>
        <p:nvSpPr>
          <p:cNvPr id="7" name="TextBox 6"/>
          <p:cNvSpPr txBox="1"/>
          <p:nvPr/>
        </p:nvSpPr>
        <p:spPr>
          <a:xfrm>
            <a:off x="1532815" y="2090222"/>
            <a:ext cx="1626310" cy="369332"/>
          </a:xfrm>
          <a:prstGeom prst="rect">
            <a:avLst/>
          </a:prstGeom>
          <a:noFill/>
        </p:spPr>
        <p:txBody>
          <a:bodyPr wrap="square" rtlCol="0">
            <a:spAutoFit/>
          </a:bodyPr>
          <a:lstStyle/>
          <a:p>
            <a:r>
              <a:rPr lang="en-US" b="1" dirty="0" smtClean="0">
                <a:solidFill>
                  <a:srgbClr val="353429"/>
                </a:solidFill>
              </a:rPr>
              <a:t>Corn starch</a:t>
            </a:r>
            <a:endParaRPr lang="en-US" b="1" dirty="0">
              <a:solidFill>
                <a:srgbClr val="353429"/>
              </a:solidFill>
            </a:endParaRPr>
          </a:p>
        </p:txBody>
      </p:sp>
      <p:sp>
        <p:nvSpPr>
          <p:cNvPr id="12" name="TextBox 11"/>
          <p:cNvSpPr txBox="1"/>
          <p:nvPr/>
        </p:nvSpPr>
        <p:spPr>
          <a:xfrm>
            <a:off x="3635375" y="2685195"/>
            <a:ext cx="1095505" cy="369332"/>
          </a:xfrm>
          <a:prstGeom prst="rect">
            <a:avLst/>
          </a:prstGeom>
          <a:noFill/>
        </p:spPr>
        <p:txBody>
          <a:bodyPr wrap="square" rtlCol="0">
            <a:spAutoFit/>
          </a:bodyPr>
          <a:lstStyle/>
          <a:p>
            <a:r>
              <a:rPr lang="en-US" b="1" dirty="0" smtClean="0">
                <a:solidFill>
                  <a:srgbClr val="2C67C2"/>
                </a:solidFill>
              </a:rPr>
              <a:t>Icing</a:t>
            </a:r>
            <a:endParaRPr lang="en-US" b="1" dirty="0">
              <a:solidFill>
                <a:srgbClr val="2C67C2"/>
              </a:solidFill>
            </a:endParaRPr>
          </a:p>
        </p:txBody>
      </p:sp>
      <p:sp>
        <p:nvSpPr>
          <p:cNvPr id="13" name="TextBox 12"/>
          <p:cNvSpPr txBox="1"/>
          <p:nvPr/>
        </p:nvSpPr>
        <p:spPr>
          <a:xfrm>
            <a:off x="2508250" y="4058306"/>
            <a:ext cx="1862198" cy="369332"/>
          </a:xfrm>
          <a:prstGeom prst="rect">
            <a:avLst/>
          </a:prstGeom>
          <a:noFill/>
        </p:spPr>
        <p:txBody>
          <a:bodyPr wrap="square" rtlCol="0">
            <a:spAutoFit/>
          </a:bodyPr>
          <a:lstStyle/>
          <a:p>
            <a:pPr algn="r"/>
            <a:r>
              <a:rPr lang="en-US" b="1" dirty="0" smtClean="0">
                <a:solidFill>
                  <a:srgbClr val="2DA33E"/>
                </a:solidFill>
              </a:rPr>
              <a:t>Tooth Paste</a:t>
            </a:r>
            <a:endParaRPr lang="en-US" b="1" dirty="0">
              <a:solidFill>
                <a:srgbClr val="2DA33E"/>
              </a:solidFill>
            </a:endParaRPr>
          </a:p>
        </p:txBody>
      </p:sp>
      <p:sp>
        <p:nvSpPr>
          <p:cNvPr id="14" name="TextBox 13"/>
          <p:cNvSpPr txBox="1"/>
          <p:nvPr/>
        </p:nvSpPr>
        <p:spPr>
          <a:xfrm>
            <a:off x="2205322" y="4752635"/>
            <a:ext cx="2150707" cy="369332"/>
          </a:xfrm>
          <a:prstGeom prst="rect">
            <a:avLst/>
          </a:prstGeom>
          <a:noFill/>
        </p:spPr>
        <p:txBody>
          <a:bodyPr wrap="square" rtlCol="0">
            <a:spAutoFit/>
          </a:bodyPr>
          <a:lstStyle/>
          <a:p>
            <a:pPr algn="r"/>
            <a:r>
              <a:rPr lang="en-US" b="1" dirty="0" smtClean="0">
                <a:solidFill>
                  <a:srgbClr val="FE962F"/>
                </a:solidFill>
              </a:rPr>
              <a:t>Corn Syrup</a:t>
            </a:r>
            <a:endParaRPr lang="en-US" b="1" dirty="0">
              <a:solidFill>
                <a:srgbClr val="FE962F"/>
              </a:solidFill>
            </a:endParaRPr>
          </a:p>
        </p:txBody>
      </p:sp>
      <p:sp>
        <p:nvSpPr>
          <p:cNvPr id="15" name="Rectangle 14"/>
          <p:cNvSpPr/>
          <p:nvPr/>
        </p:nvSpPr>
        <p:spPr>
          <a:xfrm>
            <a:off x="5127625" y="4736035"/>
            <a:ext cx="3744693" cy="2062103"/>
          </a:xfrm>
          <a:prstGeom prst="rect">
            <a:avLst/>
          </a:prstGeom>
        </p:spPr>
        <p:txBody>
          <a:bodyPr wrap="square">
            <a:spAutoFit/>
          </a:bodyPr>
          <a:lstStyle/>
          <a:p>
            <a:r>
              <a:rPr lang="en-US" sz="1600" dirty="0" smtClean="0">
                <a:latin typeface="Symbol" charset="2"/>
                <a:cs typeface="Symbol" charset="2"/>
              </a:rPr>
              <a:t>t </a:t>
            </a:r>
            <a:r>
              <a:rPr lang="en-US" sz="1600" dirty="0">
                <a:cs typeface="Calibri"/>
              </a:rPr>
              <a:t>= shear stress (Pa)</a:t>
            </a:r>
          </a:p>
          <a:p>
            <a:r>
              <a:rPr lang="en-US" sz="1600" dirty="0" err="1" smtClean="0">
                <a:latin typeface="Symbol" charset="2"/>
                <a:cs typeface="Symbol" charset="2"/>
              </a:rPr>
              <a:t>t</a:t>
            </a:r>
            <a:r>
              <a:rPr lang="en-US" sz="1600" baseline="-25000" dirty="0" err="1" smtClean="0">
                <a:cs typeface="Calibri"/>
              </a:rPr>
              <a:t>y</a:t>
            </a:r>
            <a:r>
              <a:rPr lang="en-US" sz="1600" dirty="0" smtClean="0">
                <a:cs typeface="Calibri"/>
              </a:rPr>
              <a:t> = shear yield stress (Pa)</a:t>
            </a:r>
          </a:p>
          <a:p>
            <a:r>
              <a:rPr lang="en-US" sz="1600" i="1" dirty="0" smtClean="0">
                <a:latin typeface="Cambria Math"/>
                <a:cs typeface="Cambria Math"/>
              </a:rPr>
              <a:t>K</a:t>
            </a:r>
            <a:r>
              <a:rPr lang="en-US" sz="1600" dirty="0" smtClean="0">
                <a:latin typeface="Cambria Math"/>
                <a:cs typeface="Cambria Math"/>
              </a:rPr>
              <a:t> </a:t>
            </a:r>
            <a:r>
              <a:rPr lang="en-US" sz="1600" dirty="0" smtClean="0">
                <a:cs typeface="Calibri"/>
              </a:rPr>
              <a:t>= flow consistency index, units of </a:t>
            </a:r>
            <a:r>
              <a:rPr lang="en-US" sz="1600" dirty="0" err="1" smtClean="0">
                <a:cs typeface="Calibri"/>
              </a:rPr>
              <a:t>Pa•s</a:t>
            </a:r>
            <a:r>
              <a:rPr lang="en-US" sz="1600" baseline="30000" dirty="0" err="1" smtClean="0">
                <a:cs typeface="Calibri"/>
              </a:rPr>
              <a:t>n</a:t>
            </a:r>
            <a:endParaRPr lang="en-US" sz="1600" dirty="0" smtClean="0">
              <a:cs typeface="Calibri"/>
            </a:endParaRPr>
          </a:p>
          <a:p>
            <a:r>
              <a:rPr lang="en-US" sz="1600" dirty="0" smtClean="0">
                <a:latin typeface="Symbol" charset="2"/>
                <a:cs typeface="Symbol" charset="2"/>
              </a:rPr>
              <a:t>g</a:t>
            </a:r>
            <a:r>
              <a:rPr lang="en-US" sz="1600" dirty="0" smtClean="0">
                <a:cs typeface="Cambria Math"/>
              </a:rPr>
              <a:t> = shear rate (s</a:t>
            </a:r>
            <a:r>
              <a:rPr lang="en-US" sz="1600" baseline="30000" dirty="0" smtClean="0">
                <a:cs typeface="Cambria Math"/>
              </a:rPr>
              <a:t>-1</a:t>
            </a:r>
            <a:r>
              <a:rPr lang="en-US" sz="1600" dirty="0" smtClean="0">
                <a:cs typeface="Cambria Math"/>
              </a:rPr>
              <a:t>)</a:t>
            </a:r>
          </a:p>
          <a:p>
            <a:r>
              <a:rPr lang="en-US" sz="1600" i="1" dirty="0" smtClean="0">
                <a:latin typeface="Cambria Math"/>
                <a:cs typeface="Cambria Math"/>
              </a:rPr>
              <a:t>n</a:t>
            </a:r>
            <a:r>
              <a:rPr lang="en-US" sz="1600" dirty="0" smtClean="0">
                <a:latin typeface="Cambria Math"/>
                <a:cs typeface="Cambria Math"/>
              </a:rPr>
              <a:t> </a:t>
            </a:r>
            <a:r>
              <a:rPr lang="en-US" sz="1600" dirty="0" smtClean="0">
                <a:cs typeface="Calibri"/>
              </a:rPr>
              <a:t>= flow behavior index:</a:t>
            </a:r>
            <a:endParaRPr lang="en-US" sz="1600" b="1" i="1" dirty="0" smtClean="0">
              <a:latin typeface="Cambria Math"/>
              <a:cs typeface="Cambria Math"/>
            </a:endParaRPr>
          </a:p>
          <a:p>
            <a:pPr lvl="1"/>
            <a:r>
              <a:rPr lang="en-US" sz="1600" b="1" i="1" dirty="0" smtClean="0">
                <a:latin typeface="Cambria Math"/>
                <a:cs typeface="Cambria Math"/>
              </a:rPr>
              <a:t>n </a:t>
            </a:r>
            <a:r>
              <a:rPr lang="en-US" sz="1600" b="1" dirty="0" smtClean="0">
                <a:latin typeface="Cambria Math"/>
                <a:cs typeface="Cambria Math"/>
              </a:rPr>
              <a:t>&lt; </a:t>
            </a:r>
            <a:r>
              <a:rPr lang="en-US" sz="1600" b="1" dirty="0">
                <a:cs typeface="Calibri"/>
              </a:rPr>
              <a:t>1</a:t>
            </a:r>
            <a:r>
              <a:rPr lang="en-US" sz="1600" b="1" i="1" dirty="0">
                <a:cs typeface="Calibri"/>
              </a:rPr>
              <a:t> </a:t>
            </a:r>
            <a:r>
              <a:rPr lang="en-US" sz="1600" dirty="0">
                <a:cs typeface="Calibri"/>
              </a:rPr>
              <a:t>for a </a:t>
            </a:r>
            <a:r>
              <a:rPr lang="en-US" sz="1600" dirty="0" err="1">
                <a:cs typeface="Calibri"/>
              </a:rPr>
              <a:t>pseudoplastic</a:t>
            </a:r>
            <a:r>
              <a:rPr lang="en-US" sz="1600" dirty="0">
                <a:cs typeface="Calibri"/>
              </a:rPr>
              <a:t> </a:t>
            </a:r>
            <a:r>
              <a:rPr lang="en-US" sz="1600" dirty="0" smtClean="0">
                <a:cs typeface="Calibri"/>
              </a:rPr>
              <a:t>fluid</a:t>
            </a:r>
            <a:r>
              <a:rPr lang="en-US" sz="1600" i="1" dirty="0">
                <a:latin typeface="Cambria Math"/>
                <a:cs typeface="Cambria Math"/>
              </a:rPr>
              <a:t>	</a:t>
            </a:r>
            <a:endParaRPr lang="en-US" sz="1600" i="1" dirty="0" smtClean="0">
              <a:latin typeface="Cambria Math"/>
              <a:cs typeface="Cambria Math"/>
            </a:endParaRPr>
          </a:p>
          <a:p>
            <a:pPr lvl="1"/>
            <a:r>
              <a:rPr lang="en-US" sz="1600" b="1" i="1" dirty="0" smtClean="0">
                <a:latin typeface="Cambria Math"/>
                <a:cs typeface="Cambria Math"/>
              </a:rPr>
              <a:t>n </a:t>
            </a:r>
            <a:r>
              <a:rPr lang="en-US" sz="1600" b="1" dirty="0">
                <a:cs typeface="Calibri"/>
              </a:rPr>
              <a:t>= 1 </a:t>
            </a:r>
            <a:r>
              <a:rPr lang="en-US" sz="1600" dirty="0">
                <a:cs typeface="Calibri"/>
              </a:rPr>
              <a:t>for a Newtonian fluid </a:t>
            </a:r>
          </a:p>
          <a:p>
            <a:pPr lvl="1"/>
            <a:r>
              <a:rPr lang="en-US" sz="1600" b="1" i="1" dirty="0" smtClean="0">
                <a:solidFill>
                  <a:srgbClr val="000000"/>
                </a:solidFill>
                <a:latin typeface="Cambria Math"/>
                <a:cs typeface="Cambria Math"/>
              </a:rPr>
              <a:t>n </a:t>
            </a:r>
            <a:r>
              <a:rPr lang="en-US" sz="1600" b="1" dirty="0">
                <a:solidFill>
                  <a:srgbClr val="000000"/>
                </a:solidFill>
                <a:cs typeface="Calibri"/>
              </a:rPr>
              <a:t>&gt; 1 </a:t>
            </a:r>
            <a:r>
              <a:rPr lang="en-US" sz="1600" dirty="0">
                <a:solidFill>
                  <a:srgbClr val="000000"/>
                </a:solidFill>
                <a:cs typeface="Calibri"/>
              </a:rPr>
              <a:t>for a dilatant fluid</a:t>
            </a:r>
            <a:endParaRPr lang="en-US" sz="1600" i="1" dirty="0" smtClean="0">
              <a:solidFill>
                <a:srgbClr val="000000"/>
              </a:solidFill>
              <a:latin typeface="Cambria Math"/>
              <a:cs typeface="Cambria Math"/>
            </a:endParaRPr>
          </a:p>
        </p:txBody>
      </p:sp>
      <p:sp>
        <p:nvSpPr>
          <p:cNvPr id="17" name="TextBox 16"/>
          <p:cNvSpPr txBox="1"/>
          <p:nvPr/>
        </p:nvSpPr>
        <p:spPr>
          <a:xfrm>
            <a:off x="4590095" y="1144994"/>
            <a:ext cx="4506281" cy="3785652"/>
          </a:xfrm>
          <a:prstGeom prst="rect">
            <a:avLst/>
          </a:prstGeom>
          <a:noFill/>
        </p:spPr>
        <p:txBody>
          <a:bodyPr wrap="square" rtlCol="0">
            <a:spAutoFit/>
          </a:bodyPr>
          <a:lstStyle/>
          <a:p>
            <a:pPr marL="285750" indent="-285750">
              <a:buFont typeface="Arial"/>
              <a:buChar char="•"/>
            </a:pPr>
            <a:r>
              <a:rPr lang="en-US" b="1" dirty="0">
                <a:solidFill>
                  <a:srgbClr val="FE962F"/>
                </a:solidFill>
              </a:rPr>
              <a:t>Corn </a:t>
            </a:r>
            <a:r>
              <a:rPr lang="en-US" b="1" dirty="0" smtClean="0">
                <a:solidFill>
                  <a:srgbClr val="FE962F"/>
                </a:solidFill>
              </a:rPr>
              <a:t>syrup is a viscous </a:t>
            </a:r>
            <a:r>
              <a:rPr lang="en-US" b="1" i="1" dirty="0" smtClean="0">
                <a:solidFill>
                  <a:srgbClr val="FE962F"/>
                </a:solidFill>
              </a:rPr>
              <a:t>Newtonian </a:t>
            </a:r>
            <a:r>
              <a:rPr lang="en-US" b="1" dirty="0" smtClean="0">
                <a:solidFill>
                  <a:srgbClr val="FE962F"/>
                </a:solidFill>
              </a:rPr>
              <a:t>fluid.  Its flow curve should be a straight line.</a:t>
            </a:r>
          </a:p>
          <a:p>
            <a:pPr marL="285750" indent="-285750">
              <a:buFont typeface="Arial"/>
              <a:buChar char="•"/>
            </a:pPr>
            <a:endParaRPr lang="en-US" sz="800" b="1" dirty="0" smtClean="0">
              <a:solidFill>
                <a:srgbClr val="FE962F"/>
              </a:solidFill>
            </a:endParaRPr>
          </a:p>
          <a:p>
            <a:pPr marL="285750" indent="-285750">
              <a:buFont typeface="Arial"/>
              <a:buChar char="•"/>
            </a:pPr>
            <a:r>
              <a:rPr lang="en-US" b="1" dirty="0" smtClean="0">
                <a:solidFill>
                  <a:srgbClr val="353429"/>
                </a:solidFill>
              </a:rPr>
              <a:t>Corn starch is </a:t>
            </a:r>
            <a:r>
              <a:rPr lang="en-US" b="1" i="1" dirty="0" smtClean="0">
                <a:solidFill>
                  <a:srgbClr val="353429"/>
                </a:solidFill>
              </a:rPr>
              <a:t>shear-thickening. </a:t>
            </a:r>
            <a:r>
              <a:rPr lang="en-US" b="1" dirty="0" smtClean="0">
                <a:solidFill>
                  <a:srgbClr val="353429"/>
                </a:solidFill>
              </a:rPr>
              <a:t>At increasing shear rates, this suspension behaves more like a solid, only deforming under ever-increasing shear stresses.</a:t>
            </a:r>
          </a:p>
          <a:p>
            <a:endParaRPr lang="en-US" sz="800" b="1" dirty="0" smtClean="0">
              <a:solidFill>
                <a:srgbClr val="353429"/>
              </a:solidFill>
            </a:endParaRPr>
          </a:p>
          <a:p>
            <a:pPr marL="285750" indent="-285750">
              <a:buFont typeface="Arial"/>
              <a:buChar char="•"/>
            </a:pPr>
            <a:r>
              <a:rPr lang="en-US" b="1" dirty="0" smtClean="0">
                <a:solidFill>
                  <a:srgbClr val="2C67C2"/>
                </a:solidFill>
              </a:rPr>
              <a:t>At most shear rates, icing has a higher apparent viscosity than the tooth paste.</a:t>
            </a:r>
          </a:p>
          <a:p>
            <a:endParaRPr lang="en-US" sz="800" b="1" dirty="0" smtClean="0">
              <a:solidFill>
                <a:srgbClr val="2C67C2"/>
              </a:solidFill>
            </a:endParaRPr>
          </a:p>
          <a:p>
            <a:pPr marL="285750" indent="-285750">
              <a:buFont typeface="Arial"/>
              <a:buChar char="•"/>
            </a:pPr>
            <a:r>
              <a:rPr lang="en-US" b="1" dirty="0" smtClean="0">
                <a:solidFill>
                  <a:srgbClr val="2DA33E"/>
                </a:solidFill>
              </a:rPr>
              <a:t>The tooth paste has a yield stress of ~15-30 Pa; when applied shear stress is below this yield stress, it does not flow.</a:t>
            </a:r>
          </a:p>
          <a:p>
            <a:pPr marL="285750" indent="-285750">
              <a:buFont typeface="Arial"/>
              <a:buChar char="•"/>
            </a:pPr>
            <a:endParaRPr lang="en-US" b="1" dirty="0">
              <a:solidFill>
                <a:srgbClr val="353429"/>
              </a:solidFill>
            </a:endParaRPr>
          </a:p>
        </p:txBody>
      </p:sp>
      <p:pic>
        <p:nvPicPr>
          <p:cNvPr id="18" name="Picture 17"/>
          <p:cNvPicPr>
            <a:picLocks noChangeAspect="1"/>
          </p:cNvPicPr>
          <p:nvPr/>
        </p:nvPicPr>
        <p:blipFill>
          <a:blip r:embed="rId4"/>
          <a:stretch>
            <a:fillRect/>
          </a:stretch>
        </p:blipFill>
        <p:spPr>
          <a:xfrm>
            <a:off x="484473" y="6024274"/>
            <a:ext cx="1750795" cy="664405"/>
          </a:xfrm>
          <a:prstGeom prst="rect">
            <a:avLst/>
          </a:prstGeom>
        </p:spPr>
      </p:pic>
      <p:pic>
        <p:nvPicPr>
          <p:cNvPr id="19" name="Picture 18"/>
          <p:cNvPicPr>
            <a:picLocks noChangeAspect="1"/>
          </p:cNvPicPr>
          <p:nvPr/>
        </p:nvPicPr>
        <p:blipFill>
          <a:blip r:embed="rId5"/>
          <a:stretch>
            <a:fillRect/>
          </a:stretch>
        </p:blipFill>
        <p:spPr>
          <a:xfrm>
            <a:off x="2618072" y="6037012"/>
            <a:ext cx="1623942" cy="638928"/>
          </a:xfrm>
          <a:prstGeom prst="rect">
            <a:avLst/>
          </a:prstGeom>
        </p:spPr>
      </p:pic>
      <p:sp>
        <p:nvSpPr>
          <p:cNvPr id="20" name="Title 9"/>
          <p:cNvSpPr txBox="1">
            <a:spLocks/>
          </p:cNvSpPr>
          <p:nvPr/>
        </p:nvSpPr>
        <p:spPr>
          <a:xfrm>
            <a:off x="214597" y="1116013"/>
            <a:ext cx="8472203"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800" b="1" dirty="0" smtClean="0"/>
              <a:t>Answers, Part 2</a:t>
            </a:r>
            <a:endParaRPr lang="en-US" sz="3800" b="1" dirty="0"/>
          </a:p>
        </p:txBody>
      </p:sp>
    </p:spTree>
    <p:extLst>
      <p:ext uri="{BB962C8B-B14F-4D97-AF65-F5344CB8AC3E}">
        <p14:creationId xmlns:p14="http://schemas.microsoft.com/office/powerpoint/2010/main" val="37996979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JAL_BIOE19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TotalTime>
  <Words>640</Words>
  <Application>Microsoft Macintosh PowerPoint</Application>
  <PresentationFormat>On-screen Show (4:3)</PresentationFormat>
  <Paragraphs>92</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JAL_BIOE191</vt:lpstr>
      <vt:lpstr>In-Class Activity   Describing the Rheological Properties of Unknown Materials </vt:lpstr>
      <vt:lpstr>Instructions, Part 1</vt:lpstr>
      <vt:lpstr>Answers, Part 1</vt:lpstr>
      <vt:lpstr>Instructions, Part 2</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In-Class Activity   Describing the Rheological Properties of Unknown Materials </dc:title>
  <dc:creator>Ryan Truby</dc:creator>
  <cp:lastModifiedBy>Ryan Truby</cp:lastModifiedBy>
  <cp:revision>11</cp:revision>
  <dcterms:created xsi:type="dcterms:W3CDTF">2015-03-25T20:32:23Z</dcterms:created>
  <dcterms:modified xsi:type="dcterms:W3CDTF">2015-03-25T23:23:37Z</dcterms:modified>
</cp:coreProperties>
</file>