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1"/>
  </p:notesMasterIdLst>
  <p:sldIdLst>
    <p:sldId id="256" r:id="rId2"/>
    <p:sldId id="320" r:id="rId3"/>
    <p:sldId id="258" r:id="rId4"/>
    <p:sldId id="335" r:id="rId5"/>
    <p:sldId id="271" r:id="rId6"/>
    <p:sldId id="332" r:id="rId7"/>
    <p:sldId id="333" r:id="rId8"/>
    <p:sldId id="334" r:id="rId9"/>
    <p:sldId id="331" r:id="rId10"/>
    <p:sldId id="336" r:id="rId11"/>
    <p:sldId id="358" r:id="rId12"/>
    <p:sldId id="338" r:id="rId13"/>
    <p:sldId id="339" r:id="rId14"/>
    <p:sldId id="340" r:id="rId15"/>
    <p:sldId id="341" r:id="rId16"/>
    <p:sldId id="342" r:id="rId17"/>
    <p:sldId id="343" r:id="rId18"/>
    <p:sldId id="386" r:id="rId19"/>
    <p:sldId id="344" r:id="rId20"/>
    <p:sldId id="267" r:id="rId21"/>
    <p:sldId id="275" r:id="rId22"/>
    <p:sldId id="276" r:id="rId23"/>
    <p:sldId id="387" r:id="rId24"/>
    <p:sldId id="273" r:id="rId25"/>
    <p:sldId id="269" r:id="rId26"/>
    <p:sldId id="385" r:id="rId27"/>
    <p:sldId id="388" r:id="rId28"/>
    <p:sldId id="361" r:id="rId29"/>
    <p:sldId id="389" r:id="rId30"/>
    <p:sldId id="381" r:id="rId31"/>
    <p:sldId id="392" r:id="rId32"/>
    <p:sldId id="390" r:id="rId33"/>
    <p:sldId id="391" r:id="rId34"/>
    <p:sldId id="363" r:id="rId35"/>
    <p:sldId id="382" r:id="rId36"/>
    <p:sldId id="277" r:id="rId37"/>
    <p:sldId id="279" r:id="rId38"/>
    <p:sldId id="323" r:id="rId39"/>
    <p:sldId id="280" r:id="rId40"/>
    <p:sldId id="268" r:id="rId41"/>
    <p:sldId id="281" r:id="rId42"/>
    <p:sldId id="282" r:id="rId43"/>
    <p:sldId id="283" r:id="rId44"/>
    <p:sldId id="284" r:id="rId45"/>
    <p:sldId id="289" r:id="rId46"/>
    <p:sldId id="290" r:id="rId47"/>
    <p:sldId id="288" r:id="rId48"/>
    <p:sldId id="285" r:id="rId49"/>
    <p:sldId id="325" r:id="rId50"/>
    <p:sldId id="326" r:id="rId51"/>
    <p:sldId id="300" r:id="rId52"/>
    <p:sldId id="324" r:id="rId53"/>
    <p:sldId id="291" r:id="rId54"/>
    <p:sldId id="292" r:id="rId55"/>
    <p:sldId id="293" r:id="rId56"/>
    <p:sldId id="294" r:id="rId57"/>
    <p:sldId id="295" r:id="rId58"/>
    <p:sldId id="287" r:id="rId59"/>
    <p:sldId id="378" r:id="rId60"/>
    <p:sldId id="380" r:id="rId61"/>
    <p:sldId id="379" r:id="rId62"/>
    <p:sldId id="304" r:id="rId63"/>
    <p:sldId id="305" r:id="rId64"/>
    <p:sldId id="307" r:id="rId65"/>
    <p:sldId id="306" r:id="rId66"/>
    <p:sldId id="312" r:id="rId67"/>
    <p:sldId id="313" r:id="rId68"/>
    <p:sldId id="314" r:id="rId69"/>
    <p:sldId id="316" r:id="rId70"/>
    <p:sldId id="315" r:id="rId71"/>
    <p:sldId id="317" r:id="rId72"/>
    <p:sldId id="319" r:id="rId73"/>
    <p:sldId id="345" r:id="rId74"/>
    <p:sldId id="346" r:id="rId75"/>
    <p:sldId id="327" r:id="rId76"/>
    <p:sldId id="328" r:id="rId77"/>
    <p:sldId id="347" r:id="rId78"/>
    <p:sldId id="330" r:id="rId79"/>
    <p:sldId id="257" r:id="rId80"/>
    <p:sldId id="308" r:id="rId81"/>
    <p:sldId id="309" r:id="rId82"/>
    <p:sldId id="310" r:id="rId83"/>
    <p:sldId id="311" r:id="rId84"/>
    <p:sldId id="348" r:id="rId85"/>
    <p:sldId id="349" r:id="rId86"/>
    <p:sldId id="351" r:id="rId87"/>
    <p:sldId id="350" r:id="rId88"/>
    <p:sldId id="352" r:id="rId89"/>
    <p:sldId id="353" r:id="rId90"/>
    <p:sldId id="354" r:id="rId91"/>
    <p:sldId id="356" r:id="rId92"/>
    <p:sldId id="357" r:id="rId93"/>
    <p:sldId id="355" r:id="rId94"/>
    <p:sldId id="364" r:id="rId95"/>
    <p:sldId id="365" r:id="rId96"/>
    <p:sldId id="366" r:id="rId97"/>
    <p:sldId id="367" r:id="rId98"/>
    <p:sldId id="368" r:id="rId99"/>
    <p:sldId id="369" r:id="rId100"/>
    <p:sldId id="370" r:id="rId101"/>
    <p:sldId id="371" r:id="rId102"/>
    <p:sldId id="372" r:id="rId103"/>
    <p:sldId id="373" r:id="rId104"/>
    <p:sldId id="374" r:id="rId105"/>
    <p:sldId id="375" r:id="rId106"/>
    <p:sldId id="376" r:id="rId107"/>
    <p:sldId id="377" r:id="rId108"/>
    <p:sldId id="383" r:id="rId109"/>
    <p:sldId id="384" r:id="rId1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0" d="100"/>
          <a:sy n="90" d="100"/>
        </p:scale>
        <p:origin x="-154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slide" Target="slides/slide109.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notesMaster" Target="notesMasters/notesMaster1.xml"/><Relationship Id="rId112" Type="http://schemas.openxmlformats.org/officeDocument/2006/relationships/printerSettings" Target="printerSettings/printerSettings1.bin"/><Relationship Id="rId113" Type="http://schemas.openxmlformats.org/officeDocument/2006/relationships/presProps" Target="presProps.xml"/><Relationship Id="rId114" Type="http://schemas.openxmlformats.org/officeDocument/2006/relationships/viewProps" Target="viewProps.xml"/><Relationship Id="rId115" Type="http://schemas.openxmlformats.org/officeDocument/2006/relationships/theme" Target="theme/theme1.xml"/><Relationship Id="rId11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93BB0C-E0F8-614E-95E5-B26DB727A207}" type="datetimeFigureOut">
              <a:rPr lang="en-US" smtClean="0"/>
              <a:t>4/23/15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EF14D7-1480-4449-80F7-3113D83351CF}" type="slidenum">
              <a:rPr lang="en-US" smtClean="0"/>
              <a:t>‹#›</a:t>
            </a:fld>
            <a:endParaRPr lang="en-US"/>
          </a:p>
        </p:txBody>
      </p:sp>
    </p:spTree>
    <p:extLst>
      <p:ext uri="{BB962C8B-B14F-4D97-AF65-F5344CB8AC3E}">
        <p14:creationId xmlns:p14="http://schemas.microsoft.com/office/powerpoint/2010/main" val="34180120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those are the beta-lactams.</a:t>
            </a:r>
            <a:r>
              <a:rPr lang="en-US" baseline="0" dirty="0" smtClean="0"/>
              <a:t> I have spent the most time on them because they are by far the most commonly used antibiotics. They are used to treat Strep throat, meningitis, pneumonia, endocarditis, cellulitis, etc. And they work the fastest (more on that in the homework assignment). But there are of course others.</a:t>
            </a:r>
          </a:p>
          <a:p>
            <a:endParaRPr lang="en-US" baseline="0" dirty="0" smtClean="0"/>
          </a:p>
          <a:p>
            <a:r>
              <a:rPr lang="en-US" dirty="0" err="1" smtClean="0"/>
              <a:t>Aztreonam</a:t>
            </a:r>
            <a:r>
              <a:rPr lang="en-US" dirty="0" smtClean="0"/>
              <a:t> is a </a:t>
            </a:r>
            <a:r>
              <a:rPr lang="en-US" dirty="0" err="1" smtClean="0"/>
              <a:t>monobactam</a:t>
            </a:r>
            <a:r>
              <a:rPr lang="en-US" dirty="0" smtClean="0"/>
              <a:t> aka monocyclic beta-lactam antibiotic</a:t>
            </a:r>
            <a:endParaRPr lang="en-US" dirty="0"/>
          </a:p>
        </p:txBody>
      </p:sp>
      <p:sp>
        <p:nvSpPr>
          <p:cNvPr id="4" name="Slide Number Placeholder 3"/>
          <p:cNvSpPr>
            <a:spLocks noGrp="1"/>
          </p:cNvSpPr>
          <p:nvPr>
            <p:ph type="sldNum" sz="quarter" idx="10"/>
          </p:nvPr>
        </p:nvSpPr>
        <p:spPr/>
        <p:txBody>
          <a:bodyPr/>
          <a:lstStyle/>
          <a:p>
            <a:pPr>
              <a:defRPr/>
            </a:pPr>
            <a:fld id="{B6B39933-65F5-4B27-A873-71DF807C0632}" type="slidenum">
              <a:rPr lang="en-US" altLang="en-US" smtClean="0"/>
              <a:pPr>
                <a:defRPr/>
              </a:pPr>
              <a:t>6</a:t>
            </a:fld>
            <a:endParaRPr lang="en-US" altLang="en-US"/>
          </a:p>
        </p:txBody>
      </p:sp>
    </p:spTree>
    <p:extLst>
      <p:ext uri="{BB962C8B-B14F-4D97-AF65-F5344CB8AC3E}">
        <p14:creationId xmlns:p14="http://schemas.microsoft.com/office/powerpoint/2010/main" val="1256031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DNA </a:t>
            </a:r>
            <a:r>
              <a:rPr lang="en-US" dirty="0" err="1" smtClean="0"/>
              <a:t>gyrase</a:t>
            </a:r>
            <a:r>
              <a:rPr lang="en-US" dirty="0" smtClean="0"/>
              <a:t>, often referred to simply as </a:t>
            </a:r>
            <a:r>
              <a:rPr lang="en-US" dirty="0" err="1" smtClean="0"/>
              <a:t>gyrase</a:t>
            </a:r>
            <a:r>
              <a:rPr lang="en-US" dirty="0" smtClean="0"/>
              <a:t>, is an enzyme that relieves strain while double-strand DNA is being unwound by helicase. It is also known as DNA topoisomerase II. This causes negative supercoiling of the DNA.</a:t>
            </a:r>
          </a:p>
          <a:p>
            <a:endParaRPr lang="en-US" dirty="0" smtClean="0"/>
          </a:p>
          <a:p>
            <a:r>
              <a:rPr lang="en-US" dirty="0" smtClean="0"/>
              <a:t>Topoisomerases are enzymes that regulate the </a:t>
            </a:r>
            <a:r>
              <a:rPr lang="en-US" dirty="0" err="1" smtClean="0"/>
              <a:t>overwinding</a:t>
            </a:r>
            <a:r>
              <a:rPr lang="en-US" dirty="0" smtClean="0"/>
              <a:t> or </a:t>
            </a:r>
            <a:r>
              <a:rPr lang="en-US" dirty="0" err="1" smtClean="0"/>
              <a:t>underwinding</a:t>
            </a:r>
            <a:r>
              <a:rPr lang="en-US" dirty="0" smtClean="0"/>
              <a:t> of DNA.</a:t>
            </a:r>
          </a:p>
          <a:p>
            <a:endParaRPr lang="en-US" dirty="0" smtClean="0"/>
          </a:p>
          <a:p>
            <a:r>
              <a:rPr lang="en-US" dirty="0" err="1" smtClean="0"/>
              <a:t>Clin</a:t>
            </a:r>
            <a:r>
              <a:rPr lang="en-US" dirty="0" smtClean="0"/>
              <a:t> Infect Dis.-1999-Lipsky-352-61 </a:t>
            </a:r>
            <a:r>
              <a:rPr lang="en-US" dirty="0" err="1" smtClean="0"/>
              <a:t>Fluoroquinolone</a:t>
            </a:r>
            <a:r>
              <a:rPr lang="en-US" dirty="0" smtClean="0"/>
              <a:t> toxicity profiles- a review </a:t>
            </a:r>
            <a:r>
              <a:rPr lang="en-US" dirty="0" err="1" smtClean="0"/>
              <a:t>Lipsky</a:t>
            </a:r>
            <a:r>
              <a:rPr lang="en-US" dirty="0" smtClean="0"/>
              <a:t> </a:t>
            </a:r>
          </a:p>
          <a:p>
            <a:endParaRPr lang="en-US" dirty="0"/>
          </a:p>
        </p:txBody>
      </p:sp>
      <p:sp>
        <p:nvSpPr>
          <p:cNvPr id="4" name="Slide Number Placeholder 3"/>
          <p:cNvSpPr>
            <a:spLocks noGrp="1"/>
          </p:cNvSpPr>
          <p:nvPr>
            <p:ph type="sldNum" sz="quarter" idx="10"/>
          </p:nvPr>
        </p:nvSpPr>
        <p:spPr/>
        <p:txBody>
          <a:bodyPr/>
          <a:lstStyle/>
          <a:p>
            <a:fld id="{FFEF14D7-1480-4449-80F7-3113D83351CF}" type="slidenum">
              <a:rPr lang="en-US" smtClean="0"/>
              <a:t>41</a:t>
            </a:fld>
            <a:endParaRPr lang="en-US"/>
          </a:p>
        </p:txBody>
      </p:sp>
    </p:spTree>
    <p:extLst>
      <p:ext uri="{BB962C8B-B14F-4D97-AF65-F5344CB8AC3E}">
        <p14:creationId xmlns:p14="http://schemas.microsoft.com/office/powerpoint/2010/main" val="716094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www.who.int</a:t>
            </a:r>
            <a:r>
              <a:rPr lang="en-US" dirty="0" smtClean="0"/>
              <a:t>/</a:t>
            </a:r>
            <a:r>
              <a:rPr lang="en-US" dirty="0" err="1" smtClean="0"/>
              <a:t>biologicals</a:t>
            </a:r>
            <a:r>
              <a:rPr lang="en-US" dirty="0" smtClean="0"/>
              <a:t>/vaccines/diphtheria/en/</a:t>
            </a:r>
            <a:endParaRPr lang="en-US" dirty="0"/>
          </a:p>
        </p:txBody>
      </p:sp>
      <p:sp>
        <p:nvSpPr>
          <p:cNvPr id="4" name="Slide Number Placeholder 3"/>
          <p:cNvSpPr>
            <a:spLocks noGrp="1"/>
          </p:cNvSpPr>
          <p:nvPr>
            <p:ph type="sldNum" sz="quarter" idx="10"/>
          </p:nvPr>
        </p:nvSpPr>
        <p:spPr/>
        <p:txBody>
          <a:bodyPr/>
          <a:lstStyle/>
          <a:p>
            <a:fld id="{FFEF14D7-1480-4449-80F7-3113D83351CF}" type="slidenum">
              <a:rPr lang="en-US" smtClean="0"/>
              <a:t>46</a:t>
            </a:fld>
            <a:endParaRPr lang="en-US"/>
          </a:p>
        </p:txBody>
      </p:sp>
    </p:spTree>
    <p:extLst>
      <p:ext uri="{BB962C8B-B14F-4D97-AF65-F5344CB8AC3E}">
        <p14:creationId xmlns:p14="http://schemas.microsoft.com/office/powerpoint/2010/main" val="1937586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Neutrophil</a:t>
            </a:r>
            <a:r>
              <a:rPr lang="en-US" baseline="0" dirty="0" smtClean="0"/>
              <a:t> mediated and </a:t>
            </a:r>
            <a:r>
              <a:rPr lang="en-US" baseline="0" dirty="0" err="1" smtClean="0"/>
              <a:t>opsonin</a:t>
            </a:r>
            <a:r>
              <a:rPr lang="en-US" baseline="0" dirty="0" smtClean="0"/>
              <a:t> mediated clearance of bacteria</a:t>
            </a:r>
            <a:endParaRPr lang="en-US" dirty="0"/>
          </a:p>
        </p:txBody>
      </p:sp>
      <p:sp>
        <p:nvSpPr>
          <p:cNvPr id="4" name="Slide Number Placeholder 3"/>
          <p:cNvSpPr>
            <a:spLocks noGrp="1"/>
          </p:cNvSpPr>
          <p:nvPr>
            <p:ph type="sldNum" sz="quarter" idx="10"/>
          </p:nvPr>
        </p:nvSpPr>
        <p:spPr/>
        <p:txBody>
          <a:bodyPr/>
          <a:lstStyle/>
          <a:p>
            <a:fld id="{6BF0929D-3591-1347-8A6A-B1D7818CE95A}" type="slidenum">
              <a:rPr lang="en-US" smtClean="0"/>
              <a:pPr/>
              <a:t>50</a:t>
            </a:fld>
            <a:endParaRPr lang="en-US" dirty="0"/>
          </a:p>
        </p:txBody>
      </p:sp>
    </p:spTree>
    <p:extLst>
      <p:ext uri="{BB962C8B-B14F-4D97-AF65-F5344CB8AC3E}">
        <p14:creationId xmlns:p14="http://schemas.microsoft.com/office/powerpoint/2010/main" val="4165528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 of aminoglycoside resistance, cell</a:t>
            </a:r>
            <a:r>
              <a:rPr lang="en-US" baseline="0" dirty="0" smtClean="0"/>
              <a:t> wall antibiotics don</a:t>
            </a:r>
            <a:r>
              <a:rPr lang="fr-FR" baseline="0" dirty="0" smtClean="0"/>
              <a:t>’</a:t>
            </a:r>
            <a:r>
              <a:rPr lang="en-US" baseline="0" dirty="0" smtClean="0"/>
              <a:t>t have much activity</a:t>
            </a:r>
            <a:endParaRPr lang="en-US" dirty="0"/>
          </a:p>
        </p:txBody>
      </p:sp>
      <p:sp>
        <p:nvSpPr>
          <p:cNvPr id="4" name="Slide Number Placeholder 3"/>
          <p:cNvSpPr>
            <a:spLocks noGrp="1"/>
          </p:cNvSpPr>
          <p:nvPr>
            <p:ph type="sldNum" sz="quarter" idx="10"/>
          </p:nvPr>
        </p:nvSpPr>
        <p:spPr/>
        <p:txBody>
          <a:bodyPr/>
          <a:lstStyle/>
          <a:p>
            <a:fld id="{6BF0929D-3591-1347-8A6A-B1D7818CE95A}" type="slidenum">
              <a:rPr lang="en-US" smtClean="0"/>
              <a:pPr/>
              <a:t>51</a:t>
            </a:fld>
            <a:endParaRPr lang="en-US" dirty="0"/>
          </a:p>
        </p:txBody>
      </p:sp>
    </p:spTree>
    <p:extLst>
      <p:ext uri="{BB962C8B-B14F-4D97-AF65-F5344CB8AC3E}">
        <p14:creationId xmlns:p14="http://schemas.microsoft.com/office/powerpoint/2010/main" val="4161407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Older cells can discolor</a:t>
            </a:r>
            <a:r>
              <a:rPr lang="en-US" baseline="0" dirty="0" smtClean="0"/>
              <a:t> with gram stain</a:t>
            </a:r>
            <a:endParaRPr lang="en-US" dirty="0"/>
          </a:p>
        </p:txBody>
      </p:sp>
      <p:sp>
        <p:nvSpPr>
          <p:cNvPr id="4" name="Slide Number Placeholder 3"/>
          <p:cNvSpPr>
            <a:spLocks noGrp="1"/>
          </p:cNvSpPr>
          <p:nvPr>
            <p:ph type="sldNum" sz="quarter" idx="10"/>
          </p:nvPr>
        </p:nvSpPr>
        <p:spPr/>
        <p:txBody>
          <a:bodyPr/>
          <a:lstStyle/>
          <a:p>
            <a:fld id="{6BF0929D-3591-1347-8A6A-B1D7818CE95A}" type="slidenum">
              <a:rPr lang="en-US" smtClean="0"/>
              <a:pPr/>
              <a:t>52</a:t>
            </a:fld>
            <a:endParaRPr lang="en-US" dirty="0"/>
          </a:p>
        </p:txBody>
      </p:sp>
    </p:spTree>
    <p:extLst>
      <p:ext uri="{BB962C8B-B14F-4D97-AF65-F5344CB8AC3E}">
        <p14:creationId xmlns:p14="http://schemas.microsoft.com/office/powerpoint/2010/main" val="2406625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F0929D-3591-1347-8A6A-B1D7818CE95A}" type="slidenum">
              <a:rPr lang="en-US" smtClean="0"/>
              <a:t>53</a:t>
            </a:fld>
            <a:endParaRPr lang="en-US"/>
          </a:p>
        </p:txBody>
      </p:sp>
    </p:spTree>
    <p:extLst>
      <p:ext uri="{BB962C8B-B14F-4D97-AF65-F5344CB8AC3E}">
        <p14:creationId xmlns:p14="http://schemas.microsoft.com/office/powerpoint/2010/main" val="2561830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Older cells can discolor</a:t>
            </a:r>
            <a:r>
              <a:rPr lang="en-US" baseline="0" dirty="0" smtClean="0"/>
              <a:t> with gram stain</a:t>
            </a:r>
            <a:endParaRPr lang="en-US" dirty="0"/>
          </a:p>
        </p:txBody>
      </p:sp>
      <p:sp>
        <p:nvSpPr>
          <p:cNvPr id="4" name="Slide Number Placeholder 3"/>
          <p:cNvSpPr>
            <a:spLocks noGrp="1"/>
          </p:cNvSpPr>
          <p:nvPr>
            <p:ph type="sldNum" sz="quarter" idx="10"/>
          </p:nvPr>
        </p:nvSpPr>
        <p:spPr/>
        <p:txBody>
          <a:bodyPr/>
          <a:lstStyle/>
          <a:p>
            <a:fld id="{6BF0929D-3591-1347-8A6A-B1D7818CE95A}" type="slidenum">
              <a:rPr lang="en-US" smtClean="0"/>
              <a:pPr/>
              <a:t>54</a:t>
            </a:fld>
            <a:endParaRPr lang="en-US" dirty="0"/>
          </a:p>
        </p:txBody>
      </p:sp>
    </p:spTree>
    <p:extLst>
      <p:ext uri="{BB962C8B-B14F-4D97-AF65-F5344CB8AC3E}">
        <p14:creationId xmlns:p14="http://schemas.microsoft.com/office/powerpoint/2010/main" val="2406625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Colonization typically occurs at 6 months of age; subsequent </a:t>
            </a:r>
            <a:r>
              <a:rPr lang="en-US" dirty="0" err="1" smtClean="0"/>
              <a:t>colonizations</a:t>
            </a:r>
            <a:r>
              <a:rPr lang="en-US" dirty="0" smtClean="0"/>
              <a:t> occur with different</a:t>
            </a:r>
            <a:r>
              <a:rPr lang="en-US" baseline="0" dirty="0" smtClean="0"/>
              <a:t> serotypes, serotype specific immunity decreases the length of successive carriages. </a:t>
            </a:r>
            <a:endParaRPr lang="en-US" dirty="0"/>
          </a:p>
        </p:txBody>
      </p:sp>
      <p:sp>
        <p:nvSpPr>
          <p:cNvPr id="4" name="Slide Number Placeholder 3"/>
          <p:cNvSpPr>
            <a:spLocks noGrp="1"/>
          </p:cNvSpPr>
          <p:nvPr>
            <p:ph type="sldNum" sz="quarter" idx="10"/>
          </p:nvPr>
        </p:nvSpPr>
        <p:spPr/>
        <p:txBody>
          <a:bodyPr/>
          <a:lstStyle/>
          <a:p>
            <a:fld id="{6BF0929D-3591-1347-8A6A-B1D7818CE95A}" type="slidenum">
              <a:rPr lang="en-US" smtClean="0"/>
              <a:pPr/>
              <a:t>55</a:t>
            </a:fld>
            <a:endParaRPr lang="en-US" dirty="0"/>
          </a:p>
        </p:txBody>
      </p:sp>
    </p:spTree>
    <p:extLst>
      <p:ext uri="{BB962C8B-B14F-4D97-AF65-F5344CB8AC3E}">
        <p14:creationId xmlns:p14="http://schemas.microsoft.com/office/powerpoint/2010/main" val="259753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Aspiration from colonized bacteria into the lungs or the sinuses or the ear. Disease occurs when natural defense mechanisms are broken –epiglottal reflex, mucus trapping bacteria, cough reflex, epithelium unable to breakdown the bacteria. Disease is most commonly associated with viral infections that </a:t>
            </a:r>
            <a:r>
              <a:rPr lang="en-US" baseline="0" dirty="0" err="1" smtClean="0"/>
              <a:t>interefere</a:t>
            </a:r>
            <a:r>
              <a:rPr lang="en-US" baseline="0" dirty="0" smtClean="0"/>
              <a:t> with bacterial clearance </a:t>
            </a:r>
          </a:p>
          <a:p>
            <a:endParaRPr lang="en-US" baseline="0" dirty="0" smtClean="0"/>
          </a:p>
          <a:p>
            <a:r>
              <a:rPr lang="en-US" baseline="0" dirty="0" err="1" smtClean="0"/>
              <a:t>Adhesins</a:t>
            </a:r>
            <a:r>
              <a:rPr lang="en-US" baseline="0" dirty="0" smtClean="0"/>
              <a:t> can allow bacteria to adhere to epithelium</a:t>
            </a:r>
          </a:p>
          <a:p>
            <a:r>
              <a:rPr lang="en-US" baseline="0" dirty="0" err="1" smtClean="0"/>
              <a:t>Pneumolysin</a:t>
            </a:r>
            <a:r>
              <a:rPr lang="en-US" baseline="0" dirty="0" smtClean="0"/>
              <a:t> – can destroy epithelial cells </a:t>
            </a:r>
            <a:endParaRPr lang="en-US" dirty="0"/>
          </a:p>
        </p:txBody>
      </p:sp>
      <p:sp>
        <p:nvSpPr>
          <p:cNvPr id="4" name="Slide Number Placeholder 3"/>
          <p:cNvSpPr>
            <a:spLocks noGrp="1"/>
          </p:cNvSpPr>
          <p:nvPr>
            <p:ph type="sldNum" sz="quarter" idx="10"/>
          </p:nvPr>
        </p:nvSpPr>
        <p:spPr/>
        <p:txBody>
          <a:bodyPr/>
          <a:lstStyle/>
          <a:p>
            <a:fld id="{6BF0929D-3591-1347-8A6A-B1D7818CE95A}" type="slidenum">
              <a:rPr lang="en-US" smtClean="0"/>
              <a:pPr/>
              <a:t>56</a:t>
            </a:fld>
            <a:endParaRPr lang="en-US" dirty="0"/>
          </a:p>
        </p:txBody>
      </p:sp>
    </p:spTree>
    <p:extLst>
      <p:ext uri="{BB962C8B-B14F-4D97-AF65-F5344CB8AC3E}">
        <p14:creationId xmlns:p14="http://schemas.microsoft.com/office/powerpoint/2010/main" val="259753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culturing of </a:t>
            </a:r>
            <a:r>
              <a:rPr lang="en-US" baseline="0" dirty="0" err="1" smtClean="0"/>
              <a:t>pneumoniae</a:t>
            </a:r>
            <a:r>
              <a:rPr lang="en-US" baseline="0" dirty="0" smtClean="0"/>
              <a:t> sputum, it can be overgrown by other bacteria and therefore can only be cultured from about 50% of patients. Specimens should not be taken from the </a:t>
            </a:r>
            <a:r>
              <a:rPr lang="en-US" baseline="0" dirty="0" err="1" smtClean="0"/>
              <a:t>nasopharynx</a:t>
            </a:r>
            <a:r>
              <a:rPr lang="en-US" baseline="0" dirty="0" smtClean="0"/>
              <a:t> or the outer ear, for cerebrospinal fluid, if even one dose of antibiotic therapy has been started, ½ the patients will have negative culture. So cultures from non treated patients. </a:t>
            </a:r>
          </a:p>
          <a:p>
            <a:endParaRPr lang="en-US" dirty="0" smtClean="0"/>
          </a:p>
          <a:p>
            <a:r>
              <a:rPr lang="en-US" dirty="0" smtClean="0"/>
              <a:t>Penicillin was commonly used until resistance was observed, not 50% of people are resistant to pen,</a:t>
            </a:r>
            <a:r>
              <a:rPr lang="en-US" baseline="0" dirty="0" smtClean="0"/>
              <a:t> so </a:t>
            </a:r>
            <a:r>
              <a:rPr lang="en-US" baseline="0" dirty="0" err="1" smtClean="0"/>
              <a:t>senstitivity</a:t>
            </a:r>
            <a:r>
              <a:rPr lang="en-US" baseline="0" dirty="0" smtClean="0"/>
              <a:t> profiles are done to determine best course of action</a:t>
            </a:r>
            <a:endParaRPr lang="en-US" dirty="0"/>
          </a:p>
        </p:txBody>
      </p:sp>
      <p:sp>
        <p:nvSpPr>
          <p:cNvPr id="4" name="Slide Number Placeholder 3"/>
          <p:cNvSpPr>
            <a:spLocks noGrp="1"/>
          </p:cNvSpPr>
          <p:nvPr>
            <p:ph type="sldNum" sz="quarter" idx="10"/>
          </p:nvPr>
        </p:nvSpPr>
        <p:spPr/>
        <p:txBody>
          <a:bodyPr/>
          <a:lstStyle/>
          <a:p>
            <a:fld id="{6BF0929D-3591-1347-8A6A-B1D7818CE95A}" type="slidenum">
              <a:rPr lang="en-US" smtClean="0"/>
              <a:t>57</a:t>
            </a:fld>
            <a:endParaRPr lang="en-US"/>
          </a:p>
        </p:txBody>
      </p:sp>
    </p:spTree>
    <p:extLst>
      <p:ext uri="{BB962C8B-B14F-4D97-AF65-F5344CB8AC3E}">
        <p14:creationId xmlns:p14="http://schemas.microsoft.com/office/powerpoint/2010/main" val="2561830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LPS are removed or mutated, the bacteria</a:t>
            </a:r>
            <a:r>
              <a:rPr lang="en-US" baseline="0" dirty="0" smtClean="0"/>
              <a:t> will die</a:t>
            </a:r>
            <a:endParaRPr lang="en-US" dirty="0"/>
          </a:p>
        </p:txBody>
      </p:sp>
      <p:sp>
        <p:nvSpPr>
          <p:cNvPr id="4" name="Slide Number Placeholder 3"/>
          <p:cNvSpPr>
            <a:spLocks noGrp="1"/>
          </p:cNvSpPr>
          <p:nvPr>
            <p:ph type="sldNum" sz="quarter" idx="10"/>
          </p:nvPr>
        </p:nvSpPr>
        <p:spPr/>
        <p:txBody>
          <a:bodyPr/>
          <a:lstStyle/>
          <a:p>
            <a:fld id="{FFEF14D7-1480-4449-80F7-3113D83351CF}" type="slidenum">
              <a:rPr lang="en-US" smtClean="0"/>
              <a:t>9</a:t>
            </a:fld>
            <a:endParaRPr lang="en-US"/>
          </a:p>
        </p:txBody>
      </p:sp>
    </p:spTree>
    <p:extLst>
      <p:ext uri="{BB962C8B-B14F-4D97-AF65-F5344CB8AC3E}">
        <p14:creationId xmlns:p14="http://schemas.microsoft.com/office/powerpoint/2010/main" val="2248405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APPuED</a:t>
            </a:r>
            <a:r>
              <a:rPr lang="en-US" dirty="0" smtClean="0"/>
              <a:t> MICROBIOLOGY, Jan. 1971, p. 32-37 Vol. 21, No. 1</a:t>
            </a:r>
          </a:p>
          <a:p>
            <a:r>
              <a:rPr lang="en-US" dirty="0" smtClean="0"/>
              <a:t>Copyright © 1971 American Society for Microbiology Printed in U.S.A.</a:t>
            </a:r>
          </a:p>
          <a:p>
            <a:r>
              <a:rPr lang="en-US" dirty="0" smtClean="0"/>
              <a:t>Isolation of </a:t>
            </a:r>
            <a:r>
              <a:rPr lang="en-US" dirty="0" err="1" smtClean="0"/>
              <a:t>Shigellae</a:t>
            </a:r>
            <a:endParaRPr lang="en-US" dirty="0" smtClean="0"/>
          </a:p>
          <a:p>
            <a:r>
              <a:rPr lang="en-US" dirty="0" smtClean="0"/>
              <a:t>VIII. Comparison of Xylose Lysine </a:t>
            </a:r>
            <a:r>
              <a:rPr lang="en-US" dirty="0" err="1" smtClean="0"/>
              <a:t>Deoxycholate</a:t>
            </a:r>
            <a:r>
              <a:rPr lang="en-US" dirty="0" smtClean="0"/>
              <a:t> Agar, </a:t>
            </a:r>
            <a:r>
              <a:rPr lang="en-US" dirty="0" err="1" smtClean="0"/>
              <a:t>Hektoen</a:t>
            </a:r>
            <a:endParaRPr lang="en-US" dirty="0" smtClean="0"/>
          </a:p>
          <a:p>
            <a:r>
              <a:rPr lang="en-US" dirty="0" smtClean="0"/>
              <a:t>Enteric Agar, Salmonella-</a:t>
            </a:r>
            <a:r>
              <a:rPr lang="en-US" dirty="0" err="1" smtClean="0"/>
              <a:t>Shigella</a:t>
            </a:r>
            <a:r>
              <a:rPr lang="en-US" dirty="0" smtClean="0"/>
              <a:t> Agar, and Eosin Methylene</a:t>
            </a:r>
          </a:p>
          <a:p>
            <a:r>
              <a:rPr lang="en-US" dirty="0" smtClean="0"/>
              <a:t>Blue Agar with Stool Specimens</a:t>
            </a:r>
          </a:p>
          <a:p>
            <a:r>
              <a:rPr lang="en-US" dirty="0" smtClean="0"/>
              <a:t>WELTON I. TAYLOR AND DOROTHY SCHELHART</a:t>
            </a:r>
          </a:p>
          <a:p>
            <a:r>
              <a:rPr lang="en-US" dirty="0" smtClean="0"/>
              <a:t>Lafayette Medical Laboratory, Lafayette, Louisiana 70501</a:t>
            </a:r>
          </a:p>
          <a:p>
            <a:r>
              <a:rPr lang="en-US" dirty="0" smtClean="0"/>
              <a:t>Received for publication 15 July 1970</a:t>
            </a:r>
            <a:endParaRPr lang="en-US" dirty="0"/>
          </a:p>
        </p:txBody>
      </p:sp>
      <p:sp>
        <p:nvSpPr>
          <p:cNvPr id="4" name="Slide Number Placeholder 3"/>
          <p:cNvSpPr>
            <a:spLocks noGrp="1"/>
          </p:cNvSpPr>
          <p:nvPr>
            <p:ph type="sldNum" sz="quarter" idx="10"/>
          </p:nvPr>
        </p:nvSpPr>
        <p:spPr/>
        <p:txBody>
          <a:bodyPr/>
          <a:lstStyle/>
          <a:p>
            <a:fld id="{FFEF14D7-1480-4449-80F7-3113D83351CF}" type="slidenum">
              <a:rPr lang="en-US" smtClean="0"/>
              <a:t>59</a:t>
            </a:fld>
            <a:endParaRPr lang="en-US"/>
          </a:p>
        </p:txBody>
      </p:sp>
    </p:spTree>
    <p:extLst>
      <p:ext uri="{BB962C8B-B14F-4D97-AF65-F5344CB8AC3E}">
        <p14:creationId xmlns:p14="http://schemas.microsoft.com/office/powerpoint/2010/main" val="3053421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APPuED</a:t>
            </a:r>
            <a:r>
              <a:rPr lang="en-US" dirty="0" smtClean="0"/>
              <a:t> MICROBIOLOGY, Jan. 1971, p. 32-37 Vol. 21, No. 1</a:t>
            </a:r>
          </a:p>
          <a:p>
            <a:r>
              <a:rPr lang="en-US" dirty="0" smtClean="0"/>
              <a:t>Copyright © 1971 American Society for Microbiology Printed in U.S.A.</a:t>
            </a:r>
          </a:p>
          <a:p>
            <a:r>
              <a:rPr lang="en-US" dirty="0" smtClean="0"/>
              <a:t>Isolation of </a:t>
            </a:r>
            <a:r>
              <a:rPr lang="en-US" dirty="0" err="1" smtClean="0"/>
              <a:t>Shigellae</a:t>
            </a:r>
            <a:endParaRPr lang="en-US" dirty="0" smtClean="0"/>
          </a:p>
          <a:p>
            <a:r>
              <a:rPr lang="en-US" dirty="0" smtClean="0"/>
              <a:t>VIII. Comparison of Xylose Lysine </a:t>
            </a:r>
            <a:r>
              <a:rPr lang="en-US" dirty="0" err="1" smtClean="0"/>
              <a:t>Deoxycholate</a:t>
            </a:r>
            <a:r>
              <a:rPr lang="en-US" dirty="0" smtClean="0"/>
              <a:t> Agar, </a:t>
            </a:r>
            <a:r>
              <a:rPr lang="en-US" dirty="0" err="1" smtClean="0"/>
              <a:t>Hektoen</a:t>
            </a:r>
            <a:endParaRPr lang="en-US" dirty="0" smtClean="0"/>
          </a:p>
          <a:p>
            <a:r>
              <a:rPr lang="en-US" dirty="0" smtClean="0"/>
              <a:t>Enteric Agar, Salmonella-</a:t>
            </a:r>
            <a:r>
              <a:rPr lang="en-US" dirty="0" err="1" smtClean="0"/>
              <a:t>Shigella</a:t>
            </a:r>
            <a:r>
              <a:rPr lang="en-US" dirty="0" smtClean="0"/>
              <a:t> Agar, and Eosin Methylene</a:t>
            </a:r>
          </a:p>
          <a:p>
            <a:r>
              <a:rPr lang="en-US" dirty="0" smtClean="0"/>
              <a:t>Blue Agar with Stool Specimens</a:t>
            </a:r>
          </a:p>
          <a:p>
            <a:r>
              <a:rPr lang="en-US" dirty="0" smtClean="0"/>
              <a:t>WELTON I. TAYLOR AND DOROTHY SCHELHART</a:t>
            </a:r>
          </a:p>
          <a:p>
            <a:r>
              <a:rPr lang="en-US" dirty="0" smtClean="0"/>
              <a:t>Lafayette Medical Laboratory, Lafayette, Louisiana 70501</a:t>
            </a:r>
          </a:p>
          <a:p>
            <a:r>
              <a:rPr lang="en-US" dirty="0" smtClean="0"/>
              <a:t>Received for publication 15 July 1970</a:t>
            </a:r>
            <a:endParaRPr lang="en-US" dirty="0"/>
          </a:p>
        </p:txBody>
      </p:sp>
      <p:sp>
        <p:nvSpPr>
          <p:cNvPr id="4" name="Slide Number Placeholder 3"/>
          <p:cNvSpPr>
            <a:spLocks noGrp="1"/>
          </p:cNvSpPr>
          <p:nvPr>
            <p:ph type="sldNum" sz="quarter" idx="10"/>
          </p:nvPr>
        </p:nvSpPr>
        <p:spPr/>
        <p:txBody>
          <a:bodyPr/>
          <a:lstStyle/>
          <a:p>
            <a:fld id="{FFEF14D7-1480-4449-80F7-3113D83351CF}" type="slidenum">
              <a:rPr lang="en-US" smtClean="0"/>
              <a:t>60</a:t>
            </a:fld>
            <a:endParaRPr lang="en-US"/>
          </a:p>
        </p:txBody>
      </p:sp>
    </p:spTree>
    <p:extLst>
      <p:ext uri="{BB962C8B-B14F-4D97-AF65-F5344CB8AC3E}">
        <p14:creationId xmlns:p14="http://schemas.microsoft.com/office/powerpoint/2010/main" val="3053421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they</a:t>
            </a:r>
            <a:r>
              <a:rPr lang="en-US" baseline="0" dirty="0" smtClean="0"/>
              <a:t> are flat where they lie against each other, they are thought to look like coffee beans.</a:t>
            </a:r>
            <a:endParaRPr lang="en-US" dirty="0"/>
          </a:p>
        </p:txBody>
      </p:sp>
      <p:sp>
        <p:nvSpPr>
          <p:cNvPr id="4" name="Slide Number Placeholder 3"/>
          <p:cNvSpPr>
            <a:spLocks noGrp="1"/>
          </p:cNvSpPr>
          <p:nvPr>
            <p:ph type="sldNum" sz="quarter" idx="10"/>
          </p:nvPr>
        </p:nvSpPr>
        <p:spPr/>
        <p:txBody>
          <a:bodyPr/>
          <a:lstStyle/>
          <a:p>
            <a:fld id="{5156673A-B43F-4C5A-93DC-2A431FC2EE01}" type="slidenum">
              <a:rPr lang="en-US" smtClean="0"/>
              <a:t>75</a:t>
            </a:fld>
            <a:endParaRPr lang="en-US"/>
          </a:p>
        </p:txBody>
      </p:sp>
    </p:spTree>
    <p:extLst>
      <p:ext uri="{BB962C8B-B14F-4D97-AF65-F5344CB8AC3E}">
        <p14:creationId xmlns:p14="http://schemas.microsoft.com/office/powerpoint/2010/main" val="2233760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en.wikipedia.org</a:t>
            </a:r>
            <a:r>
              <a:rPr lang="en-US" dirty="0" smtClean="0"/>
              <a:t>/wiki/Ventilator-</a:t>
            </a:r>
            <a:r>
              <a:rPr lang="en-US" dirty="0" err="1" smtClean="0"/>
              <a:t>associated_pneumonia</a:t>
            </a:r>
            <a:endParaRPr lang="en-US" dirty="0"/>
          </a:p>
        </p:txBody>
      </p:sp>
      <p:sp>
        <p:nvSpPr>
          <p:cNvPr id="4" name="Slide Number Placeholder 3"/>
          <p:cNvSpPr>
            <a:spLocks noGrp="1"/>
          </p:cNvSpPr>
          <p:nvPr>
            <p:ph type="sldNum" sz="quarter" idx="10"/>
          </p:nvPr>
        </p:nvSpPr>
        <p:spPr/>
        <p:txBody>
          <a:bodyPr/>
          <a:lstStyle/>
          <a:p>
            <a:fld id="{FFEF14D7-1480-4449-80F7-3113D83351CF}" type="slidenum">
              <a:rPr lang="en-US" smtClean="0"/>
              <a:t>86</a:t>
            </a:fld>
            <a:endParaRPr lang="en-US"/>
          </a:p>
        </p:txBody>
      </p:sp>
    </p:spTree>
    <p:extLst>
      <p:ext uri="{BB962C8B-B14F-4D97-AF65-F5344CB8AC3E}">
        <p14:creationId xmlns:p14="http://schemas.microsoft.com/office/powerpoint/2010/main" val="2030684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en.wikipedia.org</a:t>
            </a:r>
            <a:r>
              <a:rPr lang="en-US" dirty="0" smtClean="0"/>
              <a:t>/wiki/Ventilator-</a:t>
            </a:r>
            <a:r>
              <a:rPr lang="en-US" dirty="0" err="1" smtClean="0"/>
              <a:t>associated_pneumonia</a:t>
            </a:r>
            <a:endParaRPr lang="en-US" dirty="0"/>
          </a:p>
        </p:txBody>
      </p:sp>
      <p:sp>
        <p:nvSpPr>
          <p:cNvPr id="4" name="Slide Number Placeholder 3"/>
          <p:cNvSpPr>
            <a:spLocks noGrp="1"/>
          </p:cNvSpPr>
          <p:nvPr>
            <p:ph type="sldNum" sz="quarter" idx="10"/>
          </p:nvPr>
        </p:nvSpPr>
        <p:spPr/>
        <p:txBody>
          <a:bodyPr/>
          <a:lstStyle/>
          <a:p>
            <a:fld id="{FFEF14D7-1480-4449-80F7-3113D83351CF}" type="slidenum">
              <a:rPr lang="en-US" smtClean="0"/>
              <a:t>88</a:t>
            </a:fld>
            <a:endParaRPr lang="en-US"/>
          </a:p>
        </p:txBody>
      </p:sp>
    </p:spTree>
    <p:extLst>
      <p:ext uri="{BB962C8B-B14F-4D97-AF65-F5344CB8AC3E}">
        <p14:creationId xmlns:p14="http://schemas.microsoft.com/office/powerpoint/2010/main" val="20306847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en.wikipedia.org</a:t>
            </a:r>
            <a:r>
              <a:rPr lang="en-US" dirty="0" smtClean="0"/>
              <a:t>/wiki/Enterococcus</a:t>
            </a:r>
            <a:endParaRPr lang="en-US" dirty="0"/>
          </a:p>
        </p:txBody>
      </p:sp>
      <p:sp>
        <p:nvSpPr>
          <p:cNvPr id="4" name="Slide Number Placeholder 3"/>
          <p:cNvSpPr>
            <a:spLocks noGrp="1"/>
          </p:cNvSpPr>
          <p:nvPr>
            <p:ph type="sldNum" sz="quarter" idx="10"/>
          </p:nvPr>
        </p:nvSpPr>
        <p:spPr/>
        <p:txBody>
          <a:bodyPr/>
          <a:lstStyle/>
          <a:p>
            <a:fld id="{FFEF14D7-1480-4449-80F7-3113D83351CF}" type="slidenum">
              <a:rPr lang="en-US" smtClean="0"/>
              <a:t>89</a:t>
            </a:fld>
            <a:endParaRPr lang="en-US"/>
          </a:p>
        </p:txBody>
      </p:sp>
    </p:spTree>
    <p:extLst>
      <p:ext uri="{BB962C8B-B14F-4D97-AF65-F5344CB8AC3E}">
        <p14:creationId xmlns:p14="http://schemas.microsoft.com/office/powerpoint/2010/main" val="2030684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en.wikipedia.org</a:t>
            </a:r>
            <a:r>
              <a:rPr lang="en-US" dirty="0" smtClean="0"/>
              <a:t>/wiki/</a:t>
            </a:r>
            <a:r>
              <a:rPr lang="en-US" dirty="0" err="1" smtClean="0"/>
              <a:t>Acinetobacter_baumannii</a:t>
            </a:r>
            <a:endParaRPr lang="en-US" dirty="0"/>
          </a:p>
        </p:txBody>
      </p:sp>
      <p:sp>
        <p:nvSpPr>
          <p:cNvPr id="4" name="Slide Number Placeholder 3"/>
          <p:cNvSpPr>
            <a:spLocks noGrp="1"/>
          </p:cNvSpPr>
          <p:nvPr>
            <p:ph type="sldNum" sz="quarter" idx="10"/>
          </p:nvPr>
        </p:nvSpPr>
        <p:spPr/>
        <p:txBody>
          <a:bodyPr/>
          <a:lstStyle/>
          <a:p>
            <a:fld id="{FFEF14D7-1480-4449-80F7-3113D83351CF}" type="slidenum">
              <a:rPr lang="en-US" smtClean="0"/>
              <a:t>90</a:t>
            </a:fld>
            <a:endParaRPr lang="en-US"/>
          </a:p>
        </p:txBody>
      </p:sp>
    </p:spTree>
    <p:extLst>
      <p:ext uri="{BB962C8B-B14F-4D97-AF65-F5344CB8AC3E}">
        <p14:creationId xmlns:p14="http://schemas.microsoft.com/office/powerpoint/2010/main" val="2030684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en.wikipedia.org</a:t>
            </a:r>
            <a:r>
              <a:rPr lang="en-US" dirty="0" smtClean="0"/>
              <a:t>/wiki/</a:t>
            </a:r>
            <a:r>
              <a:rPr lang="en-US" dirty="0" err="1" smtClean="0"/>
              <a:t>Rapid_plasma_reagin</a:t>
            </a:r>
            <a:endParaRPr lang="en-US" dirty="0"/>
          </a:p>
        </p:txBody>
      </p:sp>
      <p:sp>
        <p:nvSpPr>
          <p:cNvPr id="4" name="Slide Number Placeholder 3"/>
          <p:cNvSpPr>
            <a:spLocks noGrp="1"/>
          </p:cNvSpPr>
          <p:nvPr>
            <p:ph type="sldNum" sz="quarter" idx="10"/>
          </p:nvPr>
        </p:nvSpPr>
        <p:spPr/>
        <p:txBody>
          <a:bodyPr/>
          <a:lstStyle/>
          <a:p>
            <a:fld id="{FFEF14D7-1480-4449-80F7-3113D83351CF}" type="slidenum">
              <a:rPr lang="en-US" smtClean="0"/>
              <a:t>91</a:t>
            </a:fld>
            <a:endParaRPr lang="en-US"/>
          </a:p>
        </p:txBody>
      </p:sp>
    </p:spTree>
    <p:extLst>
      <p:ext uri="{BB962C8B-B14F-4D97-AF65-F5344CB8AC3E}">
        <p14:creationId xmlns:p14="http://schemas.microsoft.com/office/powerpoint/2010/main" val="2030684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en.wikipedia.org</a:t>
            </a:r>
            <a:r>
              <a:rPr lang="en-US" dirty="0" smtClean="0"/>
              <a:t>/wiki/</a:t>
            </a:r>
            <a:r>
              <a:rPr lang="en-US" smtClean="0"/>
              <a:t>Rapid_plasma_reagin</a:t>
            </a:r>
            <a:endParaRPr lang="en-US" dirty="0"/>
          </a:p>
        </p:txBody>
      </p:sp>
      <p:sp>
        <p:nvSpPr>
          <p:cNvPr id="4" name="Slide Number Placeholder 3"/>
          <p:cNvSpPr>
            <a:spLocks noGrp="1"/>
          </p:cNvSpPr>
          <p:nvPr>
            <p:ph type="sldNum" sz="quarter" idx="10"/>
          </p:nvPr>
        </p:nvSpPr>
        <p:spPr/>
        <p:txBody>
          <a:bodyPr/>
          <a:lstStyle/>
          <a:p>
            <a:fld id="{FFEF14D7-1480-4449-80F7-3113D83351CF}" type="slidenum">
              <a:rPr lang="en-US" smtClean="0"/>
              <a:t>92</a:t>
            </a:fld>
            <a:endParaRPr lang="en-US"/>
          </a:p>
        </p:txBody>
      </p:sp>
    </p:spTree>
    <p:extLst>
      <p:ext uri="{BB962C8B-B14F-4D97-AF65-F5344CB8AC3E}">
        <p14:creationId xmlns:p14="http://schemas.microsoft.com/office/powerpoint/2010/main" val="20306847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EF14D7-1480-4449-80F7-3113D83351CF}" type="slidenum">
              <a:rPr lang="en-US" smtClean="0"/>
              <a:t>94</a:t>
            </a:fld>
            <a:endParaRPr lang="en-US"/>
          </a:p>
        </p:txBody>
      </p:sp>
    </p:spTree>
    <p:extLst>
      <p:ext uri="{BB962C8B-B14F-4D97-AF65-F5344CB8AC3E}">
        <p14:creationId xmlns:p14="http://schemas.microsoft.com/office/powerpoint/2010/main" val="2416746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Shown</a:t>
            </a:r>
            <a:r>
              <a:rPr lang="en-US" baseline="0" dirty="0" smtClean="0"/>
              <a:t> here are the different classes of beta-lactams. The </a:t>
            </a:r>
            <a:r>
              <a:rPr lang="en-US" baseline="0" dirty="0" err="1" smtClean="0"/>
              <a:t>penicillins</a:t>
            </a:r>
            <a:r>
              <a:rPr lang="en-US" baseline="0" dirty="0" smtClean="0"/>
              <a:t> came first, then the </a:t>
            </a:r>
            <a:r>
              <a:rPr lang="en-US" baseline="0" dirty="0" err="1" smtClean="0"/>
              <a:t>cephalosporins</a:t>
            </a:r>
            <a:r>
              <a:rPr lang="en-US" baseline="0" dirty="0" smtClean="0"/>
              <a:t>, then the </a:t>
            </a:r>
            <a:r>
              <a:rPr lang="en-US" baseline="0" dirty="0" err="1" smtClean="0"/>
              <a:t>carbapenems</a:t>
            </a:r>
            <a:r>
              <a:rPr lang="en-US" baseline="0" dirty="0" smtClean="0"/>
              <a:t>. </a:t>
            </a:r>
            <a:r>
              <a:rPr lang="en-US" baseline="0" dirty="0" err="1" smtClean="0"/>
              <a:t>Aztreonam</a:t>
            </a:r>
            <a:r>
              <a:rPr lang="en-US" baseline="0" dirty="0" smtClean="0"/>
              <a:t> is kind of a side note, but is shown here for completeness. As you can see, all share the core beta-lactam ring but have variable stuff around it. </a:t>
            </a:r>
            <a:endParaRPr lang="en-US" dirty="0"/>
          </a:p>
        </p:txBody>
      </p:sp>
      <p:sp>
        <p:nvSpPr>
          <p:cNvPr id="4" name="Slide Number Placeholder 3"/>
          <p:cNvSpPr>
            <a:spLocks noGrp="1"/>
          </p:cNvSpPr>
          <p:nvPr>
            <p:ph type="sldNum" sz="quarter" idx="10"/>
          </p:nvPr>
        </p:nvSpPr>
        <p:spPr/>
        <p:txBody>
          <a:bodyPr/>
          <a:lstStyle/>
          <a:p>
            <a:pPr>
              <a:defRPr/>
            </a:pPr>
            <a:fld id="{B6B39933-65F5-4B27-A873-71DF807C0632}" type="slidenum">
              <a:rPr lang="en-US" altLang="en-US" smtClean="0"/>
              <a:pPr>
                <a:defRPr/>
              </a:pPr>
              <a:t>11</a:t>
            </a:fld>
            <a:endParaRPr lang="en-US" altLang="en-US"/>
          </a:p>
        </p:txBody>
      </p:sp>
    </p:spTree>
    <p:extLst>
      <p:ext uri="{BB962C8B-B14F-4D97-AF65-F5344CB8AC3E}">
        <p14:creationId xmlns:p14="http://schemas.microsoft.com/office/powerpoint/2010/main" val="3135297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NMS Pediatrics, 5th Edition</a:t>
            </a:r>
          </a:p>
          <a:p>
            <a:r>
              <a:rPr lang="en-US" dirty="0" smtClean="0"/>
              <a:t>Page 3</a:t>
            </a:r>
            <a:endParaRPr lang="en-US" dirty="0"/>
          </a:p>
        </p:txBody>
      </p:sp>
      <p:sp>
        <p:nvSpPr>
          <p:cNvPr id="4" name="Slide Number Placeholder 3"/>
          <p:cNvSpPr>
            <a:spLocks noGrp="1"/>
          </p:cNvSpPr>
          <p:nvPr>
            <p:ph type="sldNum" sz="quarter" idx="10"/>
          </p:nvPr>
        </p:nvSpPr>
        <p:spPr/>
        <p:txBody>
          <a:bodyPr/>
          <a:lstStyle/>
          <a:p>
            <a:fld id="{FFEF14D7-1480-4449-80F7-3113D83351CF}" type="slidenum">
              <a:rPr lang="en-US" smtClean="0"/>
              <a:t>106</a:t>
            </a:fld>
            <a:endParaRPr lang="en-US"/>
          </a:p>
        </p:txBody>
      </p:sp>
    </p:spTree>
    <p:extLst>
      <p:ext uri="{BB962C8B-B14F-4D97-AF65-F5344CB8AC3E}">
        <p14:creationId xmlns:p14="http://schemas.microsoft.com/office/powerpoint/2010/main" val="3622424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Beta-lactamase enzymatic activity can be detected using </a:t>
            </a:r>
            <a:r>
              <a:rPr lang="en-US" dirty="0" err="1" smtClean="0"/>
              <a:t>nitrocefin</a:t>
            </a:r>
            <a:r>
              <a:rPr lang="en-US" dirty="0" smtClean="0"/>
              <a:t>, a chromogenic cephalosporin substrate which changes color from yellow to red upon beta-lactamase mediated hydrolysis.[21]</a:t>
            </a:r>
            <a:endParaRPr lang="en-US" dirty="0"/>
          </a:p>
        </p:txBody>
      </p:sp>
      <p:sp>
        <p:nvSpPr>
          <p:cNvPr id="4" name="Slide Number Placeholder 3"/>
          <p:cNvSpPr>
            <a:spLocks noGrp="1"/>
          </p:cNvSpPr>
          <p:nvPr>
            <p:ph type="sldNum" sz="quarter" idx="10"/>
          </p:nvPr>
        </p:nvSpPr>
        <p:spPr/>
        <p:txBody>
          <a:bodyPr/>
          <a:lstStyle/>
          <a:p>
            <a:fld id="{FFEF14D7-1480-4449-80F7-3113D83351CF}" type="slidenum">
              <a:rPr lang="en-US" smtClean="0"/>
              <a:t>16</a:t>
            </a:fld>
            <a:endParaRPr lang="en-US"/>
          </a:p>
        </p:txBody>
      </p:sp>
    </p:spTree>
    <p:extLst>
      <p:ext uri="{BB962C8B-B14F-4D97-AF65-F5344CB8AC3E}">
        <p14:creationId xmlns:p14="http://schemas.microsoft.com/office/powerpoint/2010/main" val="3887805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both</a:t>
            </a:r>
            <a:r>
              <a:rPr lang="en-US" baseline="0" dirty="0" smtClean="0"/>
              <a:t> the general timing of appearance of the three main classes of beta-lactams and the spectrum of activity (explained in more detail on the next slide). In general, </a:t>
            </a:r>
            <a:r>
              <a:rPr lang="en-US" baseline="0" dirty="0" err="1" smtClean="0"/>
              <a:t>cephalosporins</a:t>
            </a:r>
            <a:r>
              <a:rPr lang="en-US" baseline="0" dirty="0" smtClean="0"/>
              <a:t> can treat more types of bacteria than the </a:t>
            </a:r>
            <a:r>
              <a:rPr lang="en-US" baseline="0" dirty="0" err="1" smtClean="0"/>
              <a:t>penicillins</a:t>
            </a:r>
            <a:r>
              <a:rPr lang="en-US" baseline="0" dirty="0" smtClean="0"/>
              <a:t>, and </a:t>
            </a:r>
            <a:r>
              <a:rPr lang="en-US" baseline="0" dirty="0" err="1" smtClean="0"/>
              <a:t>carbapenems</a:t>
            </a:r>
            <a:r>
              <a:rPr lang="en-US" baseline="0" dirty="0" smtClean="0"/>
              <a:t> can treat just about anything (except MRSA).</a:t>
            </a:r>
            <a:endParaRPr lang="en-US" dirty="0"/>
          </a:p>
        </p:txBody>
      </p:sp>
      <p:sp>
        <p:nvSpPr>
          <p:cNvPr id="4" name="Slide Number Placeholder 3"/>
          <p:cNvSpPr>
            <a:spLocks noGrp="1"/>
          </p:cNvSpPr>
          <p:nvPr>
            <p:ph type="sldNum" sz="quarter" idx="10"/>
          </p:nvPr>
        </p:nvSpPr>
        <p:spPr/>
        <p:txBody>
          <a:bodyPr/>
          <a:lstStyle/>
          <a:p>
            <a:pPr>
              <a:defRPr/>
            </a:pPr>
            <a:fld id="{B6B39933-65F5-4B27-A873-71DF807C0632}" type="slidenum">
              <a:rPr lang="en-US" altLang="en-US" smtClean="0"/>
              <a:pPr>
                <a:defRPr/>
              </a:pPr>
              <a:t>19</a:t>
            </a:fld>
            <a:endParaRPr lang="en-US" altLang="en-US"/>
          </a:p>
        </p:txBody>
      </p:sp>
    </p:spTree>
    <p:extLst>
      <p:ext uri="{BB962C8B-B14F-4D97-AF65-F5344CB8AC3E}">
        <p14:creationId xmlns:p14="http://schemas.microsoft.com/office/powerpoint/2010/main" val="4114298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Treatment Aggressive therapy for patients with either suspected or confirmed N. </a:t>
            </a:r>
            <a:r>
              <a:rPr lang="en-US" dirty="0" err="1" smtClean="0"/>
              <a:t>gonorrhoeae</a:t>
            </a:r>
            <a:r>
              <a:rPr lang="en-US" dirty="0" smtClean="0"/>
              <a:t> should be undertaken to prevent the serious </a:t>
            </a:r>
            <a:r>
              <a:rPr lang="en-US" dirty="0" err="1" smtClean="0"/>
              <a:t>sequelae</a:t>
            </a:r>
            <a:r>
              <a:rPr lang="en-US" dirty="0" smtClean="0"/>
              <a:t> of untreated disease. Because of the emergence of quinolone-resistant strains of N. </a:t>
            </a:r>
            <a:r>
              <a:rPr lang="en-US" dirty="0" err="1" smtClean="0"/>
              <a:t>gonorrhoeae</a:t>
            </a:r>
            <a:r>
              <a:rPr lang="en-US" dirty="0" smtClean="0"/>
              <a:t>, these antimicrobials are no longer used for the treatment of these infections. The recommended treatment regimen is intramuscular </a:t>
            </a:r>
            <a:r>
              <a:rPr lang="en-US" dirty="0" err="1" smtClean="0"/>
              <a:t>cefriaxone</a:t>
            </a:r>
            <a:r>
              <a:rPr lang="en-US" dirty="0" smtClean="0"/>
              <a:t> plus oral dose(s) of either azithromycin or doxycycline. Due to the high likelihood of concurrent chlamydial infection, patients should be treated for chlamydia as well, if chlamydial infection is not ruled out by NAAT (nucleic acid amplification tests). </a:t>
            </a:r>
          </a:p>
          <a:p>
            <a:endParaRPr lang="en-US" dirty="0"/>
          </a:p>
        </p:txBody>
      </p:sp>
      <p:sp>
        <p:nvSpPr>
          <p:cNvPr id="4" name="Slide Number Placeholder 3"/>
          <p:cNvSpPr>
            <a:spLocks noGrp="1"/>
          </p:cNvSpPr>
          <p:nvPr>
            <p:ph type="sldNum" sz="quarter" idx="10"/>
          </p:nvPr>
        </p:nvSpPr>
        <p:spPr/>
        <p:txBody>
          <a:bodyPr/>
          <a:lstStyle/>
          <a:p>
            <a:fld id="{FFEF14D7-1480-4449-80F7-3113D83351CF}" type="slidenum">
              <a:rPr lang="en-US" smtClean="0"/>
              <a:t>28</a:t>
            </a:fld>
            <a:endParaRPr lang="en-US"/>
          </a:p>
        </p:txBody>
      </p:sp>
    </p:spTree>
    <p:extLst>
      <p:ext uri="{BB962C8B-B14F-4D97-AF65-F5344CB8AC3E}">
        <p14:creationId xmlns:p14="http://schemas.microsoft.com/office/powerpoint/2010/main" val="1620257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new antibiotic regimens using existing drugs – injectable gentamicin in combination with oral azithromycin and oral </a:t>
            </a:r>
            <a:r>
              <a:rPr lang="en-US" dirty="0" err="1" smtClean="0"/>
              <a:t>gemifloxacin</a:t>
            </a:r>
            <a:r>
              <a:rPr lang="en-US" dirty="0" smtClean="0"/>
              <a:t> in combination with oral azithromycin – successfully treated gonorrhea infections in a clinical trial.</a:t>
            </a:r>
          </a:p>
          <a:p>
            <a:r>
              <a:rPr lang="en-US" dirty="0" smtClean="0"/>
              <a:t>http://</a:t>
            </a:r>
            <a:r>
              <a:rPr lang="en-US" dirty="0" err="1" smtClean="0"/>
              <a:t>www.cdc.gov</a:t>
            </a:r>
            <a:r>
              <a:rPr lang="en-US" dirty="0" smtClean="0"/>
              <a:t>/</a:t>
            </a:r>
            <a:r>
              <a:rPr lang="en-US" dirty="0" err="1" smtClean="0"/>
              <a:t>nchhstp</a:t>
            </a:r>
            <a:r>
              <a:rPr lang="en-US" dirty="0" smtClean="0"/>
              <a:t>/newsroom/2013/gonorrhea-treatment-trial-</a:t>
            </a:r>
            <a:r>
              <a:rPr lang="en-US" dirty="0" err="1" smtClean="0"/>
              <a:t>pressrelease.html</a:t>
            </a:r>
            <a:endParaRPr lang="en-US" dirty="0"/>
          </a:p>
        </p:txBody>
      </p:sp>
      <p:sp>
        <p:nvSpPr>
          <p:cNvPr id="4" name="Slide Number Placeholder 3"/>
          <p:cNvSpPr>
            <a:spLocks noGrp="1"/>
          </p:cNvSpPr>
          <p:nvPr>
            <p:ph type="sldNum" sz="quarter" idx="10"/>
          </p:nvPr>
        </p:nvSpPr>
        <p:spPr/>
        <p:txBody>
          <a:bodyPr/>
          <a:lstStyle/>
          <a:p>
            <a:fld id="{FFEF14D7-1480-4449-80F7-3113D83351CF}" type="slidenum">
              <a:rPr lang="en-US" smtClean="0"/>
              <a:t>30</a:t>
            </a:fld>
            <a:endParaRPr lang="en-US"/>
          </a:p>
        </p:txBody>
      </p:sp>
    </p:spTree>
    <p:extLst>
      <p:ext uri="{BB962C8B-B14F-4D97-AF65-F5344CB8AC3E}">
        <p14:creationId xmlns:p14="http://schemas.microsoft.com/office/powerpoint/2010/main" val="1058276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Treatment Aggressive therapy for patients with either suspected or confirmed N. </a:t>
            </a:r>
            <a:r>
              <a:rPr lang="en-US" dirty="0" err="1" smtClean="0"/>
              <a:t>gonorrhoeae</a:t>
            </a:r>
            <a:r>
              <a:rPr lang="en-US" dirty="0" smtClean="0"/>
              <a:t> should be undertaken to prevent the serious </a:t>
            </a:r>
            <a:r>
              <a:rPr lang="en-US" dirty="0" err="1" smtClean="0"/>
              <a:t>sequelae</a:t>
            </a:r>
            <a:r>
              <a:rPr lang="en-US" dirty="0" smtClean="0"/>
              <a:t> of untreated disease. Because of the emergence of quinolone-resistant strains of N. </a:t>
            </a:r>
            <a:r>
              <a:rPr lang="en-US" dirty="0" err="1" smtClean="0"/>
              <a:t>gonorrhoeae</a:t>
            </a:r>
            <a:r>
              <a:rPr lang="en-US" dirty="0" smtClean="0"/>
              <a:t>, these antimicrobials are no longer used for the treatment of these infections. The recommended treatment regimen is intramuscular </a:t>
            </a:r>
            <a:r>
              <a:rPr lang="en-US" dirty="0" err="1" smtClean="0"/>
              <a:t>cefriaxone</a:t>
            </a:r>
            <a:r>
              <a:rPr lang="en-US" dirty="0" smtClean="0"/>
              <a:t> plus oral dose(s) of either azithromycin or doxycycline. Due to the high likelihood of concurrent chlamydial infection, patients should be treated for chlamydia as well, if chlamydial infection is not ruled out by NAAT (nucleic acid amplification tests). </a:t>
            </a:r>
          </a:p>
          <a:p>
            <a:endParaRPr lang="en-US" dirty="0"/>
          </a:p>
        </p:txBody>
      </p:sp>
      <p:sp>
        <p:nvSpPr>
          <p:cNvPr id="4" name="Slide Number Placeholder 3"/>
          <p:cNvSpPr>
            <a:spLocks noGrp="1"/>
          </p:cNvSpPr>
          <p:nvPr>
            <p:ph type="sldNum" sz="quarter" idx="10"/>
          </p:nvPr>
        </p:nvSpPr>
        <p:spPr/>
        <p:txBody>
          <a:bodyPr/>
          <a:lstStyle/>
          <a:p>
            <a:fld id="{FFEF14D7-1480-4449-80F7-3113D83351CF}" type="slidenum">
              <a:rPr lang="en-US" smtClean="0"/>
              <a:t>34</a:t>
            </a:fld>
            <a:endParaRPr lang="en-US"/>
          </a:p>
        </p:txBody>
      </p:sp>
    </p:spTree>
    <p:extLst>
      <p:ext uri="{BB962C8B-B14F-4D97-AF65-F5344CB8AC3E}">
        <p14:creationId xmlns:p14="http://schemas.microsoft.com/office/powerpoint/2010/main" val="1620257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Harrison's Infectious Diseases, 1st Edition p642</a:t>
            </a:r>
          </a:p>
          <a:p>
            <a:endParaRPr lang="en-US" dirty="0" smtClean="0"/>
          </a:p>
          <a:p>
            <a:r>
              <a:rPr lang="en-US" dirty="0" smtClean="0"/>
              <a:t>In microbiology, minimum inhibitory concentration (MIC) is the lowest concentration of an antimicrobial that will inhibit the visible growth of a microorganism after overnight incubation.</a:t>
            </a:r>
          </a:p>
          <a:p>
            <a:endParaRPr lang="en-US" dirty="0" smtClean="0"/>
          </a:p>
          <a:p>
            <a:r>
              <a:rPr lang="en-US" dirty="0" smtClean="0"/>
              <a:t>Minimum inhibitory concentration (MIC)</a:t>
            </a:r>
            <a:endParaRPr lang="en-US" dirty="0"/>
          </a:p>
        </p:txBody>
      </p:sp>
      <p:sp>
        <p:nvSpPr>
          <p:cNvPr id="4" name="Slide Number Placeholder 3"/>
          <p:cNvSpPr>
            <a:spLocks noGrp="1"/>
          </p:cNvSpPr>
          <p:nvPr>
            <p:ph type="sldNum" sz="quarter" idx="10"/>
          </p:nvPr>
        </p:nvSpPr>
        <p:spPr/>
        <p:txBody>
          <a:bodyPr/>
          <a:lstStyle/>
          <a:p>
            <a:fld id="{FFEF14D7-1480-4449-80F7-3113D83351CF}" type="slidenum">
              <a:rPr lang="en-US" smtClean="0"/>
              <a:t>38</a:t>
            </a:fld>
            <a:endParaRPr lang="en-US"/>
          </a:p>
        </p:txBody>
      </p:sp>
    </p:spTree>
    <p:extLst>
      <p:ext uri="{BB962C8B-B14F-4D97-AF65-F5344CB8AC3E}">
        <p14:creationId xmlns:p14="http://schemas.microsoft.com/office/powerpoint/2010/main" val="1980427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A30C5E-B444-AB45-BDC4-3639B4C6EC41}" type="datetimeFigureOut">
              <a:rPr lang="en-US" smtClean="0"/>
              <a:t>4/23/15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122396-F669-3840-B467-5DD50FB5946C}" type="slidenum">
              <a:rPr lang="en-US" smtClean="0"/>
              <a:t>‹#›</a:t>
            </a:fld>
            <a:endParaRPr lang="en-US"/>
          </a:p>
        </p:txBody>
      </p:sp>
    </p:spTree>
    <p:extLst>
      <p:ext uri="{BB962C8B-B14F-4D97-AF65-F5344CB8AC3E}">
        <p14:creationId xmlns:p14="http://schemas.microsoft.com/office/powerpoint/2010/main" val="948607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A30C5E-B444-AB45-BDC4-3639B4C6EC41}" type="datetimeFigureOut">
              <a:rPr lang="en-US" smtClean="0"/>
              <a:t>4/23/15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122396-F669-3840-B467-5DD50FB5946C}" type="slidenum">
              <a:rPr lang="en-US" smtClean="0"/>
              <a:t>‹#›</a:t>
            </a:fld>
            <a:endParaRPr lang="en-US"/>
          </a:p>
        </p:txBody>
      </p:sp>
    </p:spTree>
    <p:extLst>
      <p:ext uri="{BB962C8B-B14F-4D97-AF65-F5344CB8AC3E}">
        <p14:creationId xmlns:p14="http://schemas.microsoft.com/office/powerpoint/2010/main" val="1400707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A30C5E-B444-AB45-BDC4-3639B4C6EC41}" type="datetimeFigureOut">
              <a:rPr lang="en-US" smtClean="0"/>
              <a:t>4/23/15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122396-F669-3840-B467-5DD50FB5946C}" type="slidenum">
              <a:rPr lang="en-US" smtClean="0"/>
              <a:t>‹#›</a:t>
            </a:fld>
            <a:endParaRPr lang="en-US"/>
          </a:p>
        </p:txBody>
      </p:sp>
    </p:spTree>
    <p:extLst>
      <p:ext uri="{BB962C8B-B14F-4D97-AF65-F5344CB8AC3E}">
        <p14:creationId xmlns:p14="http://schemas.microsoft.com/office/powerpoint/2010/main" val="2382150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A30C5E-B444-AB45-BDC4-3639B4C6EC41}" type="datetimeFigureOut">
              <a:rPr lang="en-US" smtClean="0"/>
              <a:t>4/23/15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122396-F669-3840-B467-5DD50FB5946C}" type="slidenum">
              <a:rPr lang="en-US" smtClean="0"/>
              <a:t>‹#›</a:t>
            </a:fld>
            <a:endParaRPr lang="en-US"/>
          </a:p>
        </p:txBody>
      </p:sp>
    </p:spTree>
    <p:extLst>
      <p:ext uri="{BB962C8B-B14F-4D97-AF65-F5344CB8AC3E}">
        <p14:creationId xmlns:p14="http://schemas.microsoft.com/office/powerpoint/2010/main" val="3730767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A30C5E-B444-AB45-BDC4-3639B4C6EC41}" type="datetimeFigureOut">
              <a:rPr lang="en-US" smtClean="0"/>
              <a:t>4/23/15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122396-F669-3840-B467-5DD50FB5946C}" type="slidenum">
              <a:rPr lang="en-US" smtClean="0"/>
              <a:t>‹#›</a:t>
            </a:fld>
            <a:endParaRPr lang="en-US"/>
          </a:p>
        </p:txBody>
      </p:sp>
    </p:spTree>
    <p:extLst>
      <p:ext uri="{BB962C8B-B14F-4D97-AF65-F5344CB8AC3E}">
        <p14:creationId xmlns:p14="http://schemas.microsoft.com/office/powerpoint/2010/main" val="3685268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A30C5E-B444-AB45-BDC4-3639B4C6EC41}" type="datetimeFigureOut">
              <a:rPr lang="en-US" smtClean="0"/>
              <a:t>4/23/15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122396-F669-3840-B467-5DD50FB5946C}" type="slidenum">
              <a:rPr lang="en-US" smtClean="0"/>
              <a:t>‹#›</a:t>
            </a:fld>
            <a:endParaRPr lang="en-US"/>
          </a:p>
        </p:txBody>
      </p:sp>
    </p:spTree>
    <p:extLst>
      <p:ext uri="{BB962C8B-B14F-4D97-AF65-F5344CB8AC3E}">
        <p14:creationId xmlns:p14="http://schemas.microsoft.com/office/powerpoint/2010/main" val="1472558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A30C5E-B444-AB45-BDC4-3639B4C6EC41}" type="datetimeFigureOut">
              <a:rPr lang="en-US" smtClean="0"/>
              <a:t>4/23/15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122396-F669-3840-B467-5DD50FB5946C}" type="slidenum">
              <a:rPr lang="en-US" smtClean="0"/>
              <a:t>‹#›</a:t>
            </a:fld>
            <a:endParaRPr lang="en-US"/>
          </a:p>
        </p:txBody>
      </p:sp>
    </p:spTree>
    <p:extLst>
      <p:ext uri="{BB962C8B-B14F-4D97-AF65-F5344CB8AC3E}">
        <p14:creationId xmlns:p14="http://schemas.microsoft.com/office/powerpoint/2010/main" val="2424380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A30C5E-B444-AB45-BDC4-3639B4C6EC41}" type="datetimeFigureOut">
              <a:rPr lang="en-US" smtClean="0"/>
              <a:t>4/23/15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122396-F669-3840-B467-5DD50FB5946C}" type="slidenum">
              <a:rPr lang="en-US" smtClean="0"/>
              <a:t>‹#›</a:t>
            </a:fld>
            <a:endParaRPr lang="en-US"/>
          </a:p>
        </p:txBody>
      </p:sp>
    </p:spTree>
    <p:extLst>
      <p:ext uri="{BB962C8B-B14F-4D97-AF65-F5344CB8AC3E}">
        <p14:creationId xmlns:p14="http://schemas.microsoft.com/office/powerpoint/2010/main" val="2902823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A30C5E-B444-AB45-BDC4-3639B4C6EC41}" type="datetimeFigureOut">
              <a:rPr lang="en-US" smtClean="0"/>
              <a:t>4/23/15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122396-F669-3840-B467-5DD50FB5946C}" type="slidenum">
              <a:rPr lang="en-US" smtClean="0"/>
              <a:t>‹#›</a:t>
            </a:fld>
            <a:endParaRPr lang="en-US"/>
          </a:p>
        </p:txBody>
      </p:sp>
    </p:spTree>
    <p:extLst>
      <p:ext uri="{BB962C8B-B14F-4D97-AF65-F5344CB8AC3E}">
        <p14:creationId xmlns:p14="http://schemas.microsoft.com/office/powerpoint/2010/main" val="2138917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A30C5E-B444-AB45-BDC4-3639B4C6EC41}" type="datetimeFigureOut">
              <a:rPr lang="en-US" smtClean="0"/>
              <a:t>4/23/15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122396-F669-3840-B467-5DD50FB5946C}" type="slidenum">
              <a:rPr lang="en-US" smtClean="0"/>
              <a:t>‹#›</a:t>
            </a:fld>
            <a:endParaRPr lang="en-US"/>
          </a:p>
        </p:txBody>
      </p:sp>
    </p:spTree>
    <p:extLst>
      <p:ext uri="{BB962C8B-B14F-4D97-AF65-F5344CB8AC3E}">
        <p14:creationId xmlns:p14="http://schemas.microsoft.com/office/powerpoint/2010/main" val="2427409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A30C5E-B444-AB45-BDC4-3639B4C6EC41}" type="datetimeFigureOut">
              <a:rPr lang="en-US" smtClean="0"/>
              <a:t>4/23/15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122396-F669-3840-B467-5DD50FB5946C}" type="slidenum">
              <a:rPr lang="en-US" smtClean="0"/>
              <a:t>‹#›</a:t>
            </a:fld>
            <a:endParaRPr lang="en-US"/>
          </a:p>
        </p:txBody>
      </p:sp>
    </p:spTree>
    <p:extLst>
      <p:ext uri="{BB962C8B-B14F-4D97-AF65-F5344CB8AC3E}">
        <p14:creationId xmlns:p14="http://schemas.microsoft.com/office/powerpoint/2010/main" val="12117669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A30C5E-B444-AB45-BDC4-3639B4C6EC41}" type="datetimeFigureOut">
              <a:rPr lang="en-US" smtClean="0"/>
              <a:t>4/23/15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122396-F669-3840-B467-5DD50FB5946C}" type="slidenum">
              <a:rPr lang="en-US" smtClean="0"/>
              <a:t>‹#›</a:t>
            </a:fld>
            <a:endParaRPr lang="en-US"/>
          </a:p>
        </p:txBody>
      </p:sp>
    </p:spTree>
    <p:extLst>
      <p:ext uri="{BB962C8B-B14F-4D97-AF65-F5344CB8AC3E}">
        <p14:creationId xmlns:p14="http://schemas.microsoft.com/office/powerpoint/2010/main" val="3075513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5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jpeg"/><Relationship Id="rId8"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g"/></Relationships>
</file>

<file path=ppt/slides/_rels/slide75.xml.rels><?xml version="1.0" encoding="UTF-8" standalone="yes"?>
<Relationships xmlns="http://schemas.openxmlformats.org/package/2006/relationships"><Relationship Id="rId3" Type="http://schemas.openxmlformats.org/officeDocument/2006/relationships/image" Target="../media/image52.tiff"/><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qBdYnRhdWcQ" TargetMode="External"/><Relationship Id="rId3" Type="http://schemas.openxmlformats.org/officeDocument/2006/relationships/hyperlink" Target="https://www.youtube.com/watch?v=xwMUBl1E9TU"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gi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6.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E-155 Review</a:t>
            </a:r>
            <a:endParaRPr lang="en-US" dirty="0"/>
          </a:p>
        </p:txBody>
      </p:sp>
      <p:sp>
        <p:nvSpPr>
          <p:cNvPr id="3" name="Subtitle 2"/>
          <p:cNvSpPr>
            <a:spLocks noGrp="1"/>
          </p:cNvSpPr>
          <p:nvPr>
            <p:ph type="subTitle" idx="1"/>
          </p:nvPr>
        </p:nvSpPr>
        <p:spPr/>
        <p:txBody>
          <a:bodyPr>
            <a:normAutofit fontScale="70000" lnSpcReduction="20000"/>
          </a:bodyPr>
          <a:lstStyle/>
          <a:p>
            <a:r>
              <a:rPr lang="en-US" dirty="0" smtClean="0"/>
              <a:t>Midterm Review Spring 2015</a:t>
            </a:r>
          </a:p>
          <a:p>
            <a:r>
              <a:rPr lang="en-US" dirty="0" smtClean="0"/>
              <a:t>Medical Microbiology</a:t>
            </a:r>
          </a:p>
          <a:p>
            <a:r>
              <a:rPr lang="en-US" dirty="0" smtClean="0"/>
              <a:t>Harvard University Extension School</a:t>
            </a:r>
          </a:p>
          <a:p>
            <a:r>
              <a:rPr lang="en-US" dirty="0" smtClean="0"/>
              <a:t>Adam Frange</a:t>
            </a:r>
          </a:p>
          <a:p>
            <a:r>
              <a:rPr lang="en-US" dirty="0" err="1" smtClean="0"/>
              <a:t>afrange@g.harvard.edu</a:t>
            </a:r>
            <a:endParaRPr lang="en-US" dirty="0"/>
          </a:p>
        </p:txBody>
      </p:sp>
    </p:spTree>
    <p:extLst>
      <p:ext uri="{BB962C8B-B14F-4D97-AF65-F5344CB8AC3E}">
        <p14:creationId xmlns:p14="http://schemas.microsoft.com/office/powerpoint/2010/main" val="40727404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04334"/>
            <a:ext cx="8229600" cy="5321830"/>
          </a:xfrm>
        </p:spPr>
        <p:txBody>
          <a:bodyPr/>
          <a:lstStyle/>
          <a:p>
            <a:r>
              <a:rPr lang="en-US" dirty="0" smtClean="0"/>
              <a:t>What is this molecule?</a:t>
            </a:r>
          </a:p>
          <a:p>
            <a:pPr lvl="1"/>
            <a:r>
              <a:rPr lang="en-US" dirty="0" smtClean="0"/>
              <a:t> Core beta-lactam ring</a:t>
            </a:r>
          </a:p>
          <a:p>
            <a:endParaRPr lang="en-US" dirty="0"/>
          </a:p>
        </p:txBody>
      </p:sp>
      <p:pic>
        <p:nvPicPr>
          <p:cNvPr id="5" name="Picture 4" descr="Screen Shot 2015-03-03 at 10.28.3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9884" y="1600200"/>
            <a:ext cx="1739900" cy="1625600"/>
          </a:xfrm>
          <a:prstGeom prst="rect">
            <a:avLst/>
          </a:prstGeom>
        </p:spPr>
      </p:pic>
    </p:spTree>
    <p:extLst>
      <p:ext uri="{BB962C8B-B14F-4D97-AF65-F5344CB8AC3E}">
        <p14:creationId xmlns:p14="http://schemas.microsoft.com/office/powerpoint/2010/main" val="6519557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531658"/>
            <a:ext cx="8229600" cy="5594506"/>
          </a:xfrm>
        </p:spPr>
        <p:txBody>
          <a:bodyPr/>
          <a:lstStyle/>
          <a:p>
            <a:r>
              <a:rPr lang="en-US" dirty="0"/>
              <a:t>Inactivated </a:t>
            </a:r>
            <a:r>
              <a:rPr lang="en-US" dirty="0" smtClean="0"/>
              <a:t>Poliovirus</a:t>
            </a:r>
            <a:endParaRPr lang="en-US" dirty="0"/>
          </a:p>
        </p:txBody>
      </p:sp>
    </p:spTree>
    <p:extLst>
      <p:ext uri="{BB962C8B-B14F-4D97-AF65-F5344CB8AC3E}">
        <p14:creationId xmlns:p14="http://schemas.microsoft.com/office/powerpoint/2010/main" val="38569899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531658"/>
            <a:ext cx="8229600" cy="5594506"/>
          </a:xfrm>
        </p:spPr>
        <p:txBody>
          <a:bodyPr/>
          <a:lstStyle/>
          <a:p>
            <a:r>
              <a:rPr lang="en-US" dirty="0"/>
              <a:t>Influenza</a:t>
            </a:r>
          </a:p>
        </p:txBody>
      </p:sp>
    </p:spTree>
    <p:extLst>
      <p:ext uri="{BB962C8B-B14F-4D97-AF65-F5344CB8AC3E}">
        <p14:creationId xmlns:p14="http://schemas.microsoft.com/office/powerpoint/2010/main" val="696061067"/>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531658"/>
            <a:ext cx="8229600" cy="5594506"/>
          </a:xfrm>
        </p:spPr>
        <p:txBody>
          <a:bodyPr/>
          <a:lstStyle/>
          <a:p>
            <a:r>
              <a:rPr lang="en-US" dirty="0"/>
              <a:t>Measles, Mumps, Rubella</a:t>
            </a:r>
          </a:p>
        </p:txBody>
      </p:sp>
    </p:spTree>
    <p:extLst>
      <p:ext uri="{BB962C8B-B14F-4D97-AF65-F5344CB8AC3E}">
        <p14:creationId xmlns:p14="http://schemas.microsoft.com/office/powerpoint/2010/main" val="3117111086"/>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531658"/>
            <a:ext cx="8229600" cy="5594506"/>
          </a:xfrm>
        </p:spPr>
        <p:txBody>
          <a:bodyPr/>
          <a:lstStyle/>
          <a:p>
            <a:r>
              <a:rPr lang="en-US" dirty="0"/>
              <a:t>Varicella</a:t>
            </a:r>
          </a:p>
        </p:txBody>
      </p:sp>
    </p:spTree>
    <p:extLst>
      <p:ext uri="{BB962C8B-B14F-4D97-AF65-F5344CB8AC3E}">
        <p14:creationId xmlns:p14="http://schemas.microsoft.com/office/powerpoint/2010/main" val="917037147"/>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531658"/>
            <a:ext cx="8229600" cy="5594506"/>
          </a:xfrm>
        </p:spPr>
        <p:txBody>
          <a:bodyPr/>
          <a:lstStyle/>
          <a:p>
            <a:r>
              <a:rPr lang="en-US" dirty="0"/>
              <a:t>Hepatitis A</a:t>
            </a:r>
          </a:p>
        </p:txBody>
      </p:sp>
    </p:spTree>
    <p:extLst>
      <p:ext uri="{BB962C8B-B14F-4D97-AF65-F5344CB8AC3E}">
        <p14:creationId xmlns:p14="http://schemas.microsoft.com/office/powerpoint/2010/main" val="4028173016"/>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531658"/>
            <a:ext cx="8229600" cy="5594506"/>
          </a:xfrm>
        </p:spPr>
        <p:txBody>
          <a:bodyPr/>
          <a:lstStyle/>
          <a:p>
            <a:r>
              <a:rPr lang="en-US" dirty="0"/>
              <a:t>Meningococcal</a:t>
            </a:r>
          </a:p>
        </p:txBody>
      </p:sp>
    </p:spTree>
    <p:extLst>
      <p:ext uri="{BB962C8B-B14F-4D97-AF65-F5344CB8AC3E}">
        <p14:creationId xmlns:p14="http://schemas.microsoft.com/office/powerpoint/2010/main" val="2599571734"/>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3-10 at 9.17.4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 y="0"/>
            <a:ext cx="9004300" cy="6629400"/>
          </a:xfrm>
          <a:prstGeom prst="rect">
            <a:avLst/>
          </a:prstGeom>
        </p:spPr>
      </p:pic>
    </p:spTree>
    <p:extLst>
      <p:ext uri="{BB962C8B-B14F-4D97-AF65-F5344CB8AC3E}">
        <p14:creationId xmlns:p14="http://schemas.microsoft.com/office/powerpoint/2010/main" val="895599164"/>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3-10 at 9.18.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0"/>
            <a:ext cx="9118600" cy="6235700"/>
          </a:xfrm>
          <a:prstGeom prst="rect">
            <a:avLst/>
          </a:prstGeom>
        </p:spPr>
      </p:pic>
    </p:spTree>
    <p:extLst>
      <p:ext uri="{BB962C8B-B14F-4D97-AF65-F5344CB8AC3E}">
        <p14:creationId xmlns:p14="http://schemas.microsoft.com/office/powerpoint/2010/main" val="2427270562"/>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508603"/>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590730"/>
            <a:ext cx="8229600" cy="5535434"/>
          </a:xfrm>
        </p:spPr>
        <p:txBody>
          <a:bodyPr/>
          <a:lstStyle/>
          <a:p>
            <a:r>
              <a:rPr lang="en-US" dirty="0" smtClean="0"/>
              <a:t>What is the primary mode of infection of </a:t>
            </a:r>
            <a:r>
              <a:rPr lang="en-US" dirty="0" err="1" smtClean="0"/>
              <a:t>Chlamydophila</a:t>
            </a:r>
            <a:r>
              <a:rPr lang="en-US" dirty="0" smtClean="0"/>
              <a:t> </a:t>
            </a:r>
            <a:r>
              <a:rPr lang="en-US" dirty="0" err="1" smtClean="0"/>
              <a:t>psittaci</a:t>
            </a:r>
            <a:r>
              <a:rPr lang="en-US" dirty="0" smtClean="0"/>
              <a:t> </a:t>
            </a:r>
          </a:p>
          <a:p>
            <a:pPr lvl="1"/>
            <a:r>
              <a:rPr lang="en-US" dirty="0" smtClean="0"/>
              <a:t>Inhaled </a:t>
            </a:r>
          </a:p>
          <a:p>
            <a:r>
              <a:rPr lang="en-US" dirty="0" smtClean="0"/>
              <a:t>Staphylococcus </a:t>
            </a:r>
            <a:r>
              <a:rPr lang="en-US" dirty="0" err="1" smtClean="0"/>
              <a:t>epidermidis</a:t>
            </a:r>
            <a:r>
              <a:rPr lang="en-US" dirty="0" smtClean="0"/>
              <a:t> is coagulase positive or negative? </a:t>
            </a:r>
          </a:p>
          <a:p>
            <a:pPr lvl="1"/>
            <a:r>
              <a:rPr lang="en-US" dirty="0" smtClean="0"/>
              <a:t>Negative </a:t>
            </a:r>
          </a:p>
          <a:p>
            <a:endParaRPr lang="en-US" dirty="0"/>
          </a:p>
        </p:txBody>
      </p:sp>
    </p:spTree>
    <p:extLst>
      <p:ext uri="{BB962C8B-B14F-4D97-AF65-F5344CB8AC3E}">
        <p14:creationId xmlns:p14="http://schemas.microsoft.com/office/powerpoint/2010/main" val="286400937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485900" y="274638"/>
            <a:ext cx="6172200" cy="792162"/>
          </a:xfrm>
        </p:spPr>
        <p:txBody>
          <a:bodyPr/>
          <a:lstStyle/>
          <a:p>
            <a:pPr eaLnBrk="1" hangingPunct="1"/>
            <a:r>
              <a:rPr lang="en-US" altLang="en-US" smtClean="0"/>
              <a:t>Beta-lactams</a:t>
            </a:r>
          </a:p>
        </p:txBody>
      </p:sp>
      <p:pic>
        <p:nvPicPr>
          <p:cNvPr id="17411" name="Picture 4" descr="Cephalosporin core structure.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447802"/>
            <a:ext cx="1714500"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5" descr="250px-Penicillin_c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350" y="1371602"/>
            <a:ext cx="211455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7"/>
          <p:cNvSpPr txBox="1">
            <a:spLocks noChangeArrowheads="1"/>
          </p:cNvSpPr>
          <p:nvPr/>
        </p:nvSpPr>
        <p:spPr bwMode="auto">
          <a:xfrm>
            <a:off x="2114550" y="3048002"/>
            <a:ext cx="16573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000" b="1" dirty="0" err="1" smtClean="0"/>
              <a:t>Penicillins</a:t>
            </a:r>
            <a:endParaRPr lang="en-US" altLang="en-US" sz="2000" b="1" dirty="0"/>
          </a:p>
        </p:txBody>
      </p:sp>
      <p:sp>
        <p:nvSpPr>
          <p:cNvPr id="17414" name="Text Box 8"/>
          <p:cNvSpPr txBox="1">
            <a:spLocks noChangeArrowheads="1"/>
          </p:cNvSpPr>
          <p:nvPr/>
        </p:nvSpPr>
        <p:spPr bwMode="auto">
          <a:xfrm>
            <a:off x="5657850" y="3276602"/>
            <a:ext cx="240452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000" b="1" dirty="0" err="1"/>
              <a:t>Cephalosporins</a:t>
            </a:r>
            <a:endParaRPr lang="en-US" altLang="en-US" sz="2000" b="1" dirty="0"/>
          </a:p>
        </p:txBody>
      </p:sp>
      <p:sp>
        <p:nvSpPr>
          <p:cNvPr id="17415" name="Text Box 9"/>
          <p:cNvSpPr txBox="1">
            <a:spLocks noChangeArrowheads="1"/>
          </p:cNvSpPr>
          <p:nvPr/>
        </p:nvSpPr>
        <p:spPr bwMode="auto">
          <a:xfrm>
            <a:off x="1196066" y="5715002"/>
            <a:ext cx="20043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000" b="1" dirty="0" err="1"/>
              <a:t>Carbapenems</a:t>
            </a:r>
            <a:endParaRPr lang="en-US" altLang="en-US" sz="2000" b="1" dirty="0"/>
          </a:p>
        </p:txBody>
      </p:sp>
      <p:sp>
        <p:nvSpPr>
          <p:cNvPr id="17416" name="Text Box 10"/>
          <p:cNvSpPr txBox="1">
            <a:spLocks noChangeArrowheads="1"/>
          </p:cNvSpPr>
          <p:nvPr/>
        </p:nvSpPr>
        <p:spPr bwMode="auto">
          <a:xfrm>
            <a:off x="6000750" y="5715002"/>
            <a:ext cx="206162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000" b="1" dirty="0" err="1"/>
              <a:t>Monobactams</a:t>
            </a:r>
            <a:r>
              <a:rPr lang="en-US" altLang="en-US" sz="2000" b="1" dirty="0"/>
              <a:t> (</a:t>
            </a:r>
            <a:r>
              <a:rPr lang="en-US" altLang="en-US" sz="2000" b="1" dirty="0" err="1"/>
              <a:t>Aztreonam</a:t>
            </a:r>
            <a:r>
              <a:rPr lang="en-US" altLang="en-US" sz="2000" b="1" dirty="0"/>
              <a:t>)</a:t>
            </a:r>
          </a:p>
        </p:txBody>
      </p:sp>
      <p:pic>
        <p:nvPicPr>
          <p:cNvPr id="17417" name="Picture 12" descr="200px-Carbapenems_struc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7350" y="4038602"/>
            <a:ext cx="14287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4" descr="220px-Aztreonam_struct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9100" y="4419601"/>
            <a:ext cx="1743075"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114800" y="2743200"/>
            <a:ext cx="800100" cy="1066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 name="Straight Connector 3"/>
          <p:cNvCxnSpPr/>
          <p:nvPr/>
        </p:nvCxnSpPr>
        <p:spPr>
          <a:xfrm flipH="1">
            <a:off x="3771900" y="3733800"/>
            <a:ext cx="342900" cy="457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829050" y="3805238"/>
            <a:ext cx="342900" cy="457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422" name="TextBox 4"/>
          <p:cNvSpPr txBox="1">
            <a:spLocks noChangeArrowheads="1"/>
          </p:cNvSpPr>
          <p:nvPr/>
        </p:nvSpPr>
        <p:spPr bwMode="auto">
          <a:xfrm>
            <a:off x="3543300" y="4102102"/>
            <a:ext cx="285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r>
              <a:rPr lang="en-US" altLang="en-US" b="1">
                <a:solidFill>
                  <a:srgbClr val="FF0000"/>
                </a:solidFill>
              </a:rPr>
              <a:t>O</a:t>
            </a:r>
          </a:p>
        </p:txBody>
      </p:sp>
      <p:sp>
        <p:nvSpPr>
          <p:cNvPr id="17423" name="TextBox 15"/>
          <p:cNvSpPr txBox="1">
            <a:spLocks noChangeArrowheads="1"/>
          </p:cNvSpPr>
          <p:nvPr/>
        </p:nvSpPr>
        <p:spPr bwMode="auto">
          <a:xfrm>
            <a:off x="4772025" y="3571877"/>
            <a:ext cx="28575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r>
              <a:rPr lang="en-US" altLang="en-US" b="1">
                <a:solidFill>
                  <a:srgbClr val="FF0000"/>
                </a:solidFill>
              </a:rPr>
              <a:t>N</a:t>
            </a:r>
          </a:p>
        </p:txBody>
      </p:sp>
    </p:spTree>
    <p:extLst>
      <p:ext uri="{BB962C8B-B14F-4D97-AF65-F5344CB8AC3E}">
        <p14:creationId xmlns:p14="http://schemas.microsoft.com/office/powerpoint/2010/main" val="403028743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29168"/>
            <a:ext cx="8229600" cy="5596996"/>
          </a:xfrm>
        </p:spPr>
        <p:txBody>
          <a:bodyPr/>
          <a:lstStyle/>
          <a:p>
            <a:r>
              <a:rPr lang="en-US" dirty="0" smtClean="0"/>
              <a:t>What does a penicillin-resistant bacteria likely produce? (enzyme) </a:t>
            </a:r>
          </a:p>
          <a:p>
            <a:pPr lvl="1"/>
            <a:r>
              <a:rPr lang="en-US" dirty="0" err="1"/>
              <a:t>Penicillinase</a:t>
            </a:r>
            <a:r>
              <a:rPr lang="en-US" dirty="0"/>
              <a:t> </a:t>
            </a:r>
            <a:r>
              <a:rPr lang="en-US" dirty="0" smtClean="0"/>
              <a:t>enzymes. What do these enzymes do? </a:t>
            </a:r>
          </a:p>
          <a:p>
            <a:pPr lvl="2"/>
            <a:r>
              <a:rPr lang="en-US" dirty="0" smtClean="0"/>
              <a:t>bust </a:t>
            </a:r>
            <a:r>
              <a:rPr lang="en-US" dirty="0"/>
              <a:t>open the beta-lactam ring</a:t>
            </a:r>
          </a:p>
          <a:p>
            <a:pPr lvl="1"/>
            <a:endParaRPr lang="en-US" dirty="0"/>
          </a:p>
        </p:txBody>
      </p:sp>
    </p:spTree>
    <p:extLst>
      <p:ext uri="{BB962C8B-B14F-4D97-AF65-F5344CB8AC3E}">
        <p14:creationId xmlns:p14="http://schemas.microsoft.com/office/powerpoint/2010/main" val="33089112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mtClean="0"/>
              <a:t>Beta-lactamases</a:t>
            </a:r>
          </a:p>
        </p:txBody>
      </p:sp>
      <p:pic>
        <p:nvPicPr>
          <p:cNvPr id="19459" name="Picture 4" descr="250px-Penicillin_c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1981202"/>
            <a:ext cx="314325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1"/>
          <p:cNvSpPr txBox="1">
            <a:spLocks noChangeArrowheads="1"/>
          </p:cNvSpPr>
          <p:nvPr/>
        </p:nvSpPr>
        <p:spPr bwMode="auto">
          <a:xfrm>
            <a:off x="628650" y="4953002"/>
            <a:ext cx="6858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2400" dirty="0">
                <a:solidFill>
                  <a:srgbClr val="FF0000"/>
                </a:solidFill>
              </a:rPr>
              <a:t>Inactivate beta-lactams by breaking open the beta-lactam ring</a:t>
            </a:r>
            <a:r>
              <a:rPr lang="en-US" altLang="en-US" sz="2400" dirty="0" smtClean="0">
                <a:solidFill>
                  <a:srgbClr val="FF0000"/>
                </a:solidFill>
              </a:rPr>
              <a:t>.</a:t>
            </a:r>
          </a:p>
        </p:txBody>
      </p:sp>
    </p:spTree>
    <p:extLst>
      <p:ext uri="{BB962C8B-B14F-4D97-AF65-F5344CB8AC3E}">
        <p14:creationId xmlns:p14="http://schemas.microsoft.com/office/powerpoint/2010/main" val="94961760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preview_html_m256297f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1371600"/>
            <a:ext cx="611505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834583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8500"/>
            <a:ext cx="8229600" cy="5427663"/>
          </a:xfrm>
        </p:spPr>
        <p:txBody>
          <a:bodyPr/>
          <a:lstStyle/>
          <a:p>
            <a:r>
              <a:rPr lang="en-US" dirty="0" smtClean="0"/>
              <a:t>Name three beta-lactamase inhibitors</a:t>
            </a:r>
          </a:p>
          <a:p>
            <a:pPr lvl="1"/>
            <a:r>
              <a:rPr lang="en-US" altLang="en-US" dirty="0" err="1" smtClean="0"/>
              <a:t>Clavulanate</a:t>
            </a:r>
            <a:r>
              <a:rPr lang="en-US" altLang="en-US" dirty="0" smtClean="0"/>
              <a:t>, </a:t>
            </a:r>
            <a:r>
              <a:rPr lang="en-US" altLang="en-US" dirty="0" err="1" smtClean="0"/>
              <a:t>Sulbactam</a:t>
            </a:r>
            <a:r>
              <a:rPr lang="en-US" altLang="en-US" dirty="0" smtClean="0"/>
              <a:t> and </a:t>
            </a:r>
            <a:r>
              <a:rPr lang="en-US" altLang="en-US" dirty="0" err="1" smtClean="0"/>
              <a:t>Tazobactam</a:t>
            </a:r>
            <a:endParaRPr lang="en-US" altLang="en-US" dirty="0" smtClean="0"/>
          </a:p>
          <a:p>
            <a:pPr lvl="2"/>
            <a:r>
              <a:rPr lang="en-US" altLang="en-US" dirty="0" smtClean="0"/>
              <a:t>What kind of inhibitor are these? </a:t>
            </a:r>
          </a:p>
          <a:p>
            <a:pPr lvl="3"/>
            <a:r>
              <a:rPr lang="en-US" altLang="en-US" dirty="0" smtClean="0"/>
              <a:t>Competitive inhibitors</a:t>
            </a:r>
          </a:p>
          <a:p>
            <a:pPr marL="0" indent="0">
              <a:buNone/>
            </a:pPr>
            <a:endParaRPr lang="en-US" altLang="en-US" dirty="0" smtClean="0"/>
          </a:p>
          <a:p>
            <a:pPr marL="0" indent="0">
              <a:buNone/>
            </a:pPr>
            <a:endParaRPr lang="en-US" altLang="en-US" dirty="0" smtClean="0"/>
          </a:p>
        </p:txBody>
      </p:sp>
    </p:spTree>
    <p:extLst>
      <p:ext uri="{BB962C8B-B14F-4D97-AF65-F5344CB8AC3E}">
        <p14:creationId xmlns:p14="http://schemas.microsoft.com/office/powerpoint/2010/main" val="8612349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dirty="0" smtClean="0"/>
              <a:t>Beta-lactamase Inhibitors</a:t>
            </a:r>
          </a:p>
        </p:txBody>
      </p:sp>
      <p:sp>
        <p:nvSpPr>
          <p:cNvPr id="22531" name="Rectangle 3"/>
          <p:cNvSpPr>
            <a:spLocks noGrp="1" noChangeArrowheads="1"/>
          </p:cNvSpPr>
          <p:nvPr>
            <p:ph idx="1"/>
          </p:nvPr>
        </p:nvSpPr>
        <p:spPr>
          <a:xfrm>
            <a:off x="1485900" y="1600200"/>
            <a:ext cx="2628900" cy="2133600"/>
          </a:xfrm>
        </p:spPr>
        <p:txBody>
          <a:bodyPr/>
          <a:lstStyle/>
          <a:p>
            <a:pPr eaLnBrk="1" hangingPunct="1"/>
            <a:r>
              <a:rPr lang="en-US" altLang="en-US" smtClean="0"/>
              <a:t>Clavulanate</a:t>
            </a:r>
          </a:p>
          <a:p>
            <a:pPr eaLnBrk="1" hangingPunct="1"/>
            <a:r>
              <a:rPr lang="en-US" altLang="en-US" smtClean="0"/>
              <a:t>Sulbactam</a:t>
            </a:r>
          </a:p>
          <a:p>
            <a:pPr eaLnBrk="1" hangingPunct="1"/>
            <a:r>
              <a:rPr lang="en-US" altLang="en-US" smtClean="0"/>
              <a:t>Tazobactam</a:t>
            </a:r>
          </a:p>
        </p:txBody>
      </p:sp>
      <p:sp>
        <p:nvSpPr>
          <p:cNvPr id="22532" name="Rectangle 3"/>
          <p:cNvSpPr txBox="1">
            <a:spLocks noChangeArrowheads="1"/>
          </p:cNvSpPr>
          <p:nvPr/>
        </p:nvSpPr>
        <p:spPr bwMode="auto">
          <a:xfrm>
            <a:off x="1485900" y="4343400"/>
            <a:ext cx="725805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t>Also have the beta-lactam </a:t>
            </a:r>
            <a:r>
              <a:rPr lang="en-US" altLang="en-US" sz="2800" dirty="0" smtClean="0"/>
              <a:t>ring: </a:t>
            </a:r>
          </a:p>
          <a:p>
            <a:pPr lvl="1" eaLnBrk="1" hangingPunct="1"/>
            <a:r>
              <a:rPr lang="en-US" altLang="en-US" sz="2400" dirty="0"/>
              <a:t>C</a:t>
            </a:r>
            <a:r>
              <a:rPr lang="en-US" altLang="en-US" sz="2400" dirty="0" smtClean="0"/>
              <a:t>ompetitive </a:t>
            </a:r>
            <a:r>
              <a:rPr lang="en-US" altLang="en-US" sz="2400" dirty="0"/>
              <a:t>inhibitors of the </a:t>
            </a:r>
            <a:r>
              <a:rPr lang="en-US" altLang="en-US" sz="2400" dirty="0" smtClean="0"/>
              <a:t>beta-lactamase enzyme</a:t>
            </a:r>
          </a:p>
          <a:p>
            <a:pPr lvl="1" eaLnBrk="1" hangingPunct="1"/>
            <a:r>
              <a:rPr lang="en-US" altLang="en-US" sz="2400" dirty="0" smtClean="0"/>
              <a:t>Some antibacterial activity in their own right</a:t>
            </a:r>
            <a:endParaRPr lang="en-US" altLang="en-US" sz="2400" dirty="0"/>
          </a:p>
        </p:txBody>
      </p:sp>
      <p:pic>
        <p:nvPicPr>
          <p:cNvPr id="2253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72025" y="1638300"/>
            <a:ext cx="191452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8394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3-05 at 9.38.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1168"/>
            <a:ext cx="9144000" cy="4485736"/>
          </a:xfrm>
          <a:prstGeom prst="rect">
            <a:avLst/>
          </a:prstGeom>
        </p:spPr>
      </p:pic>
    </p:spTree>
    <p:extLst>
      <p:ext uri="{BB962C8B-B14F-4D97-AF65-F5344CB8AC3E}">
        <p14:creationId xmlns:p14="http://schemas.microsoft.com/office/powerpoint/2010/main" val="15911483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erile-Sulbactam-Cefoperazone-Injec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776" y="3285067"/>
            <a:ext cx="4066821" cy="4066821"/>
          </a:xfrm>
          <a:prstGeom prst="rect">
            <a:avLst/>
          </a:prstGeom>
        </p:spPr>
      </p:pic>
      <p:pic>
        <p:nvPicPr>
          <p:cNvPr id="4" name="Picture 3" descr="amoxicillin-sodium-and-clavulanate-potassium-for-injec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120444" cy="4120444"/>
          </a:xfrm>
          <a:prstGeom prst="rect">
            <a:avLst/>
          </a:prstGeom>
        </p:spPr>
      </p:pic>
      <p:pic>
        <p:nvPicPr>
          <p:cNvPr id="6" name="Picture 5" descr="0409-3383-02_81-3444_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598" y="-180625"/>
            <a:ext cx="4456291" cy="4456291"/>
          </a:xfrm>
          <a:prstGeom prst="rect">
            <a:avLst/>
          </a:prstGeom>
        </p:spPr>
      </p:pic>
    </p:spTree>
    <p:extLst>
      <p:ext uri="{BB962C8B-B14F-4D97-AF65-F5344CB8AC3E}">
        <p14:creationId xmlns:p14="http://schemas.microsoft.com/office/powerpoint/2010/main" val="264094138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4"/>
          <p:cNvSpPr>
            <a:spLocks noChangeArrowheads="1"/>
          </p:cNvSpPr>
          <p:nvPr/>
        </p:nvSpPr>
        <p:spPr bwMode="auto">
          <a:xfrm>
            <a:off x="1371600" y="1447800"/>
            <a:ext cx="6343650" cy="1066800"/>
          </a:xfrm>
          <a:prstGeom prst="rightArrow">
            <a:avLst>
              <a:gd name="adj1" fmla="val 50000"/>
              <a:gd name="adj2" fmla="val 198214"/>
            </a:avLst>
          </a:prstGeom>
          <a:gradFill rotWithShape="1">
            <a:gsLst>
              <a:gs pos="0">
                <a:schemeClr val="bg1"/>
              </a:gs>
              <a:gs pos="100000">
                <a:srgbClr val="FF00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p>
        </p:txBody>
      </p:sp>
      <p:sp>
        <p:nvSpPr>
          <p:cNvPr id="18435" name="Text Box 5"/>
          <p:cNvSpPr txBox="1">
            <a:spLocks noChangeArrowheads="1"/>
          </p:cNvSpPr>
          <p:nvPr/>
        </p:nvSpPr>
        <p:spPr bwMode="auto">
          <a:xfrm>
            <a:off x="931333" y="1143002"/>
            <a:ext cx="11832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b="1" dirty="0"/>
              <a:t>Narrow</a:t>
            </a:r>
          </a:p>
        </p:txBody>
      </p:sp>
      <p:sp>
        <p:nvSpPr>
          <p:cNvPr id="18436" name="Text Box 6"/>
          <p:cNvSpPr txBox="1">
            <a:spLocks noChangeArrowheads="1"/>
          </p:cNvSpPr>
          <p:nvPr/>
        </p:nvSpPr>
        <p:spPr bwMode="auto">
          <a:xfrm>
            <a:off x="7029449" y="1066802"/>
            <a:ext cx="12467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b="1" dirty="0"/>
              <a:t>Broad</a:t>
            </a:r>
          </a:p>
        </p:txBody>
      </p:sp>
      <p:sp>
        <p:nvSpPr>
          <p:cNvPr id="18437" name="Text Box 7"/>
          <p:cNvSpPr txBox="1">
            <a:spLocks noChangeArrowheads="1"/>
          </p:cNvSpPr>
          <p:nvPr/>
        </p:nvSpPr>
        <p:spPr bwMode="auto">
          <a:xfrm>
            <a:off x="2114550" y="304800"/>
            <a:ext cx="50863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b="1" dirty="0" smtClean="0"/>
              <a:t>Fill in the Blank:</a:t>
            </a:r>
            <a:r>
              <a:rPr lang="en-US" altLang="en-US" sz="2800" dirty="0" smtClean="0"/>
              <a:t> Spectrum </a:t>
            </a:r>
            <a:r>
              <a:rPr lang="en-US" altLang="en-US" sz="2800" dirty="0"/>
              <a:t>of </a:t>
            </a:r>
            <a:r>
              <a:rPr lang="en-US" altLang="en-US" sz="2800" dirty="0" smtClean="0"/>
              <a:t>Activity of Beta-lactams</a:t>
            </a:r>
            <a:endParaRPr lang="en-US" altLang="en-US" sz="2800" dirty="0"/>
          </a:p>
        </p:txBody>
      </p:sp>
      <p:sp>
        <p:nvSpPr>
          <p:cNvPr id="18438" name="Text Box 8"/>
          <p:cNvSpPr txBox="1">
            <a:spLocks noChangeArrowheads="1"/>
          </p:cNvSpPr>
          <p:nvPr/>
        </p:nvSpPr>
        <p:spPr bwMode="auto">
          <a:xfrm>
            <a:off x="1142999" y="3087467"/>
            <a:ext cx="167216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dirty="0" err="1" smtClean="0"/>
              <a:t>Penicillins</a:t>
            </a:r>
            <a:endParaRPr lang="en-US" altLang="en-US" sz="2000" dirty="0"/>
          </a:p>
        </p:txBody>
      </p:sp>
      <p:sp>
        <p:nvSpPr>
          <p:cNvPr id="18439" name="Text Box 9"/>
          <p:cNvSpPr txBox="1">
            <a:spLocks noChangeArrowheads="1"/>
          </p:cNvSpPr>
          <p:nvPr/>
        </p:nvSpPr>
        <p:spPr bwMode="auto">
          <a:xfrm>
            <a:off x="3101976" y="3087467"/>
            <a:ext cx="1955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dirty="0" err="1"/>
              <a:t>Cephalosporins</a:t>
            </a:r>
            <a:endParaRPr lang="en-US" altLang="en-US" sz="2000" dirty="0"/>
          </a:p>
        </p:txBody>
      </p:sp>
      <p:sp>
        <p:nvSpPr>
          <p:cNvPr id="18440" name="Text Box 10"/>
          <p:cNvSpPr txBox="1">
            <a:spLocks noChangeArrowheads="1"/>
          </p:cNvSpPr>
          <p:nvPr/>
        </p:nvSpPr>
        <p:spPr bwMode="auto">
          <a:xfrm>
            <a:off x="5759451" y="3086393"/>
            <a:ext cx="1955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000" dirty="0" err="1"/>
              <a:t>Carbapenems</a:t>
            </a:r>
            <a:endParaRPr lang="en-US" altLang="en-US" sz="2000" dirty="0"/>
          </a:p>
        </p:txBody>
      </p:sp>
      <p:sp>
        <p:nvSpPr>
          <p:cNvPr id="18441" name="TextBox 1"/>
          <p:cNvSpPr txBox="1">
            <a:spLocks noChangeArrowheads="1"/>
          </p:cNvSpPr>
          <p:nvPr/>
        </p:nvSpPr>
        <p:spPr bwMode="auto">
          <a:xfrm>
            <a:off x="613833" y="3810000"/>
            <a:ext cx="6587067" cy="2098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150000"/>
              </a:lnSpc>
              <a:spcBef>
                <a:spcPct val="0"/>
              </a:spcBef>
            </a:pPr>
            <a:r>
              <a:rPr lang="en-US" altLang="en-US" sz="2400" dirty="0"/>
              <a:t>All work by inhibiting </a:t>
            </a:r>
            <a:r>
              <a:rPr lang="en-US" altLang="en-US" sz="2400" dirty="0" smtClean="0"/>
              <a:t>what? </a:t>
            </a:r>
          </a:p>
          <a:p>
            <a:pPr lvl="1">
              <a:lnSpc>
                <a:spcPct val="150000"/>
              </a:lnSpc>
              <a:spcBef>
                <a:spcPct val="0"/>
              </a:spcBef>
            </a:pPr>
            <a:r>
              <a:rPr lang="en-US" altLang="en-US" sz="2000" dirty="0" smtClean="0"/>
              <a:t>penicillin</a:t>
            </a:r>
            <a:r>
              <a:rPr lang="en-US" altLang="en-US" sz="2000" dirty="0"/>
              <a:t>-binding proteins.</a:t>
            </a:r>
          </a:p>
          <a:p>
            <a:pPr eaLnBrk="1" hangingPunct="1">
              <a:lnSpc>
                <a:spcPct val="150000"/>
              </a:lnSpc>
              <a:spcBef>
                <a:spcPct val="0"/>
              </a:spcBef>
            </a:pPr>
            <a:r>
              <a:rPr lang="en-US" altLang="en-US" sz="2400" dirty="0" smtClean="0"/>
              <a:t>What is the mechanism of action of PBPs?</a:t>
            </a:r>
          </a:p>
          <a:p>
            <a:pPr lvl="1">
              <a:lnSpc>
                <a:spcPct val="150000"/>
              </a:lnSpc>
              <a:spcBef>
                <a:spcPct val="0"/>
              </a:spcBef>
            </a:pPr>
            <a:r>
              <a:rPr lang="en-US" altLang="en-US" sz="2000" dirty="0" smtClean="0"/>
              <a:t>They are </a:t>
            </a:r>
            <a:r>
              <a:rPr lang="en-US" altLang="en-US" sz="2000" dirty="0"/>
              <a:t>enzymes that cross-link peptidoglycan.</a:t>
            </a:r>
          </a:p>
        </p:txBody>
      </p:sp>
      <p:sp>
        <p:nvSpPr>
          <p:cNvPr id="10" name="Text Box 5"/>
          <p:cNvSpPr txBox="1">
            <a:spLocks noChangeArrowheads="1"/>
          </p:cNvSpPr>
          <p:nvPr/>
        </p:nvSpPr>
        <p:spPr bwMode="auto">
          <a:xfrm>
            <a:off x="1123949" y="2392445"/>
            <a:ext cx="800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b="1" dirty="0" smtClean="0"/>
              <a:t>Older</a:t>
            </a:r>
            <a:endParaRPr lang="en-US" altLang="en-US" sz="1800" b="1" dirty="0"/>
          </a:p>
        </p:txBody>
      </p:sp>
      <p:sp>
        <p:nvSpPr>
          <p:cNvPr id="11" name="Text Box 6"/>
          <p:cNvSpPr txBox="1">
            <a:spLocks noChangeArrowheads="1"/>
          </p:cNvSpPr>
          <p:nvPr/>
        </p:nvSpPr>
        <p:spPr bwMode="auto">
          <a:xfrm>
            <a:off x="7029449" y="2389826"/>
            <a:ext cx="13948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b="1" dirty="0" smtClean="0"/>
              <a:t>Newer</a:t>
            </a:r>
            <a:endParaRPr lang="en-US" altLang="en-US" sz="1800" b="1" dirty="0"/>
          </a:p>
        </p:txBody>
      </p:sp>
      <p:sp>
        <p:nvSpPr>
          <p:cNvPr id="2" name="TextBox 1"/>
          <p:cNvSpPr txBox="1"/>
          <p:nvPr/>
        </p:nvSpPr>
        <p:spPr>
          <a:xfrm>
            <a:off x="931333" y="3123916"/>
            <a:ext cx="1883833" cy="369332"/>
          </a:xfrm>
          <a:prstGeom prst="rect">
            <a:avLst/>
          </a:prstGeom>
          <a:solidFill>
            <a:schemeClr val="bg1"/>
          </a:solidFill>
        </p:spPr>
        <p:txBody>
          <a:bodyPr wrap="square" rtlCol="0">
            <a:spAutoFit/>
          </a:bodyPr>
          <a:lstStyle/>
          <a:p>
            <a:endParaRPr lang="en-US" dirty="0"/>
          </a:p>
        </p:txBody>
      </p:sp>
      <p:sp>
        <p:nvSpPr>
          <p:cNvPr id="13" name="TextBox 12"/>
          <p:cNvSpPr txBox="1"/>
          <p:nvPr/>
        </p:nvSpPr>
        <p:spPr>
          <a:xfrm>
            <a:off x="3101976" y="3123916"/>
            <a:ext cx="1883833" cy="369332"/>
          </a:xfrm>
          <a:prstGeom prst="rect">
            <a:avLst/>
          </a:prstGeom>
          <a:solidFill>
            <a:schemeClr val="bg1"/>
          </a:solidFill>
        </p:spPr>
        <p:txBody>
          <a:bodyPr wrap="square" rtlCol="0">
            <a:spAutoFit/>
          </a:bodyPr>
          <a:lstStyle/>
          <a:p>
            <a:endParaRPr lang="en-US" dirty="0"/>
          </a:p>
        </p:txBody>
      </p:sp>
      <p:sp>
        <p:nvSpPr>
          <p:cNvPr id="14" name="TextBox 13"/>
          <p:cNvSpPr txBox="1"/>
          <p:nvPr/>
        </p:nvSpPr>
        <p:spPr>
          <a:xfrm>
            <a:off x="5770036" y="3053671"/>
            <a:ext cx="1883833"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204612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8441">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8441">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8441">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844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90630"/>
            <a:ext cx="8229600" cy="5635533"/>
          </a:xfrm>
        </p:spPr>
        <p:txBody>
          <a:bodyPr>
            <a:normAutofit/>
          </a:bodyPr>
          <a:lstStyle/>
          <a:p>
            <a:r>
              <a:rPr lang="en-US" dirty="0"/>
              <a:t>Koch's postulates are four criteria designed to </a:t>
            </a:r>
            <a:r>
              <a:rPr lang="en-US" dirty="0" smtClean="0"/>
              <a:t>establish what? </a:t>
            </a:r>
          </a:p>
          <a:p>
            <a:pPr lvl="1"/>
            <a:r>
              <a:rPr lang="en-US" dirty="0" smtClean="0"/>
              <a:t>a </a:t>
            </a:r>
            <a:r>
              <a:rPr lang="en-US" dirty="0"/>
              <a:t>causative relationship between a microbe and a disease</a:t>
            </a:r>
            <a:r>
              <a:rPr lang="en-US" dirty="0" smtClean="0"/>
              <a:t>.</a:t>
            </a:r>
          </a:p>
          <a:p>
            <a:r>
              <a:rPr lang="en-US" dirty="0" smtClean="0"/>
              <a:t>These postulates were generated prior to understanding of modern concepts in microbial pathogenesis that cannot be examined using Koch's postulates, including viruses (which are obligate cellular parasites) or asymptomatic carriers. </a:t>
            </a:r>
          </a:p>
          <a:p>
            <a:pPr marL="0" indent="0">
              <a:buNone/>
            </a:pPr>
            <a:endParaRPr lang="en-US" dirty="0"/>
          </a:p>
        </p:txBody>
      </p:sp>
    </p:spTree>
    <p:extLst>
      <p:ext uri="{BB962C8B-B14F-4D97-AF65-F5344CB8AC3E}">
        <p14:creationId xmlns:p14="http://schemas.microsoft.com/office/powerpoint/2010/main" val="34483889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8500"/>
            <a:ext cx="8229600" cy="5427663"/>
          </a:xfrm>
        </p:spPr>
        <p:txBody>
          <a:bodyPr/>
          <a:lstStyle/>
          <a:p>
            <a:r>
              <a:rPr lang="en-US" dirty="0" smtClean="0"/>
              <a:t>What, specifically, is the mechanism of action of </a:t>
            </a:r>
            <a:r>
              <a:rPr lang="en-US" dirty="0" err="1" smtClean="0"/>
              <a:t>vancomycin</a:t>
            </a:r>
            <a:r>
              <a:rPr lang="en-US" dirty="0" smtClean="0"/>
              <a:t>?</a:t>
            </a:r>
          </a:p>
          <a:p>
            <a:pPr lvl="1"/>
            <a:r>
              <a:rPr lang="en-US" altLang="en-US" dirty="0" smtClean="0"/>
              <a:t>prevents </a:t>
            </a:r>
            <a:r>
              <a:rPr lang="en-US" altLang="en-US" dirty="0"/>
              <a:t>the cross-linkage of </a:t>
            </a:r>
            <a:r>
              <a:rPr lang="en-US" altLang="en-US" dirty="0" smtClean="0"/>
              <a:t>peptidoglycan</a:t>
            </a:r>
          </a:p>
          <a:p>
            <a:pPr lvl="1"/>
            <a:r>
              <a:rPr lang="en-US" dirty="0" smtClean="0"/>
              <a:t>How? </a:t>
            </a:r>
          </a:p>
          <a:p>
            <a:pPr lvl="2"/>
            <a:r>
              <a:rPr lang="en-US" dirty="0" smtClean="0"/>
              <a:t>Binds to D-</a:t>
            </a:r>
            <a:r>
              <a:rPr lang="en-US" dirty="0" err="1" smtClean="0"/>
              <a:t>Ala</a:t>
            </a:r>
            <a:r>
              <a:rPr lang="en-US" dirty="0" smtClean="0"/>
              <a:t>-D-</a:t>
            </a:r>
            <a:r>
              <a:rPr lang="en-US" dirty="0" err="1" smtClean="0"/>
              <a:t>Ala</a:t>
            </a:r>
            <a:r>
              <a:rPr lang="en-US" dirty="0" smtClean="0"/>
              <a:t> </a:t>
            </a:r>
          </a:p>
          <a:p>
            <a:pPr lvl="2"/>
            <a:r>
              <a:rPr lang="en-US" dirty="0" smtClean="0"/>
              <a:t>and </a:t>
            </a:r>
          </a:p>
          <a:p>
            <a:pPr lvl="3"/>
            <a:r>
              <a:rPr lang="en-US" dirty="0" smtClean="0"/>
              <a:t>Prevents cross linkage! </a:t>
            </a:r>
          </a:p>
          <a:p>
            <a:pPr lvl="1"/>
            <a:endParaRPr lang="en-US" dirty="0"/>
          </a:p>
        </p:txBody>
      </p:sp>
    </p:spTree>
    <p:extLst>
      <p:ext uri="{BB962C8B-B14F-4D97-AF65-F5344CB8AC3E}">
        <p14:creationId xmlns:p14="http://schemas.microsoft.com/office/powerpoint/2010/main" val="28948390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fontScale="90000"/>
          </a:bodyPr>
          <a:lstStyle/>
          <a:p>
            <a:pPr eaLnBrk="1" hangingPunct="1"/>
            <a:r>
              <a:rPr lang="en-US" altLang="en-US" dirty="0" err="1" smtClean="0"/>
              <a:t>Vancomycin</a:t>
            </a:r>
            <a:r>
              <a:rPr lang="en-US" altLang="en-US" dirty="0" smtClean="0"/>
              <a:t> – another cell-wall drug</a:t>
            </a:r>
          </a:p>
        </p:txBody>
      </p:sp>
      <p:sp>
        <p:nvSpPr>
          <p:cNvPr id="24579" name="Rectangle 3"/>
          <p:cNvSpPr>
            <a:spLocks noGrp="1" noChangeArrowheads="1"/>
          </p:cNvSpPr>
          <p:nvPr>
            <p:ph idx="1"/>
          </p:nvPr>
        </p:nvSpPr>
        <p:spPr/>
        <p:txBody>
          <a:bodyPr/>
          <a:lstStyle/>
          <a:p>
            <a:pPr eaLnBrk="1" hangingPunct="1"/>
            <a:r>
              <a:rPr lang="en-US" altLang="en-US" dirty="0" smtClean="0"/>
              <a:t>Binds to D-</a:t>
            </a:r>
            <a:r>
              <a:rPr lang="en-US" altLang="en-US" dirty="0" err="1" smtClean="0"/>
              <a:t>Ala</a:t>
            </a:r>
            <a:r>
              <a:rPr lang="en-US" altLang="en-US" dirty="0" smtClean="0"/>
              <a:t>-D-</a:t>
            </a:r>
            <a:r>
              <a:rPr lang="en-US" altLang="en-US" dirty="0" err="1" smtClean="0"/>
              <a:t>Ala</a:t>
            </a:r>
            <a:r>
              <a:rPr lang="en-US" altLang="en-US" dirty="0" smtClean="0"/>
              <a:t> and prevents the cross-linkage of peptidoglycan</a:t>
            </a:r>
          </a:p>
        </p:txBody>
      </p:sp>
      <p:sp>
        <p:nvSpPr>
          <p:cNvPr id="24580" name="Oval 6"/>
          <p:cNvSpPr>
            <a:spLocks noChangeArrowheads="1"/>
          </p:cNvSpPr>
          <p:nvPr/>
        </p:nvSpPr>
        <p:spPr bwMode="auto">
          <a:xfrm>
            <a:off x="3868341" y="3617913"/>
            <a:ext cx="689372" cy="823912"/>
          </a:xfrm>
          <a:prstGeom prst="ellipse">
            <a:avLst/>
          </a:prstGeom>
          <a:solidFill>
            <a:srgbClr val="FFC000"/>
          </a:solidFill>
          <a:ln w="25400" algn="ctr">
            <a:solidFill>
              <a:schemeClr val="tx1"/>
            </a:solidFill>
            <a:round/>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b="1"/>
              <a:t>D-Ala</a:t>
            </a:r>
          </a:p>
        </p:txBody>
      </p:sp>
      <p:sp>
        <p:nvSpPr>
          <p:cNvPr id="24581" name="Oval 7"/>
          <p:cNvSpPr>
            <a:spLocks noChangeArrowheads="1"/>
          </p:cNvSpPr>
          <p:nvPr/>
        </p:nvSpPr>
        <p:spPr bwMode="auto">
          <a:xfrm>
            <a:off x="3353991" y="4186238"/>
            <a:ext cx="689372" cy="823912"/>
          </a:xfrm>
          <a:prstGeom prst="ellipse">
            <a:avLst/>
          </a:prstGeom>
          <a:solidFill>
            <a:srgbClr val="FFC000"/>
          </a:solidFill>
          <a:ln w="25400" algn="ctr">
            <a:solidFill>
              <a:schemeClr val="tx1"/>
            </a:solidFill>
            <a:round/>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b="1"/>
              <a:t>D-Ala</a:t>
            </a:r>
          </a:p>
        </p:txBody>
      </p:sp>
      <p:sp>
        <p:nvSpPr>
          <p:cNvPr id="24582" name="Oval 8"/>
          <p:cNvSpPr>
            <a:spLocks noChangeArrowheads="1"/>
          </p:cNvSpPr>
          <p:nvPr/>
        </p:nvSpPr>
        <p:spPr bwMode="auto">
          <a:xfrm>
            <a:off x="4204097" y="4826002"/>
            <a:ext cx="690563" cy="823913"/>
          </a:xfrm>
          <a:prstGeom prst="ellipse">
            <a:avLst/>
          </a:prstGeom>
          <a:solidFill>
            <a:srgbClr val="FFC000"/>
          </a:solidFill>
          <a:ln w="25400" algn="ctr">
            <a:solidFill>
              <a:schemeClr val="tx1"/>
            </a:solidFill>
            <a:round/>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b="1"/>
              <a:t>D-Ala</a:t>
            </a:r>
          </a:p>
        </p:txBody>
      </p:sp>
      <p:sp>
        <p:nvSpPr>
          <p:cNvPr id="24583" name="Oval 9"/>
          <p:cNvSpPr>
            <a:spLocks noChangeArrowheads="1"/>
          </p:cNvSpPr>
          <p:nvPr/>
        </p:nvSpPr>
        <p:spPr bwMode="auto">
          <a:xfrm>
            <a:off x="4722020" y="4270377"/>
            <a:ext cx="689372" cy="823913"/>
          </a:xfrm>
          <a:prstGeom prst="ellipse">
            <a:avLst/>
          </a:prstGeom>
          <a:solidFill>
            <a:srgbClr val="FFC000"/>
          </a:solidFill>
          <a:ln w="25400" algn="ctr">
            <a:solidFill>
              <a:schemeClr val="tx1"/>
            </a:solidFill>
            <a:round/>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b="1"/>
              <a:t>D-Ala</a:t>
            </a:r>
          </a:p>
        </p:txBody>
      </p:sp>
      <p:sp>
        <p:nvSpPr>
          <p:cNvPr id="24584" name="Oval 10"/>
          <p:cNvSpPr>
            <a:spLocks noChangeArrowheads="1"/>
          </p:cNvSpPr>
          <p:nvPr/>
        </p:nvSpPr>
        <p:spPr bwMode="auto">
          <a:xfrm>
            <a:off x="5248276" y="3706813"/>
            <a:ext cx="689372" cy="823912"/>
          </a:xfrm>
          <a:prstGeom prst="ellipse">
            <a:avLst/>
          </a:prstGeom>
          <a:solidFill>
            <a:srgbClr val="FFC000"/>
          </a:solidFill>
          <a:ln w="25400" algn="ctr">
            <a:solidFill>
              <a:schemeClr val="tx1"/>
            </a:solidFill>
            <a:round/>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b="1"/>
              <a:t>L-Lys</a:t>
            </a:r>
          </a:p>
        </p:txBody>
      </p:sp>
      <p:sp>
        <p:nvSpPr>
          <p:cNvPr id="24585" name="Oval 11"/>
          <p:cNvSpPr>
            <a:spLocks noChangeArrowheads="1"/>
          </p:cNvSpPr>
          <p:nvPr/>
        </p:nvSpPr>
        <p:spPr bwMode="auto">
          <a:xfrm>
            <a:off x="5768578" y="3141663"/>
            <a:ext cx="689372" cy="823912"/>
          </a:xfrm>
          <a:prstGeom prst="ellipse">
            <a:avLst/>
          </a:prstGeom>
          <a:solidFill>
            <a:srgbClr val="FFC000"/>
          </a:solidFill>
          <a:ln w="25400" algn="ctr">
            <a:solidFill>
              <a:schemeClr val="tx1"/>
            </a:solidFill>
            <a:round/>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b="1"/>
              <a:t>DGlu</a:t>
            </a:r>
          </a:p>
        </p:txBody>
      </p:sp>
      <p:sp>
        <p:nvSpPr>
          <p:cNvPr id="24586" name="Oval 12"/>
          <p:cNvSpPr>
            <a:spLocks noChangeArrowheads="1"/>
          </p:cNvSpPr>
          <p:nvPr/>
        </p:nvSpPr>
        <p:spPr bwMode="auto">
          <a:xfrm>
            <a:off x="2833689" y="4749800"/>
            <a:ext cx="689372" cy="825500"/>
          </a:xfrm>
          <a:prstGeom prst="ellipse">
            <a:avLst/>
          </a:prstGeom>
          <a:solidFill>
            <a:srgbClr val="FFC000"/>
          </a:solidFill>
          <a:ln w="25400" algn="ctr">
            <a:solidFill>
              <a:schemeClr val="tx1"/>
            </a:solidFill>
            <a:round/>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b="1"/>
              <a:t>L-Lys</a:t>
            </a:r>
          </a:p>
        </p:txBody>
      </p:sp>
      <p:sp>
        <p:nvSpPr>
          <p:cNvPr id="24587" name="Oval 13"/>
          <p:cNvSpPr>
            <a:spLocks noChangeArrowheads="1"/>
          </p:cNvSpPr>
          <p:nvPr/>
        </p:nvSpPr>
        <p:spPr bwMode="auto">
          <a:xfrm>
            <a:off x="2339578" y="5314952"/>
            <a:ext cx="689372" cy="823913"/>
          </a:xfrm>
          <a:prstGeom prst="ellipse">
            <a:avLst/>
          </a:prstGeom>
          <a:solidFill>
            <a:srgbClr val="FFC000"/>
          </a:solidFill>
          <a:ln w="25400" algn="ctr">
            <a:solidFill>
              <a:schemeClr val="tx1"/>
            </a:solidFill>
            <a:round/>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b="1"/>
              <a:t>DGlu</a:t>
            </a:r>
          </a:p>
        </p:txBody>
      </p:sp>
      <p:sp>
        <p:nvSpPr>
          <p:cNvPr id="24589" name="Oval 15"/>
          <p:cNvSpPr>
            <a:spLocks noChangeArrowheads="1"/>
          </p:cNvSpPr>
          <p:nvPr/>
        </p:nvSpPr>
        <p:spPr bwMode="auto">
          <a:xfrm>
            <a:off x="6340078" y="2667002"/>
            <a:ext cx="689372" cy="823913"/>
          </a:xfrm>
          <a:prstGeom prst="ellipse">
            <a:avLst/>
          </a:prstGeom>
          <a:solidFill>
            <a:srgbClr val="FFC000"/>
          </a:solidFill>
          <a:ln w="25400" algn="ctr">
            <a:solidFill>
              <a:schemeClr val="tx1"/>
            </a:solidFill>
            <a:round/>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b="1"/>
              <a:t>L-Ala</a:t>
            </a:r>
          </a:p>
        </p:txBody>
      </p:sp>
      <p:sp>
        <p:nvSpPr>
          <p:cNvPr id="24590" name="Oval 16"/>
          <p:cNvSpPr>
            <a:spLocks noChangeArrowheads="1"/>
          </p:cNvSpPr>
          <p:nvPr/>
        </p:nvSpPr>
        <p:spPr bwMode="auto">
          <a:xfrm>
            <a:off x="1816895" y="5878513"/>
            <a:ext cx="689372" cy="823912"/>
          </a:xfrm>
          <a:prstGeom prst="ellipse">
            <a:avLst/>
          </a:prstGeom>
          <a:solidFill>
            <a:srgbClr val="FFC000"/>
          </a:solidFill>
          <a:ln w="25400" algn="ctr">
            <a:solidFill>
              <a:schemeClr val="tx1"/>
            </a:solidFill>
            <a:round/>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b="1"/>
              <a:t>L-Ala</a:t>
            </a:r>
          </a:p>
        </p:txBody>
      </p:sp>
    </p:spTree>
    <p:extLst>
      <p:ext uri="{BB962C8B-B14F-4D97-AF65-F5344CB8AC3E}">
        <p14:creationId xmlns:p14="http://schemas.microsoft.com/office/powerpoint/2010/main" val="368017141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dirty="0" err="1" smtClean="0"/>
              <a:t>Vancomycin</a:t>
            </a:r>
            <a:endParaRPr lang="en-US" altLang="en-US" dirty="0" smtClean="0"/>
          </a:p>
        </p:txBody>
      </p:sp>
      <p:sp>
        <p:nvSpPr>
          <p:cNvPr id="25603" name="Rectangle 3"/>
          <p:cNvSpPr>
            <a:spLocks noGrp="1" noChangeArrowheads="1"/>
          </p:cNvSpPr>
          <p:nvPr>
            <p:ph idx="1"/>
          </p:nvPr>
        </p:nvSpPr>
        <p:spPr/>
        <p:txBody>
          <a:bodyPr/>
          <a:lstStyle/>
          <a:p>
            <a:pPr eaLnBrk="1" hangingPunct="1"/>
            <a:r>
              <a:rPr lang="en-US" altLang="en-US" smtClean="0"/>
              <a:t>Binds to D-Ala-D-Ala and prevents the cross-linkage of peptidoglycan</a:t>
            </a:r>
          </a:p>
          <a:p>
            <a:pPr eaLnBrk="1" hangingPunct="1"/>
            <a:r>
              <a:rPr lang="en-US" altLang="en-US" smtClean="0"/>
              <a:t>Mainstay of MRSA treatment</a:t>
            </a:r>
          </a:p>
        </p:txBody>
      </p:sp>
      <p:sp>
        <p:nvSpPr>
          <p:cNvPr id="25604" name="Oval 6"/>
          <p:cNvSpPr>
            <a:spLocks noChangeArrowheads="1"/>
          </p:cNvSpPr>
          <p:nvPr/>
        </p:nvSpPr>
        <p:spPr bwMode="auto">
          <a:xfrm>
            <a:off x="3868341" y="3617913"/>
            <a:ext cx="689372" cy="823912"/>
          </a:xfrm>
          <a:prstGeom prst="ellipse">
            <a:avLst/>
          </a:prstGeom>
          <a:solidFill>
            <a:srgbClr val="FFC000"/>
          </a:solidFill>
          <a:ln w="25400" algn="ctr">
            <a:solidFill>
              <a:schemeClr val="tx1"/>
            </a:solidFill>
            <a:round/>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b="1"/>
              <a:t>D-Ala</a:t>
            </a:r>
          </a:p>
        </p:txBody>
      </p:sp>
      <p:sp>
        <p:nvSpPr>
          <p:cNvPr id="25605" name="Oval 7"/>
          <p:cNvSpPr>
            <a:spLocks noChangeArrowheads="1"/>
          </p:cNvSpPr>
          <p:nvPr/>
        </p:nvSpPr>
        <p:spPr bwMode="auto">
          <a:xfrm>
            <a:off x="3353991" y="4186238"/>
            <a:ext cx="689372" cy="823912"/>
          </a:xfrm>
          <a:prstGeom prst="ellipse">
            <a:avLst/>
          </a:prstGeom>
          <a:solidFill>
            <a:srgbClr val="FFC000"/>
          </a:solidFill>
          <a:ln w="25400" algn="ctr">
            <a:solidFill>
              <a:schemeClr val="tx1"/>
            </a:solidFill>
            <a:round/>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b="1"/>
              <a:t>D-Ala</a:t>
            </a:r>
          </a:p>
        </p:txBody>
      </p:sp>
      <p:sp>
        <p:nvSpPr>
          <p:cNvPr id="25606" name="Oval 8"/>
          <p:cNvSpPr>
            <a:spLocks noChangeArrowheads="1"/>
          </p:cNvSpPr>
          <p:nvPr/>
        </p:nvSpPr>
        <p:spPr bwMode="auto">
          <a:xfrm>
            <a:off x="4204097" y="4826002"/>
            <a:ext cx="690563" cy="823913"/>
          </a:xfrm>
          <a:prstGeom prst="ellipse">
            <a:avLst/>
          </a:prstGeom>
          <a:solidFill>
            <a:srgbClr val="FFC000"/>
          </a:solidFill>
          <a:ln w="25400" algn="ctr">
            <a:solidFill>
              <a:schemeClr val="tx1"/>
            </a:solidFill>
            <a:round/>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b="1"/>
              <a:t>D-Ala</a:t>
            </a:r>
          </a:p>
        </p:txBody>
      </p:sp>
      <p:sp>
        <p:nvSpPr>
          <p:cNvPr id="25607" name="Oval 9"/>
          <p:cNvSpPr>
            <a:spLocks noChangeArrowheads="1"/>
          </p:cNvSpPr>
          <p:nvPr/>
        </p:nvSpPr>
        <p:spPr bwMode="auto">
          <a:xfrm>
            <a:off x="4722020" y="4270377"/>
            <a:ext cx="689372" cy="823913"/>
          </a:xfrm>
          <a:prstGeom prst="ellipse">
            <a:avLst/>
          </a:prstGeom>
          <a:solidFill>
            <a:srgbClr val="FFC000"/>
          </a:solidFill>
          <a:ln w="25400" algn="ctr">
            <a:solidFill>
              <a:schemeClr val="tx1"/>
            </a:solidFill>
            <a:round/>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b="1"/>
              <a:t>D-Ala</a:t>
            </a:r>
          </a:p>
        </p:txBody>
      </p:sp>
      <p:sp>
        <p:nvSpPr>
          <p:cNvPr id="25608" name="Oval 10"/>
          <p:cNvSpPr>
            <a:spLocks noChangeArrowheads="1"/>
          </p:cNvSpPr>
          <p:nvPr/>
        </p:nvSpPr>
        <p:spPr bwMode="auto">
          <a:xfrm>
            <a:off x="5248276" y="3706813"/>
            <a:ext cx="689372" cy="823912"/>
          </a:xfrm>
          <a:prstGeom prst="ellipse">
            <a:avLst/>
          </a:prstGeom>
          <a:solidFill>
            <a:srgbClr val="FFC000"/>
          </a:solidFill>
          <a:ln w="25400" algn="ctr">
            <a:solidFill>
              <a:schemeClr val="tx1"/>
            </a:solidFill>
            <a:round/>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b="1"/>
              <a:t>L-Lys</a:t>
            </a:r>
          </a:p>
        </p:txBody>
      </p:sp>
      <p:sp>
        <p:nvSpPr>
          <p:cNvPr id="25609" name="Oval 11"/>
          <p:cNvSpPr>
            <a:spLocks noChangeArrowheads="1"/>
          </p:cNvSpPr>
          <p:nvPr/>
        </p:nvSpPr>
        <p:spPr bwMode="auto">
          <a:xfrm>
            <a:off x="5768578" y="3141663"/>
            <a:ext cx="689372" cy="823912"/>
          </a:xfrm>
          <a:prstGeom prst="ellipse">
            <a:avLst/>
          </a:prstGeom>
          <a:solidFill>
            <a:srgbClr val="FFC000"/>
          </a:solidFill>
          <a:ln w="25400" algn="ctr">
            <a:solidFill>
              <a:schemeClr val="tx1"/>
            </a:solidFill>
            <a:round/>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b="1"/>
              <a:t>DGlu</a:t>
            </a:r>
          </a:p>
        </p:txBody>
      </p:sp>
      <p:sp>
        <p:nvSpPr>
          <p:cNvPr id="25610" name="Oval 12"/>
          <p:cNvSpPr>
            <a:spLocks noChangeArrowheads="1"/>
          </p:cNvSpPr>
          <p:nvPr/>
        </p:nvSpPr>
        <p:spPr bwMode="auto">
          <a:xfrm>
            <a:off x="2833689" y="4749800"/>
            <a:ext cx="689372" cy="825500"/>
          </a:xfrm>
          <a:prstGeom prst="ellipse">
            <a:avLst/>
          </a:prstGeom>
          <a:solidFill>
            <a:srgbClr val="FFC000"/>
          </a:solidFill>
          <a:ln w="25400" algn="ctr">
            <a:solidFill>
              <a:schemeClr val="tx1"/>
            </a:solidFill>
            <a:round/>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b="1"/>
              <a:t>L-Lys</a:t>
            </a:r>
          </a:p>
        </p:txBody>
      </p:sp>
      <p:sp>
        <p:nvSpPr>
          <p:cNvPr id="25611" name="Oval 13"/>
          <p:cNvSpPr>
            <a:spLocks noChangeArrowheads="1"/>
          </p:cNvSpPr>
          <p:nvPr/>
        </p:nvSpPr>
        <p:spPr bwMode="auto">
          <a:xfrm>
            <a:off x="2339578" y="5314952"/>
            <a:ext cx="689372" cy="823913"/>
          </a:xfrm>
          <a:prstGeom prst="ellipse">
            <a:avLst/>
          </a:prstGeom>
          <a:solidFill>
            <a:srgbClr val="FFC000"/>
          </a:solidFill>
          <a:ln w="25400" algn="ctr">
            <a:solidFill>
              <a:schemeClr val="tx1"/>
            </a:solidFill>
            <a:round/>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b="1"/>
              <a:t>DGlu</a:t>
            </a:r>
          </a:p>
        </p:txBody>
      </p:sp>
      <p:sp>
        <p:nvSpPr>
          <p:cNvPr id="25612" name="Oval 14"/>
          <p:cNvSpPr>
            <a:spLocks noChangeArrowheads="1"/>
          </p:cNvSpPr>
          <p:nvPr/>
        </p:nvSpPr>
        <p:spPr bwMode="auto">
          <a:xfrm rot="2966589">
            <a:off x="3403927" y="3575573"/>
            <a:ext cx="1128713" cy="1498303"/>
          </a:xfrm>
          <a:prstGeom prst="ellipse">
            <a:avLst/>
          </a:prstGeom>
          <a:noFill/>
          <a:ln w="762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5613" name="Oval 15"/>
          <p:cNvSpPr>
            <a:spLocks noChangeArrowheads="1"/>
          </p:cNvSpPr>
          <p:nvPr/>
        </p:nvSpPr>
        <p:spPr bwMode="auto">
          <a:xfrm>
            <a:off x="6340078" y="2667002"/>
            <a:ext cx="689372" cy="823913"/>
          </a:xfrm>
          <a:prstGeom prst="ellipse">
            <a:avLst/>
          </a:prstGeom>
          <a:solidFill>
            <a:srgbClr val="FFC000"/>
          </a:solidFill>
          <a:ln w="25400" algn="ctr">
            <a:solidFill>
              <a:schemeClr val="tx1"/>
            </a:solidFill>
            <a:round/>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b="1"/>
              <a:t>L-Ala</a:t>
            </a:r>
          </a:p>
        </p:txBody>
      </p:sp>
      <p:sp>
        <p:nvSpPr>
          <p:cNvPr id="25614" name="Oval 16"/>
          <p:cNvSpPr>
            <a:spLocks noChangeArrowheads="1"/>
          </p:cNvSpPr>
          <p:nvPr/>
        </p:nvSpPr>
        <p:spPr bwMode="auto">
          <a:xfrm>
            <a:off x="1816895" y="5878513"/>
            <a:ext cx="689372" cy="823912"/>
          </a:xfrm>
          <a:prstGeom prst="ellipse">
            <a:avLst/>
          </a:prstGeom>
          <a:solidFill>
            <a:srgbClr val="FFC000"/>
          </a:solidFill>
          <a:ln w="25400" algn="ctr">
            <a:solidFill>
              <a:schemeClr val="tx1"/>
            </a:solidFill>
            <a:round/>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b="1"/>
              <a:t>L-Ala</a:t>
            </a:r>
          </a:p>
        </p:txBody>
      </p:sp>
      <p:sp>
        <p:nvSpPr>
          <p:cNvPr id="15" name="Oval 14"/>
          <p:cNvSpPr>
            <a:spLocks noChangeArrowheads="1"/>
          </p:cNvSpPr>
          <p:nvPr/>
        </p:nvSpPr>
        <p:spPr bwMode="auto">
          <a:xfrm rot="2966589">
            <a:off x="4244687" y="4194676"/>
            <a:ext cx="1128713" cy="1498303"/>
          </a:xfrm>
          <a:prstGeom prst="ellipse">
            <a:avLst/>
          </a:prstGeom>
          <a:noFill/>
          <a:ln w="762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387912626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ANCOMYCIN_HYDROCHLORIDE_81-73275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3444" y="84666"/>
            <a:ext cx="6364111" cy="6364111"/>
          </a:xfrm>
          <a:prstGeom prst="rect">
            <a:avLst/>
          </a:prstGeom>
        </p:spPr>
      </p:pic>
    </p:spTree>
    <p:extLst>
      <p:ext uri="{BB962C8B-B14F-4D97-AF65-F5344CB8AC3E}">
        <p14:creationId xmlns:p14="http://schemas.microsoft.com/office/powerpoint/2010/main" val="405424280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8500"/>
            <a:ext cx="8229600" cy="5427663"/>
          </a:xfrm>
        </p:spPr>
        <p:txBody>
          <a:bodyPr/>
          <a:lstStyle/>
          <a:p>
            <a:r>
              <a:rPr lang="en-US" dirty="0" smtClean="0"/>
              <a:t>If </a:t>
            </a:r>
            <a:r>
              <a:rPr lang="en-US" dirty="0"/>
              <a:t>these are </a:t>
            </a:r>
            <a:r>
              <a:rPr lang="en-US" dirty="0" smtClean="0"/>
              <a:t>Beta</a:t>
            </a:r>
            <a:r>
              <a:rPr lang="en-US" dirty="0"/>
              <a:t>-lactams</a:t>
            </a:r>
          </a:p>
          <a:p>
            <a:pPr lvl="1"/>
            <a:r>
              <a:rPr lang="en-US" dirty="0" err="1" smtClean="0"/>
              <a:t>Penicillins</a:t>
            </a:r>
            <a:r>
              <a:rPr lang="en-US" dirty="0" smtClean="0"/>
              <a:t>, </a:t>
            </a:r>
            <a:r>
              <a:rPr lang="en-US" dirty="0" err="1" smtClean="0"/>
              <a:t>Cephalosporins</a:t>
            </a:r>
            <a:r>
              <a:rPr lang="en-US" dirty="0" smtClean="0"/>
              <a:t>, </a:t>
            </a:r>
            <a:r>
              <a:rPr lang="en-US" dirty="0" err="1" smtClean="0"/>
              <a:t>Carbapenems</a:t>
            </a:r>
            <a:r>
              <a:rPr lang="en-US" dirty="0" smtClean="0"/>
              <a:t>, and </a:t>
            </a:r>
            <a:r>
              <a:rPr lang="en-US" dirty="0" err="1" smtClean="0"/>
              <a:t>Monobactams</a:t>
            </a:r>
            <a:r>
              <a:rPr lang="en-US" dirty="0" smtClean="0"/>
              <a:t>, then what group would </a:t>
            </a:r>
            <a:r>
              <a:rPr lang="en-US" dirty="0" err="1" smtClean="0"/>
              <a:t>Vancomycin</a:t>
            </a:r>
            <a:r>
              <a:rPr lang="en-US" dirty="0" smtClean="0"/>
              <a:t> belong to? </a:t>
            </a:r>
            <a:endParaRPr lang="en-US" dirty="0"/>
          </a:p>
          <a:p>
            <a:pPr lvl="2"/>
            <a:r>
              <a:rPr lang="en-US" dirty="0" err="1" smtClean="0"/>
              <a:t>Glycopeptides</a:t>
            </a:r>
            <a:r>
              <a:rPr lang="en-US" dirty="0" smtClean="0"/>
              <a:t> (</a:t>
            </a:r>
            <a:r>
              <a:rPr lang="en-US" dirty="0" err="1" smtClean="0"/>
              <a:t>Vancomycin</a:t>
            </a:r>
            <a:r>
              <a:rPr lang="en-US" dirty="0" smtClean="0"/>
              <a:t>)</a:t>
            </a:r>
          </a:p>
          <a:p>
            <a:endParaRPr lang="en-US" dirty="0" smtClean="0"/>
          </a:p>
          <a:p>
            <a:endParaRPr lang="en-US" dirty="0"/>
          </a:p>
          <a:p>
            <a:endParaRPr lang="en-US" dirty="0"/>
          </a:p>
        </p:txBody>
      </p:sp>
    </p:spTree>
    <p:extLst>
      <p:ext uri="{BB962C8B-B14F-4D97-AF65-F5344CB8AC3E}">
        <p14:creationId xmlns:p14="http://schemas.microsoft.com/office/powerpoint/2010/main" val="5794446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8500"/>
            <a:ext cx="8229600" cy="5427663"/>
          </a:xfrm>
        </p:spPr>
        <p:txBody>
          <a:bodyPr/>
          <a:lstStyle/>
          <a:p>
            <a:r>
              <a:rPr lang="en-US" altLang="en-US" dirty="0" smtClean="0"/>
              <a:t>What is the mechanism of action of aminoglycosides</a:t>
            </a:r>
            <a:r>
              <a:rPr lang="en-US" altLang="en-US" dirty="0"/>
              <a:t>, </a:t>
            </a:r>
            <a:r>
              <a:rPr lang="en-US" altLang="en-US" dirty="0" smtClean="0"/>
              <a:t>such as gentamicin?</a:t>
            </a:r>
          </a:p>
          <a:p>
            <a:pPr lvl="1"/>
            <a:r>
              <a:rPr lang="en-US" dirty="0"/>
              <a:t>Bind irreversibly to the small ribosomal subunit (30s</a:t>
            </a:r>
            <a:r>
              <a:rPr lang="en-US" dirty="0" smtClean="0"/>
              <a:t>) </a:t>
            </a:r>
          </a:p>
          <a:p>
            <a:pPr lvl="1"/>
            <a:r>
              <a:rPr lang="en-US" dirty="0" smtClean="0"/>
              <a:t>Broadly speaking, what are aminoglycosides composed of? </a:t>
            </a:r>
            <a:endParaRPr lang="en-US" dirty="0"/>
          </a:p>
          <a:p>
            <a:pPr lvl="2"/>
            <a:r>
              <a:rPr lang="en-US" dirty="0" smtClean="0"/>
              <a:t>Linked </a:t>
            </a:r>
            <a:r>
              <a:rPr lang="en-US" dirty="0"/>
              <a:t>amino sugars</a:t>
            </a:r>
          </a:p>
          <a:p>
            <a:pPr lvl="1"/>
            <a:endParaRPr lang="en-US" dirty="0"/>
          </a:p>
          <a:p>
            <a:pPr lvl="1"/>
            <a:endParaRPr lang="en-US" dirty="0"/>
          </a:p>
        </p:txBody>
      </p:sp>
      <p:sp>
        <p:nvSpPr>
          <p:cNvPr id="5" name="Hexagon 4"/>
          <p:cNvSpPr/>
          <p:nvPr/>
        </p:nvSpPr>
        <p:spPr>
          <a:xfrm>
            <a:off x="2057400" y="4572000"/>
            <a:ext cx="857250" cy="914400"/>
          </a:xfrm>
          <a:prstGeom prst="hexagon">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800" dirty="0">
                <a:solidFill>
                  <a:schemeClr val="tx1"/>
                </a:solidFill>
              </a:rPr>
              <a:t>Sugar</a:t>
            </a:r>
          </a:p>
        </p:txBody>
      </p:sp>
      <p:sp>
        <p:nvSpPr>
          <p:cNvPr id="6" name="Hexagon 5"/>
          <p:cNvSpPr/>
          <p:nvPr/>
        </p:nvSpPr>
        <p:spPr>
          <a:xfrm>
            <a:off x="3200400" y="5410200"/>
            <a:ext cx="857250" cy="914400"/>
          </a:xfrm>
          <a:prstGeom prst="hexagon">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800" dirty="0">
                <a:solidFill>
                  <a:schemeClr val="tx1"/>
                </a:solidFill>
              </a:rPr>
              <a:t>Sugar</a:t>
            </a:r>
          </a:p>
        </p:txBody>
      </p:sp>
      <p:sp>
        <p:nvSpPr>
          <p:cNvPr id="7" name="Hexagon 6"/>
          <p:cNvSpPr/>
          <p:nvPr/>
        </p:nvSpPr>
        <p:spPr>
          <a:xfrm>
            <a:off x="4343400" y="4495800"/>
            <a:ext cx="857250" cy="914400"/>
          </a:xfrm>
          <a:prstGeom prst="hexagon">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800" dirty="0">
                <a:solidFill>
                  <a:schemeClr val="tx1"/>
                </a:solidFill>
              </a:rPr>
              <a:t>Sugar</a:t>
            </a:r>
          </a:p>
        </p:txBody>
      </p:sp>
      <p:sp>
        <p:nvSpPr>
          <p:cNvPr id="8" name="Oval 7"/>
          <p:cNvSpPr/>
          <p:nvPr/>
        </p:nvSpPr>
        <p:spPr>
          <a:xfrm>
            <a:off x="3057525" y="4865688"/>
            <a:ext cx="285750" cy="38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rPr>
              <a:t>O</a:t>
            </a:r>
          </a:p>
        </p:txBody>
      </p:sp>
      <p:sp>
        <p:nvSpPr>
          <p:cNvPr id="9" name="Oval 8"/>
          <p:cNvSpPr/>
          <p:nvPr/>
        </p:nvSpPr>
        <p:spPr>
          <a:xfrm>
            <a:off x="4320779" y="5654675"/>
            <a:ext cx="285750" cy="38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rPr>
              <a:t>O</a:t>
            </a:r>
          </a:p>
        </p:txBody>
      </p:sp>
      <p:cxnSp>
        <p:nvCxnSpPr>
          <p:cNvPr id="10" name="Straight Connector 9"/>
          <p:cNvCxnSpPr>
            <a:endCxn id="8" idx="2"/>
          </p:cNvCxnSpPr>
          <p:nvPr/>
        </p:nvCxnSpPr>
        <p:spPr>
          <a:xfrm>
            <a:off x="2914650" y="5029200"/>
            <a:ext cx="142875" cy="2698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5"/>
            <a:endCxn id="6" idx="1"/>
          </p:cNvCxnSpPr>
          <p:nvPr/>
        </p:nvCxnSpPr>
        <p:spPr>
          <a:xfrm>
            <a:off x="3301603" y="5189538"/>
            <a:ext cx="70247" cy="2206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2"/>
            <a:endCxn id="9" idx="2"/>
          </p:cNvCxnSpPr>
          <p:nvPr/>
        </p:nvCxnSpPr>
        <p:spPr>
          <a:xfrm flipV="1">
            <a:off x="4057650" y="5845177"/>
            <a:ext cx="263129" cy="222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7" idx="2"/>
          </p:cNvCxnSpPr>
          <p:nvPr/>
        </p:nvCxnSpPr>
        <p:spPr>
          <a:xfrm flipV="1">
            <a:off x="4463653" y="5410202"/>
            <a:ext cx="51197" cy="2444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943100" y="5737227"/>
            <a:ext cx="800100" cy="5953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800" dirty="0">
                <a:solidFill>
                  <a:schemeClr val="tx1"/>
                </a:solidFill>
              </a:rPr>
              <a:t>NH</a:t>
            </a:r>
            <a:r>
              <a:rPr lang="en-US" sz="1800" baseline="-25000" dirty="0">
                <a:solidFill>
                  <a:schemeClr val="tx1"/>
                </a:solidFill>
              </a:rPr>
              <a:t>2</a:t>
            </a:r>
          </a:p>
        </p:txBody>
      </p:sp>
      <p:sp>
        <p:nvSpPr>
          <p:cNvPr id="15" name="Oval 14"/>
          <p:cNvSpPr/>
          <p:nvPr/>
        </p:nvSpPr>
        <p:spPr>
          <a:xfrm>
            <a:off x="5264944" y="4652965"/>
            <a:ext cx="800100" cy="593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800" dirty="0">
                <a:solidFill>
                  <a:schemeClr val="tx1"/>
                </a:solidFill>
              </a:rPr>
              <a:t>NH</a:t>
            </a:r>
            <a:r>
              <a:rPr lang="en-US" sz="1800" baseline="-25000" dirty="0">
                <a:solidFill>
                  <a:schemeClr val="tx1"/>
                </a:solidFill>
              </a:rPr>
              <a:t>2</a:t>
            </a:r>
          </a:p>
        </p:txBody>
      </p:sp>
      <p:cxnSp>
        <p:nvCxnSpPr>
          <p:cNvPr id="16" name="Straight Connector 15"/>
          <p:cNvCxnSpPr>
            <a:stCxn id="5" idx="2"/>
          </p:cNvCxnSpPr>
          <p:nvPr/>
        </p:nvCxnSpPr>
        <p:spPr>
          <a:xfrm>
            <a:off x="2228850" y="5486402"/>
            <a:ext cx="0" cy="3587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7" idx="2"/>
          </p:cNvCxnSpPr>
          <p:nvPr/>
        </p:nvCxnSpPr>
        <p:spPr>
          <a:xfrm flipV="1">
            <a:off x="5200650" y="4949827"/>
            <a:ext cx="285750" cy="31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780116" y="4317499"/>
            <a:ext cx="4284928" cy="2201833"/>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293214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0" nodeType="clickEffect">
                                  <p:stCondLst>
                                    <p:cond delay="0"/>
                                  </p:stCondLst>
                                  <p:childTnLst>
                                    <p:animEffect transition="out" filter="blinds(horizontal)">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dirty="0" smtClean="0"/>
              <a:t>Aminoglycosides, e.g. gentamicin</a:t>
            </a:r>
          </a:p>
        </p:txBody>
      </p:sp>
      <p:sp>
        <p:nvSpPr>
          <p:cNvPr id="28675" name="Rectangle 3"/>
          <p:cNvSpPr>
            <a:spLocks noGrp="1" noChangeArrowheads="1"/>
          </p:cNvSpPr>
          <p:nvPr>
            <p:ph idx="1"/>
          </p:nvPr>
        </p:nvSpPr>
        <p:spPr/>
        <p:txBody>
          <a:bodyPr/>
          <a:lstStyle/>
          <a:p>
            <a:pPr eaLnBrk="1" hangingPunct="1"/>
            <a:r>
              <a:rPr lang="en-US" altLang="en-US" sz="2800" dirty="0"/>
              <a:t>Bind </a:t>
            </a:r>
            <a:r>
              <a:rPr lang="en-US" altLang="en-US" sz="2800" dirty="0" smtClean="0"/>
              <a:t>irreversibly to </a:t>
            </a:r>
            <a:r>
              <a:rPr lang="en-US" altLang="en-US" sz="2800" dirty="0"/>
              <a:t>the small ribosomal subunit (30s)</a:t>
            </a:r>
          </a:p>
          <a:p>
            <a:pPr eaLnBrk="1" hangingPunct="1"/>
            <a:r>
              <a:rPr lang="en-US" altLang="en-US" sz="2800" dirty="0"/>
              <a:t>Streptomycin was the first, in 1940s</a:t>
            </a:r>
          </a:p>
          <a:p>
            <a:pPr lvl="1" eaLnBrk="1" hangingPunct="1"/>
            <a:r>
              <a:rPr lang="en-US" altLang="en-US" sz="2400" dirty="0"/>
              <a:t>From </a:t>
            </a:r>
            <a:r>
              <a:rPr lang="en-US" altLang="en-US" sz="2400" i="1" dirty="0"/>
              <a:t>Streptomyces</a:t>
            </a:r>
          </a:p>
          <a:p>
            <a:pPr lvl="1" eaLnBrk="1" hangingPunct="1"/>
            <a:r>
              <a:rPr lang="en-US" altLang="en-US" sz="2400" dirty="0"/>
              <a:t>Others from </a:t>
            </a:r>
            <a:r>
              <a:rPr lang="en-US" altLang="en-US" sz="2400" i="1" dirty="0" err="1"/>
              <a:t>Micromonospora</a:t>
            </a:r>
            <a:endParaRPr lang="en-US" altLang="en-US" sz="2400" i="1" dirty="0"/>
          </a:p>
          <a:p>
            <a:pPr eaLnBrk="1" hangingPunct="1"/>
            <a:r>
              <a:rPr lang="en-US" altLang="en-US" sz="2800" dirty="0"/>
              <a:t>Made of linked amino sugars</a:t>
            </a:r>
          </a:p>
          <a:p>
            <a:pPr lvl="1" eaLnBrk="1" hangingPunct="1"/>
            <a:endParaRPr lang="en-US" altLang="en-US" sz="2400" dirty="0"/>
          </a:p>
        </p:txBody>
      </p:sp>
      <p:sp>
        <p:nvSpPr>
          <p:cNvPr id="2" name="Hexagon 1"/>
          <p:cNvSpPr/>
          <p:nvPr/>
        </p:nvSpPr>
        <p:spPr>
          <a:xfrm>
            <a:off x="2057400" y="4572000"/>
            <a:ext cx="857250" cy="914400"/>
          </a:xfrm>
          <a:prstGeom prst="hexagon">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800" dirty="0">
                <a:solidFill>
                  <a:schemeClr val="tx1"/>
                </a:solidFill>
              </a:rPr>
              <a:t>Sugar</a:t>
            </a:r>
          </a:p>
        </p:txBody>
      </p:sp>
      <p:sp>
        <p:nvSpPr>
          <p:cNvPr id="7" name="Hexagon 6"/>
          <p:cNvSpPr/>
          <p:nvPr/>
        </p:nvSpPr>
        <p:spPr>
          <a:xfrm>
            <a:off x="3200400" y="5410200"/>
            <a:ext cx="857250" cy="914400"/>
          </a:xfrm>
          <a:prstGeom prst="hexagon">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800" dirty="0">
                <a:solidFill>
                  <a:schemeClr val="tx1"/>
                </a:solidFill>
              </a:rPr>
              <a:t>Sugar</a:t>
            </a:r>
          </a:p>
        </p:txBody>
      </p:sp>
      <p:sp>
        <p:nvSpPr>
          <p:cNvPr id="8" name="Hexagon 7"/>
          <p:cNvSpPr/>
          <p:nvPr/>
        </p:nvSpPr>
        <p:spPr>
          <a:xfrm>
            <a:off x="4343400" y="4495800"/>
            <a:ext cx="857250" cy="914400"/>
          </a:xfrm>
          <a:prstGeom prst="hexagon">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800" dirty="0">
                <a:solidFill>
                  <a:schemeClr val="tx1"/>
                </a:solidFill>
              </a:rPr>
              <a:t>Sugar</a:t>
            </a:r>
          </a:p>
        </p:txBody>
      </p:sp>
      <p:sp>
        <p:nvSpPr>
          <p:cNvPr id="3" name="Oval 2"/>
          <p:cNvSpPr/>
          <p:nvPr/>
        </p:nvSpPr>
        <p:spPr>
          <a:xfrm>
            <a:off x="3057525" y="4865688"/>
            <a:ext cx="285750" cy="38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rPr>
              <a:t>O</a:t>
            </a:r>
          </a:p>
        </p:txBody>
      </p:sp>
      <p:sp>
        <p:nvSpPr>
          <p:cNvPr id="10" name="Oval 9"/>
          <p:cNvSpPr/>
          <p:nvPr/>
        </p:nvSpPr>
        <p:spPr>
          <a:xfrm>
            <a:off x="4320779" y="5654675"/>
            <a:ext cx="285750" cy="38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rPr>
              <a:t>O</a:t>
            </a:r>
          </a:p>
        </p:txBody>
      </p:sp>
      <p:cxnSp>
        <p:nvCxnSpPr>
          <p:cNvPr id="9" name="Straight Connector 8"/>
          <p:cNvCxnSpPr>
            <a:endCxn id="3" idx="2"/>
          </p:cNvCxnSpPr>
          <p:nvPr/>
        </p:nvCxnSpPr>
        <p:spPr>
          <a:xfrm>
            <a:off x="2914650" y="5029200"/>
            <a:ext cx="142875" cy="2698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3" idx="5"/>
            <a:endCxn id="7" idx="1"/>
          </p:cNvCxnSpPr>
          <p:nvPr/>
        </p:nvCxnSpPr>
        <p:spPr>
          <a:xfrm>
            <a:off x="3301603" y="5189538"/>
            <a:ext cx="70247" cy="2206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7" idx="2"/>
            <a:endCxn id="10" idx="2"/>
          </p:cNvCxnSpPr>
          <p:nvPr/>
        </p:nvCxnSpPr>
        <p:spPr>
          <a:xfrm flipV="1">
            <a:off x="4057650" y="5845177"/>
            <a:ext cx="263129" cy="222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8" idx="2"/>
          </p:cNvCxnSpPr>
          <p:nvPr/>
        </p:nvCxnSpPr>
        <p:spPr>
          <a:xfrm flipV="1">
            <a:off x="4463653" y="5410202"/>
            <a:ext cx="51197" cy="2444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1943100" y="5737227"/>
            <a:ext cx="800100" cy="5953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800" dirty="0">
                <a:solidFill>
                  <a:schemeClr val="tx1"/>
                </a:solidFill>
              </a:rPr>
              <a:t>NH</a:t>
            </a:r>
            <a:r>
              <a:rPr lang="en-US" sz="1800" baseline="-25000" dirty="0">
                <a:solidFill>
                  <a:schemeClr val="tx1"/>
                </a:solidFill>
              </a:rPr>
              <a:t>2</a:t>
            </a:r>
          </a:p>
        </p:txBody>
      </p:sp>
      <p:sp>
        <p:nvSpPr>
          <p:cNvPr id="22" name="Oval 21"/>
          <p:cNvSpPr/>
          <p:nvPr/>
        </p:nvSpPr>
        <p:spPr>
          <a:xfrm>
            <a:off x="5264944" y="4652965"/>
            <a:ext cx="800100" cy="593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800" dirty="0">
                <a:solidFill>
                  <a:schemeClr val="tx1"/>
                </a:solidFill>
              </a:rPr>
              <a:t>NH</a:t>
            </a:r>
            <a:r>
              <a:rPr lang="en-US" sz="1800" baseline="-25000" dirty="0">
                <a:solidFill>
                  <a:schemeClr val="tx1"/>
                </a:solidFill>
              </a:rPr>
              <a:t>2</a:t>
            </a:r>
          </a:p>
        </p:txBody>
      </p:sp>
      <p:cxnSp>
        <p:nvCxnSpPr>
          <p:cNvPr id="23" name="Straight Connector 22"/>
          <p:cNvCxnSpPr>
            <a:stCxn id="2" idx="2"/>
          </p:cNvCxnSpPr>
          <p:nvPr/>
        </p:nvCxnSpPr>
        <p:spPr>
          <a:xfrm>
            <a:off x="2228850" y="5486402"/>
            <a:ext cx="0" cy="3587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8" idx="2"/>
          </p:cNvCxnSpPr>
          <p:nvPr/>
        </p:nvCxnSpPr>
        <p:spPr>
          <a:xfrm flipV="1">
            <a:off x="5200650" y="4949827"/>
            <a:ext cx="285750" cy="31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72595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4-14 at 9.34.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6555"/>
            <a:ext cx="9144000" cy="4252148"/>
          </a:xfrm>
          <a:prstGeom prst="rect">
            <a:avLst/>
          </a:prstGeom>
        </p:spPr>
      </p:pic>
    </p:spTree>
    <p:extLst>
      <p:ext uri="{BB962C8B-B14F-4D97-AF65-F5344CB8AC3E}">
        <p14:creationId xmlns:p14="http://schemas.microsoft.com/office/powerpoint/2010/main" val="277293864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idx="1"/>
          </p:nvPr>
        </p:nvSpPr>
        <p:spPr>
          <a:xfrm>
            <a:off x="457200" y="620266"/>
            <a:ext cx="8229600" cy="5505897"/>
          </a:xfrm>
        </p:spPr>
        <p:txBody>
          <a:bodyPr>
            <a:normAutofit fontScale="85000" lnSpcReduction="10000"/>
          </a:bodyPr>
          <a:lstStyle/>
          <a:p>
            <a:r>
              <a:rPr lang="en-US" dirty="0" smtClean="0"/>
              <a:t>What is the standard treatment for </a:t>
            </a:r>
            <a:r>
              <a:rPr lang="en-US" dirty="0"/>
              <a:t>N. </a:t>
            </a:r>
            <a:r>
              <a:rPr lang="en-US" dirty="0" err="1" smtClean="0"/>
              <a:t>gonorrhoeae</a:t>
            </a:r>
            <a:r>
              <a:rPr lang="en-US" dirty="0"/>
              <a:t>?</a:t>
            </a:r>
            <a:endParaRPr lang="en-US" dirty="0" smtClean="0"/>
          </a:p>
          <a:p>
            <a:pPr lvl="1"/>
            <a:r>
              <a:rPr lang="en-US" dirty="0" smtClean="0"/>
              <a:t>Intramuscular </a:t>
            </a:r>
            <a:r>
              <a:rPr lang="en-US" dirty="0" err="1"/>
              <a:t>cefriaxone</a:t>
            </a:r>
            <a:r>
              <a:rPr lang="en-US" dirty="0"/>
              <a:t> </a:t>
            </a:r>
            <a:r>
              <a:rPr lang="en-US" dirty="0" smtClean="0"/>
              <a:t>plus </a:t>
            </a:r>
            <a:r>
              <a:rPr lang="en-US" dirty="0"/>
              <a:t>oral dose(s) of either azithromycin or doxycycline. </a:t>
            </a:r>
            <a:endParaRPr lang="en-US" dirty="0" smtClean="0"/>
          </a:p>
          <a:p>
            <a:r>
              <a:rPr lang="en-US" dirty="0" smtClean="0"/>
              <a:t>What co-infection is likely with gonorrhea? </a:t>
            </a:r>
          </a:p>
          <a:p>
            <a:pPr lvl="1"/>
            <a:r>
              <a:rPr lang="en-US" dirty="0" smtClean="0"/>
              <a:t>Chlamydia</a:t>
            </a:r>
          </a:p>
          <a:p>
            <a:r>
              <a:rPr lang="en-US" dirty="0" smtClean="0"/>
              <a:t>Due </a:t>
            </a:r>
            <a:r>
              <a:rPr lang="en-US" dirty="0"/>
              <a:t>to the high likelihood of concurrent chlamydial infection, </a:t>
            </a:r>
            <a:r>
              <a:rPr lang="en-US" dirty="0" smtClean="0"/>
              <a:t>what should you do (with regards to treatment)? </a:t>
            </a:r>
          </a:p>
          <a:p>
            <a:pPr lvl="1"/>
            <a:r>
              <a:rPr lang="en-US" dirty="0"/>
              <a:t>P</a:t>
            </a:r>
            <a:r>
              <a:rPr lang="en-US" dirty="0" smtClean="0"/>
              <a:t>atients </a:t>
            </a:r>
            <a:r>
              <a:rPr lang="en-US" dirty="0"/>
              <a:t>should be treated for chlamydia as well, if chlamydial infection is not ruled out </a:t>
            </a:r>
            <a:endParaRPr lang="en-US" dirty="0" smtClean="0"/>
          </a:p>
          <a:p>
            <a:r>
              <a:rPr lang="en-US" dirty="0" smtClean="0"/>
              <a:t>What is the name of the test you do in order to test for chlamydia? </a:t>
            </a:r>
          </a:p>
          <a:p>
            <a:pPr lvl="1"/>
            <a:r>
              <a:rPr lang="en-US" dirty="0" smtClean="0"/>
              <a:t>NAAT </a:t>
            </a:r>
            <a:r>
              <a:rPr lang="en-US" dirty="0"/>
              <a:t>(nucleic acid amplification tests). </a:t>
            </a:r>
          </a:p>
        </p:txBody>
      </p:sp>
    </p:spTree>
    <p:extLst>
      <p:ext uri="{BB962C8B-B14F-4D97-AF65-F5344CB8AC3E}">
        <p14:creationId xmlns:p14="http://schemas.microsoft.com/office/powerpoint/2010/main" val="35075344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8425" y="193280"/>
            <a:ext cx="10666658" cy="3575686"/>
          </a:xfrm>
          <a:prstGeom prst="rect">
            <a:avLst/>
          </a:prstGeom>
        </p:spPr>
      </p:pic>
    </p:spTree>
    <p:extLst>
      <p:ext uri="{BB962C8B-B14F-4D97-AF65-F5344CB8AC3E}">
        <p14:creationId xmlns:p14="http://schemas.microsoft.com/office/powerpoint/2010/main" val="383758773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3334"/>
            <a:ext cx="8229600" cy="5702830"/>
          </a:xfrm>
        </p:spPr>
        <p:txBody>
          <a:bodyPr/>
          <a:lstStyle/>
          <a:p>
            <a:pPr marL="0" indent="0">
              <a:buNone/>
            </a:pPr>
            <a:r>
              <a:rPr lang="en-US" b="1" dirty="0" smtClean="0"/>
              <a:t>Koch’s Postulates</a:t>
            </a:r>
          </a:p>
          <a:p>
            <a:pPr marL="914400" lvl="1" indent="-514350">
              <a:buFont typeface="+mj-lt"/>
              <a:buAutoNum type="arabicPeriod"/>
            </a:pPr>
            <a:r>
              <a:rPr lang="en-US" dirty="0"/>
              <a:t>Organism present in all cases of the disease</a:t>
            </a:r>
          </a:p>
          <a:p>
            <a:pPr marL="914400" lvl="1" indent="-514350">
              <a:buFont typeface="+mj-lt"/>
              <a:buAutoNum type="arabicPeriod"/>
            </a:pPr>
            <a:r>
              <a:rPr lang="en-US" dirty="0"/>
              <a:t>Organism isolated from diseased patient and grown in pure culture</a:t>
            </a:r>
          </a:p>
          <a:p>
            <a:pPr marL="914400" lvl="1" indent="-514350">
              <a:buFont typeface="+mj-lt"/>
              <a:buAutoNum type="arabicPeriod"/>
            </a:pPr>
            <a:r>
              <a:rPr lang="en-US" dirty="0"/>
              <a:t>Cultured organism causes the disease if inoculated into a healthy host</a:t>
            </a:r>
          </a:p>
          <a:p>
            <a:pPr marL="914400" lvl="1" indent="-514350">
              <a:buFont typeface="+mj-lt"/>
              <a:buAutoNum type="arabicPeriod"/>
            </a:pPr>
            <a:r>
              <a:rPr lang="en-US" dirty="0"/>
              <a:t>Organism recovered from the new </a:t>
            </a:r>
            <a:r>
              <a:rPr lang="en-US" dirty="0" smtClean="0"/>
              <a:t>host</a:t>
            </a:r>
          </a:p>
          <a:p>
            <a:endParaRPr lang="en-US" dirty="0"/>
          </a:p>
          <a:p>
            <a:pPr lvl="1"/>
            <a:endParaRPr lang="en-US" dirty="0"/>
          </a:p>
        </p:txBody>
      </p:sp>
      <p:pic>
        <p:nvPicPr>
          <p:cNvPr id="4" name="Picture 3" descr="400px-Robert_Koch_Be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0294" y="4022708"/>
            <a:ext cx="1899512" cy="2469364"/>
          </a:xfrm>
          <a:prstGeom prst="rect">
            <a:avLst/>
          </a:prstGeom>
        </p:spPr>
      </p:pic>
    </p:spTree>
    <p:extLst>
      <p:ext uri="{BB962C8B-B14F-4D97-AF65-F5344CB8AC3E}">
        <p14:creationId xmlns:p14="http://schemas.microsoft.com/office/powerpoint/2010/main" val="69656553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idx="1"/>
          </p:nvPr>
        </p:nvSpPr>
        <p:spPr>
          <a:xfrm>
            <a:off x="457200" y="620266"/>
            <a:ext cx="8229600" cy="5505897"/>
          </a:xfrm>
        </p:spPr>
        <p:txBody>
          <a:bodyPr>
            <a:normAutofit/>
          </a:bodyPr>
          <a:lstStyle/>
          <a:p>
            <a:pPr marL="342900" lvl="1" indent="-342900">
              <a:buFont typeface="Arial"/>
              <a:buChar char="•"/>
            </a:pPr>
            <a:r>
              <a:rPr lang="en-US" dirty="0" smtClean="0"/>
              <a:t>A new study came out that suggested a new therapy for </a:t>
            </a:r>
            <a:r>
              <a:rPr lang="en-US" dirty="0"/>
              <a:t>Neisseria </a:t>
            </a:r>
            <a:r>
              <a:rPr lang="en-US" dirty="0" err="1" smtClean="0"/>
              <a:t>gonorrhoeae</a:t>
            </a:r>
            <a:r>
              <a:rPr lang="en-US" dirty="0" smtClean="0"/>
              <a:t>. What was it?</a:t>
            </a:r>
          </a:p>
          <a:p>
            <a:pPr lvl="1"/>
            <a:r>
              <a:rPr lang="en-US" dirty="0"/>
              <a:t>Two new antibiotic regimens using existing drugs – injectable gentamicin in combination with oral azithromycin and oral </a:t>
            </a:r>
            <a:r>
              <a:rPr lang="en-US" dirty="0" err="1" smtClean="0"/>
              <a:t>gemifloxacin</a:t>
            </a:r>
            <a:r>
              <a:rPr lang="en-US" dirty="0" smtClean="0"/>
              <a:t>– </a:t>
            </a:r>
            <a:r>
              <a:rPr lang="en-US" dirty="0"/>
              <a:t>successfully treated gonorrhea infections in a clinical trial</a:t>
            </a:r>
            <a:r>
              <a:rPr lang="en-US" dirty="0" smtClean="0"/>
              <a:t>.</a:t>
            </a:r>
          </a:p>
          <a:p>
            <a:r>
              <a:rPr lang="en-US" dirty="0" smtClean="0"/>
              <a:t>Is N</a:t>
            </a:r>
            <a:r>
              <a:rPr lang="en-US" dirty="0"/>
              <a:t>. </a:t>
            </a:r>
            <a:r>
              <a:rPr lang="en-US" dirty="0" err="1" smtClean="0"/>
              <a:t>gonorrhoeae</a:t>
            </a:r>
            <a:r>
              <a:rPr lang="en-US" dirty="0"/>
              <a:t> </a:t>
            </a:r>
            <a:r>
              <a:rPr lang="en-US" dirty="0" smtClean="0"/>
              <a:t>gram negative or positive?</a:t>
            </a:r>
          </a:p>
          <a:p>
            <a:pPr lvl="1"/>
            <a:r>
              <a:rPr lang="en-US" dirty="0" smtClean="0"/>
              <a:t>a </a:t>
            </a:r>
            <a:r>
              <a:rPr lang="en-US" dirty="0"/>
              <a:t>Gram-negative intracellular </a:t>
            </a:r>
            <a:r>
              <a:rPr lang="en-US" dirty="0" err="1"/>
              <a:t>diplococcus</a:t>
            </a:r>
            <a:r>
              <a:rPr lang="en-US" dirty="0"/>
              <a:t>, </a:t>
            </a:r>
            <a:endParaRPr lang="en-US" dirty="0" smtClean="0"/>
          </a:p>
          <a:p>
            <a:r>
              <a:rPr lang="en-US" dirty="0" smtClean="0"/>
              <a:t>How many new cases of gonorrhea </a:t>
            </a:r>
            <a:r>
              <a:rPr lang="en-US" dirty="0" smtClean="0"/>
              <a:t>in the </a:t>
            </a:r>
            <a:r>
              <a:rPr lang="en-US" dirty="0" smtClean="0"/>
              <a:t>US each year? </a:t>
            </a:r>
            <a:endParaRPr lang="en-US" dirty="0"/>
          </a:p>
          <a:p>
            <a:pPr lvl="1"/>
            <a:r>
              <a:rPr lang="en-US" dirty="0" smtClean="0"/>
              <a:t>600,000 </a:t>
            </a:r>
            <a:r>
              <a:rPr lang="en-US" dirty="0"/>
              <a:t>new cases </a:t>
            </a:r>
            <a:r>
              <a:rPr lang="en-US" dirty="0" smtClean="0"/>
              <a:t>each </a:t>
            </a:r>
            <a:r>
              <a:rPr lang="en-US" dirty="0"/>
              <a:t>year in the United </a:t>
            </a:r>
            <a:r>
              <a:rPr lang="en-US" dirty="0" smtClean="0"/>
              <a:t>States</a:t>
            </a:r>
            <a:endParaRPr lang="en-US" dirty="0" smtClean="0"/>
          </a:p>
        </p:txBody>
      </p:sp>
    </p:spTree>
    <p:extLst>
      <p:ext uri="{BB962C8B-B14F-4D97-AF65-F5344CB8AC3E}">
        <p14:creationId xmlns:p14="http://schemas.microsoft.com/office/powerpoint/2010/main" val="22601132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4-14 at 9.34.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6555"/>
            <a:ext cx="9144000" cy="4252148"/>
          </a:xfrm>
          <a:prstGeom prst="rect">
            <a:avLst/>
          </a:prstGeom>
        </p:spPr>
      </p:pic>
    </p:spTree>
    <p:extLst>
      <p:ext uri="{BB962C8B-B14F-4D97-AF65-F5344CB8AC3E}">
        <p14:creationId xmlns:p14="http://schemas.microsoft.com/office/powerpoint/2010/main" val="76482941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SO313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spTree>
    <p:extLst>
      <p:ext uri="{BB962C8B-B14F-4D97-AF65-F5344CB8AC3E}">
        <p14:creationId xmlns:p14="http://schemas.microsoft.com/office/powerpoint/2010/main" val="1630937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12679slide_0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91518"/>
          </a:xfrm>
          <a:prstGeom prst="rect">
            <a:avLst/>
          </a:prstGeom>
        </p:spPr>
      </p:pic>
    </p:spTree>
    <p:extLst>
      <p:ext uri="{BB962C8B-B14F-4D97-AF65-F5344CB8AC3E}">
        <p14:creationId xmlns:p14="http://schemas.microsoft.com/office/powerpoint/2010/main" val="162606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idx="1"/>
          </p:nvPr>
        </p:nvSpPr>
        <p:spPr>
          <a:xfrm>
            <a:off x="457200" y="620266"/>
            <a:ext cx="8229600" cy="5505897"/>
          </a:xfrm>
        </p:spPr>
        <p:txBody>
          <a:bodyPr>
            <a:normAutofit fontScale="92500" lnSpcReduction="10000"/>
          </a:bodyPr>
          <a:lstStyle/>
          <a:p>
            <a:r>
              <a:rPr lang="en-US" dirty="0" smtClean="0"/>
              <a:t>To what category of drug does </a:t>
            </a:r>
            <a:r>
              <a:rPr lang="en-US" dirty="0" err="1" smtClean="0"/>
              <a:t>cefriaxone</a:t>
            </a:r>
            <a:r>
              <a:rPr lang="en-US" dirty="0" smtClean="0"/>
              <a:t> belong? </a:t>
            </a:r>
          </a:p>
          <a:p>
            <a:pPr lvl="1"/>
            <a:r>
              <a:rPr lang="en-US" dirty="0"/>
              <a:t>A broad-spectrum cephalosporin antibiotic with a very long half-life </a:t>
            </a:r>
            <a:endParaRPr lang="en-US" dirty="0" smtClean="0"/>
          </a:p>
          <a:p>
            <a:r>
              <a:rPr lang="en-US" dirty="0" smtClean="0"/>
              <a:t>What is the mechanism of action of </a:t>
            </a:r>
            <a:r>
              <a:rPr lang="en-US" dirty="0" err="1" smtClean="0"/>
              <a:t>cefriaxone</a:t>
            </a:r>
            <a:r>
              <a:rPr lang="en-US" dirty="0" smtClean="0"/>
              <a:t>?</a:t>
            </a:r>
          </a:p>
          <a:p>
            <a:pPr lvl="1"/>
            <a:r>
              <a:rPr lang="en-US" dirty="0" smtClean="0"/>
              <a:t>Ceftriaxone binds </a:t>
            </a:r>
            <a:r>
              <a:rPr lang="en-US" dirty="0"/>
              <a:t>to </a:t>
            </a:r>
            <a:r>
              <a:rPr lang="en-US" dirty="0" err="1"/>
              <a:t>carboxypeptidases</a:t>
            </a:r>
            <a:r>
              <a:rPr lang="en-US" dirty="0"/>
              <a:t>, </a:t>
            </a:r>
            <a:r>
              <a:rPr lang="en-US" dirty="0" err="1"/>
              <a:t>endopeptidases</a:t>
            </a:r>
            <a:r>
              <a:rPr lang="en-US" dirty="0"/>
              <a:t>, and </a:t>
            </a:r>
            <a:r>
              <a:rPr lang="en-US" dirty="0" err="1"/>
              <a:t>transpeptidases</a:t>
            </a:r>
            <a:r>
              <a:rPr lang="en-US" dirty="0"/>
              <a:t> in the bacterial cytoplasmic membrane. These enzymes are involved in cell-wall synthesis and cell division. </a:t>
            </a:r>
            <a:endParaRPr lang="en-US" dirty="0" smtClean="0"/>
          </a:p>
          <a:p>
            <a:r>
              <a:rPr lang="en-US" dirty="0" smtClean="0"/>
              <a:t>What body part does </a:t>
            </a:r>
            <a:r>
              <a:rPr lang="en-US" dirty="0" err="1" smtClean="0"/>
              <a:t>cefriaxone</a:t>
            </a:r>
            <a:r>
              <a:rPr lang="en-US" dirty="0" smtClean="0"/>
              <a:t> have high penetrability?</a:t>
            </a:r>
          </a:p>
          <a:p>
            <a:pPr lvl="1"/>
            <a:r>
              <a:rPr lang="en-US" dirty="0" smtClean="0"/>
              <a:t>high </a:t>
            </a:r>
            <a:r>
              <a:rPr lang="en-US" dirty="0"/>
              <a:t>penetrability to meninges, eyes and inner ears</a:t>
            </a:r>
            <a:r>
              <a:rPr lang="en-US" dirty="0" smtClean="0"/>
              <a:t>.</a:t>
            </a:r>
            <a:endParaRPr lang="en-US" dirty="0"/>
          </a:p>
        </p:txBody>
      </p:sp>
    </p:spTree>
    <p:extLst>
      <p:ext uri="{BB962C8B-B14F-4D97-AF65-F5344CB8AC3E}">
        <p14:creationId xmlns:p14="http://schemas.microsoft.com/office/powerpoint/2010/main" val="15402909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6426"/>
            <a:ext cx="8229600" cy="5579738"/>
          </a:xfrm>
        </p:spPr>
        <p:txBody>
          <a:bodyPr>
            <a:normAutofit fontScale="62500" lnSpcReduction="20000"/>
          </a:bodyPr>
          <a:lstStyle/>
          <a:p>
            <a:r>
              <a:rPr lang="en-US" dirty="0" smtClean="0"/>
              <a:t>Symptoms of </a:t>
            </a:r>
            <a:r>
              <a:rPr lang="en-US" dirty="0"/>
              <a:t>gonorrhea </a:t>
            </a:r>
            <a:endParaRPr lang="en-US" dirty="0" smtClean="0"/>
          </a:p>
          <a:p>
            <a:pPr lvl="1"/>
            <a:r>
              <a:rPr lang="en-US" dirty="0"/>
              <a:t>Some men with gonorrhea may have no symptoms at all. However, men who do have symptoms, may have:</a:t>
            </a:r>
          </a:p>
          <a:p>
            <a:pPr lvl="2"/>
            <a:r>
              <a:rPr lang="en-US" dirty="0"/>
              <a:t>A burning sensation when urinating;</a:t>
            </a:r>
          </a:p>
          <a:p>
            <a:pPr lvl="2"/>
            <a:r>
              <a:rPr lang="en-US" dirty="0"/>
              <a:t>A white, yellow, or green discharge from the penis;</a:t>
            </a:r>
          </a:p>
          <a:p>
            <a:pPr lvl="2"/>
            <a:r>
              <a:rPr lang="en-US" dirty="0"/>
              <a:t>Painful or swollen testicles (although this is less common).</a:t>
            </a:r>
          </a:p>
          <a:p>
            <a:pPr lvl="1"/>
            <a:r>
              <a:rPr lang="en-US" dirty="0"/>
              <a:t>Most women with gonorrhea do not have any symptoms. Even when a woman has symptoms, they are often mild and can be mistaken for a bladder or vaginal infection. Women with gonorrhea are at risk of developing serious complications from the infection, even if they don’t have any symptoms.</a:t>
            </a:r>
          </a:p>
          <a:p>
            <a:pPr lvl="1"/>
            <a:r>
              <a:rPr lang="en-US" dirty="0"/>
              <a:t>Symptoms in women can include:</a:t>
            </a:r>
          </a:p>
          <a:p>
            <a:pPr lvl="1"/>
            <a:r>
              <a:rPr lang="en-US" dirty="0"/>
              <a:t>Painful or burning sensation when urinating;</a:t>
            </a:r>
          </a:p>
          <a:p>
            <a:pPr lvl="1"/>
            <a:r>
              <a:rPr lang="en-US" dirty="0"/>
              <a:t>Increased vaginal discharge;</a:t>
            </a:r>
          </a:p>
          <a:p>
            <a:pPr lvl="1"/>
            <a:r>
              <a:rPr lang="en-US" dirty="0"/>
              <a:t>Vaginal bleeding between periods.</a:t>
            </a:r>
          </a:p>
          <a:p>
            <a:pPr lvl="1"/>
            <a:r>
              <a:rPr lang="en-US" dirty="0"/>
              <a:t>Rectal infections may either cause no symptoms or cause symptoms in both men and women that may include:</a:t>
            </a:r>
          </a:p>
          <a:p>
            <a:pPr lvl="1"/>
            <a:r>
              <a:rPr lang="en-US" dirty="0"/>
              <a:t>Discharge;</a:t>
            </a:r>
          </a:p>
          <a:p>
            <a:pPr lvl="1"/>
            <a:r>
              <a:rPr lang="en-US" dirty="0"/>
              <a:t>Anal itching;</a:t>
            </a:r>
          </a:p>
          <a:p>
            <a:pPr lvl="1"/>
            <a:r>
              <a:rPr lang="en-US" dirty="0"/>
              <a:t>Soreness;</a:t>
            </a:r>
          </a:p>
          <a:p>
            <a:pPr lvl="1"/>
            <a:r>
              <a:rPr lang="en-US" dirty="0"/>
              <a:t>Bleeding;</a:t>
            </a:r>
          </a:p>
          <a:p>
            <a:pPr lvl="1"/>
            <a:r>
              <a:rPr lang="en-US" dirty="0"/>
              <a:t>Painful bowel </a:t>
            </a:r>
            <a:r>
              <a:rPr lang="en-US"/>
              <a:t>movements</a:t>
            </a:r>
            <a:r>
              <a:rPr lang="en-US" smtClean="0"/>
              <a:t>.</a:t>
            </a:r>
            <a:endParaRPr lang="en-US" dirty="0"/>
          </a:p>
        </p:txBody>
      </p:sp>
    </p:spTree>
    <p:extLst>
      <p:ext uri="{BB962C8B-B14F-4D97-AF65-F5344CB8AC3E}">
        <p14:creationId xmlns:p14="http://schemas.microsoft.com/office/powerpoint/2010/main" val="324142384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8500"/>
            <a:ext cx="8229600" cy="5427663"/>
          </a:xfrm>
        </p:spPr>
        <p:txBody>
          <a:bodyPr/>
          <a:lstStyle/>
          <a:p>
            <a:r>
              <a:rPr lang="en-US" dirty="0" smtClean="0"/>
              <a:t>What is the mechanism of action of </a:t>
            </a:r>
            <a:r>
              <a:rPr lang="en-US" dirty="0" err="1" smtClean="0"/>
              <a:t>tetracylines</a:t>
            </a:r>
            <a:r>
              <a:rPr lang="en-US" dirty="0" smtClean="0"/>
              <a:t> such as doxycycline?</a:t>
            </a:r>
          </a:p>
          <a:p>
            <a:pPr lvl="1"/>
            <a:r>
              <a:rPr lang="en-US" altLang="en-US" dirty="0"/>
              <a:t>Bind reversibly to the small ribosomal subunit</a:t>
            </a:r>
          </a:p>
          <a:p>
            <a:pPr lvl="1"/>
            <a:endParaRPr lang="en-US" dirty="0"/>
          </a:p>
        </p:txBody>
      </p:sp>
      <p:sp>
        <p:nvSpPr>
          <p:cNvPr id="4" name="Hexagon 3"/>
          <p:cNvSpPr/>
          <p:nvPr/>
        </p:nvSpPr>
        <p:spPr>
          <a:xfrm rot="16200000">
            <a:off x="3162300" y="3848100"/>
            <a:ext cx="990600" cy="914400"/>
          </a:xfrm>
          <a:prstGeom prst="hexagon">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Hexagon 4"/>
          <p:cNvSpPr/>
          <p:nvPr/>
        </p:nvSpPr>
        <p:spPr>
          <a:xfrm rot="16200000">
            <a:off x="4076700" y="3848100"/>
            <a:ext cx="990600" cy="914400"/>
          </a:xfrm>
          <a:prstGeom prst="hexagon">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Hexagon 5"/>
          <p:cNvSpPr/>
          <p:nvPr/>
        </p:nvSpPr>
        <p:spPr>
          <a:xfrm rot="16200000">
            <a:off x="4991100" y="3848100"/>
            <a:ext cx="990600" cy="914400"/>
          </a:xfrm>
          <a:prstGeom prst="hexagon">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Hexagon 6"/>
          <p:cNvSpPr/>
          <p:nvPr/>
        </p:nvSpPr>
        <p:spPr>
          <a:xfrm rot="16200000">
            <a:off x="5905500" y="3848100"/>
            <a:ext cx="990600" cy="914400"/>
          </a:xfrm>
          <a:prstGeom prst="hexagon">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8" name="Straight Connector 7"/>
          <p:cNvCxnSpPr>
            <a:stCxn id="4" idx="1"/>
          </p:cNvCxnSpPr>
          <p:nvPr/>
        </p:nvCxnSpPr>
        <p:spPr>
          <a:xfrm flipH="1" flipV="1">
            <a:off x="2844800" y="3790950"/>
            <a:ext cx="355600" cy="2476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514600" y="3790950"/>
            <a:ext cx="330200" cy="2476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844800" y="3459164"/>
            <a:ext cx="0" cy="33178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632200" y="3551238"/>
            <a:ext cx="0" cy="25876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683000" y="3556001"/>
            <a:ext cx="0" cy="25876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546600" y="3556001"/>
            <a:ext cx="0" cy="25876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4597400" y="3556001"/>
            <a:ext cx="0" cy="26352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6" idx="2"/>
          </p:cNvCxnSpPr>
          <p:nvPr/>
        </p:nvCxnSpPr>
        <p:spPr>
          <a:xfrm>
            <a:off x="5486400" y="3505200"/>
            <a:ext cx="0" cy="3048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7" idx="2"/>
          </p:cNvCxnSpPr>
          <p:nvPr/>
        </p:nvCxnSpPr>
        <p:spPr>
          <a:xfrm>
            <a:off x="6400800" y="3505200"/>
            <a:ext cx="0" cy="3048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105400" y="3924300"/>
            <a:ext cx="381000" cy="1905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400800" y="4495800"/>
            <a:ext cx="381000" cy="1905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400800" y="3924300"/>
            <a:ext cx="381000" cy="1905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32100" y="3886200"/>
            <a:ext cx="292100" cy="1905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019800" y="4114800"/>
            <a:ext cx="0" cy="3810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2" name="Isosceles Triangle 21"/>
          <p:cNvSpPr/>
          <p:nvPr/>
        </p:nvSpPr>
        <p:spPr>
          <a:xfrm>
            <a:off x="3581400" y="4800600"/>
            <a:ext cx="152400" cy="381000"/>
          </a:xfrm>
          <a:prstGeom prst="triangle">
            <a:avLst/>
          </a:prstGeom>
          <a:pattFill prst="dk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3" name="Isosceles Triangle 22"/>
          <p:cNvSpPr/>
          <p:nvPr/>
        </p:nvSpPr>
        <p:spPr>
          <a:xfrm>
            <a:off x="4038600" y="4572000"/>
            <a:ext cx="152400" cy="381000"/>
          </a:xfrm>
          <a:prstGeom prst="triangle">
            <a:avLst/>
          </a:prstGeom>
          <a:pattFill prst="dk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4" name="Isosceles Triangle 23"/>
          <p:cNvSpPr/>
          <p:nvPr/>
        </p:nvSpPr>
        <p:spPr>
          <a:xfrm>
            <a:off x="4495800" y="4800600"/>
            <a:ext cx="152400" cy="381000"/>
          </a:xfrm>
          <a:prstGeom prst="triangle">
            <a:avLst/>
          </a:prstGeom>
          <a:pattFill prst="dk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5" name="Isosceles Triangle 24"/>
          <p:cNvSpPr/>
          <p:nvPr/>
        </p:nvSpPr>
        <p:spPr>
          <a:xfrm>
            <a:off x="4953000" y="4572000"/>
            <a:ext cx="152400" cy="381000"/>
          </a:xfrm>
          <a:prstGeom prst="triangle">
            <a:avLst/>
          </a:prstGeom>
          <a:pattFill prst="dk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6" name="Isosceles Triangle 25"/>
          <p:cNvSpPr/>
          <p:nvPr/>
        </p:nvSpPr>
        <p:spPr>
          <a:xfrm>
            <a:off x="5410200" y="4800600"/>
            <a:ext cx="152400" cy="381000"/>
          </a:xfrm>
          <a:prstGeom prst="triangle">
            <a:avLst/>
          </a:prstGeom>
          <a:pattFill prst="dk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7" name="Isosceles Triangle 26"/>
          <p:cNvSpPr/>
          <p:nvPr/>
        </p:nvSpPr>
        <p:spPr>
          <a:xfrm flipV="1">
            <a:off x="4038600" y="3657600"/>
            <a:ext cx="152400" cy="381000"/>
          </a:xfrm>
          <a:prstGeom prst="triangle">
            <a:avLst/>
          </a:prstGeom>
          <a:pattFill prst="dk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8" name="TextBox 51"/>
          <p:cNvSpPr txBox="1">
            <a:spLocks noChangeArrowheads="1"/>
          </p:cNvSpPr>
          <p:nvPr/>
        </p:nvSpPr>
        <p:spPr bwMode="auto">
          <a:xfrm>
            <a:off x="4383088" y="3213100"/>
            <a:ext cx="5334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a:t>O</a:t>
            </a:r>
          </a:p>
        </p:txBody>
      </p:sp>
      <p:sp>
        <p:nvSpPr>
          <p:cNvPr id="29" name="TextBox 59"/>
          <p:cNvSpPr txBox="1">
            <a:spLocks noChangeArrowheads="1"/>
          </p:cNvSpPr>
          <p:nvPr/>
        </p:nvSpPr>
        <p:spPr bwMode="auto">
          <a:xfrm>
            <a:off x="3489325" y="3224213"/>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a:t>O</a:t>
            </a:r>
          </a:p>
        </p:txBody>
      </p:sp>
      <p:sp>
        <p:nvSpPr>
          <p:cNvPr id="30" name="TextBox 60"/>
          <p:cNvSpPr txBox="1">
            <a:spLocks noChangeArrowheads="1"/>
          </p:cNvSpPr>
          <p:nvPr/>
        </p:nvSpPr>
        <p:spPr bwMode="auto">
          <a:xfrm>
            <a:off x="2514600" y="4646613"/>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a:t>O</a:t>
            </a:r>
          </a:p>
        </p:txBody>
      </p:sp>
      <p:cxnSp>
        <p:nvCxnSpPr>
          <p:cNvPr id="31" name="Straight Connector 30"/>
          <p:cNvCxnSpPr/>
          <p:nvPr/>
        </p:nvCxnSpPr>
        <p:spPr>
          <a:xfrm flipV="1">
            <a:off x="2782888" y="4552950"/>
            <a:ext cx="381000" cy="1905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2819400" y="4610100"/>
            <a:ext cx="381000" cy="1905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63"/>
          <p:cNvSpPr txBox="1">
            <a:spLocks noChangeArrowheads="1"/>
          </p:cNvSpPr>
          <p:nvPr/>
        </p:nvSpPr>
        <p:spPr bwMode="auto">
          <a:xfrm>
            <a:off x="3919538" y="3328988"/>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a:t>OH</a:t>
            </a:r>
          </a:p>
        </p:txBody>
      </p:sp>
      <p:sp>
        <p:nvSpPr>
          <p:cNvPr id="34" name="TextBox 64"/>
          <p:cNvSpPr txBox="1">
            <a:spLocks noChangeArrowheads="1"/>
          </p:cNvSpPr>
          <p:nvPr/>
        </p:nvSpPr>
        <p:spPr bwMode="auto">
          <a:xfrm>
            <a:off x="5322888" y="3163888"/>
            <a:ext cx="709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a:t>OH</a:t>
            </a:r>
          </a:p>
        </p:txBody>
      </p:sp>
      <p:sp>
        <p:nvSpPr>
          <p:cNvPr id="35" name="TextBox 65"/>
          <p:cNvSpPr txBox="1">
            <a:spLocks noChangeArrowheads="1"/>
          </p:cNvSpPr>
          <p:nvPr/>
        </p:nvSpPr>
        <p:spPr bwMode="auto">
          <a:xfrm>
            <a:off x="6235700" y="3163888"/>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a:t>OH</a:t>
            </a:r>
          </a:p>
        </p:txBody>
      </p:sp>
      <p:sp>
        <p:nvSpPr>
          <p:cNvPr id="36" name="TextBox 66"/>
          <p:cNvSpPr txBox="1">
            <a:spLocks noChangeArrowheads="1"/>
          </p:cNvSpPr>
          <p:nvPr/>
        </p:nvSpPr>
        <p:spPr bwMode="auto">
          <a:xfrm>
            <a:off x="2676526" y="3149600"/>
            <a:ext cx="709613"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a:t>OH</a:t>
            </a:r>
          </a:p>
        </p:txBody>
      </p:sp>
      <p:sp>
        <p:nvSpPr>
          <p:cNvPr id="37" name="TextBox 67"/>
          <p:cNvSpPr txBox="1">
            <a:spLocks noChangeArrowheads="1"/>
          </p:cNvSpPr>
          <p:nvPr/>
        </p:nvSpPr>
        <p:spPr bwMode="auto">
          <a:xfrm>
            <a:off x="4384675" y="5133975"/>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a:t>OH</a:t>
            </a:r>
          </a:p>
        </p:txBody>
      </p:sp>
      <p:sp>
        <p:nvSpPr>
          <p:cNvPr id="38" name="TextBox 68"/>
          <p:cNvSpPr txBox="1">
            <a:spLocks noChangeArrowheads="1"/>
          </p:cNvSpPr>
          <p:nvPr/>
        </p:nvSpPr>
        <p:spPr bwMode="auto">
          <a:xfrm>
            <a:off x="4841876" y="4910138"/>
            <a:ext cx="415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a:t>H</a:t>
            </a:r>
          </a:p>
        </p:txBody>
      </p:sp>
      <p:sp>
        <p:nvSpPr>
          <p:cNvPr id="39" name="TextBox 69"/>
          <p:cNvSpPr txBox="1">
            <a:spLocks noChangeArrowheads="1"/>
          </p:cNvSpPr>
          <p:nvPr/>
        </p:nvSpPr>
        <p:spPr bwMode="auto">
          <a:xfrm>
            <a:off x="3927476" y="4910138"/>
            <a:ext cx="415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a:t>H</a:t>
            </a:r>
          </a:p>
        </p:txBody>
      </p:sp>
      <p:sp>
        <p:nvSpPr>
          <p:cNvPr id="40" name="TextBox 70"/>
          <p:cNvSpPr txBox="1">
            <a:spLocks noChangeArrowheads="1"/>
          </p:cNvSpPr>
          <p:nvPr/>
        </p:nvSpPr>
        <p:spPr bwMode="auto">
          <a:xfrm>
            <a:off x="3482976" y="5133975"/>
            <a:ext cx="415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a:t>N</a:t>
            </a:r>
          </a:p>
        </p:txBody>
      </p:sp>
      <p:sp>
        <p:nvSpPr>
          <p:cNvPr id="41" name="TextBox 71"/>
          <p:cNvSpPr txBox="1">
            <a:spLocks noChangeArrowheads="1"/>
          </p:cNvSpPr>
          <p:nvPr/>
        </p:nvSpPr>
        <p:spPr bwMode="auto">
          <a:xfrm>
            <a:off x="1903414" y="3884613"/>
            <a:ext cx="720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a:t>H</a:t>
            </a:r>
            <a:r>
              <a:rPr lang="en-US" altLang="en-US" sz="2000" baseline="-25000"/>
              <a:t>2</a:t>
            </a:r>
            <a:r>
              <a:rPr lang="en-US" altLang="en-US" sz="2000"/>
              <a:t>N</a:t>
            </a:r>
          </a:p>
        </p:txBody>
      </p:sp>
      <p:cxnSp>
        <p:nvCxnSpPr>
          <p:cNvPr id="42" name="Straight Connector 41"/>
          <p:cNvCxnSpPr/>
          <p:nvPr/>
        </p:nvCxnSpPr>
        <p:spPr>
          <a:xfrm flipH="1" flipV="1">
            <a:off x="3798888" y="5348288"/>
            <a:ext cx="355600" cy="2476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187700" y="5321300"/>
            <a:ext cx="330200" cy="2476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903414" y="2640039"/>
            <a:ext cx="5227635" cy="2972304"/>
          </a:xfrm>
          <a:prstGeom prst="rect">
            <a:avLst/>
          </a:prstGeom>
          <a:solidFill>
            <a:srgbClr val="FFFFFF"/>
          </a:solidFill>
        </p:spPr>
        <p:txBody>
          <a:bodyPr wrap="square" rtlCol="0">
            <a:spAutoFit/>
          </a:bodyPr>
          <a:lstStyle/>
          <a:p>
            <a:endParaRPr lang="en-US" dirty="0"/>
          </a:p>
        </p:txBody>
      </p:sp>
    </p:spTree>
    <p:extLst>
      <p:ext uri="{BB962C8B-B14F-4D97-AF65-F5344CB8AC3E}">
        <p14:creationId xmlns:p14="http://schemas.microsoft.com/office/powerpoint/2010/main" val="5999261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0" nodeType="clickEffect">
                                  <p:stCondLst>
                                    <p:cond delay="0"/>
                                  </p:stCondLst>
                                  <p:childTnLst>
                                    <p:animEffect transition="out" filter="blinds(horizontal)">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8500"/>
            <a:ext cx="8229600" cy="5427663"/>
          </a:xfrm>
        </p:spPr>
        <p:txBody>
          <a:bodyPr/>
          <a:lstStyle/>
          <a:p>
            <a:r>
              <a:rPr lang="en-US" dirty="0" smtClean="0"/>
              <a:t>What is the mechanism of action of </a:t>
            </a:r>
            <a:r>
              <a:rPr lang="en-US" altLang="en-US" dirty="0" err="1"/>
              <a:t>Oxazolidinones</a:t>
            </a:r>
            <a:r>
              <a:rPr lang="en-US" altLang="en-US" dirty="0"/>
              <a:t>, </a:t>
            </a:r>
            <a:r>
              <a:rPr lang="en-US" altLang="en-US" dirty="0" smtClean="0"/>
              <a:t>such as linezolid?</a:t>
            </a:r>
          </a:p>
          <a:p>
            <a:pPr lvl="1"/>
            <a:r>
              <a:rPr lang="en-US" altLang="en-US" dirty="0"/>
              <a:t>Blocks initiation of protein </a:t>
            </a:r>
            <a:r>
              <a:rPr lang="en-US" altLang="en-US" dirty="0" smtClean="0"/>
              <a:t>synthesis</a:t>
            </a:r>
          </a:p>
          <a:p>
            <a:r>
              <a:rPr lang="en-US" altLang="en-US" dirty="0" smtClean="0"/>
              <a:t>Is this effective on Gram +, Gram – or both?</a:t>
            </a:r>
          </a:p>
          <a:p>
            <a:pPr lvl="1"/>
            <a:r>
              <a:rPr lang="en-US" altLang="en-US" dirty="0"/>
              <a:t>Only effective against Gram positive bugs</a:t>
            </a:r>
          </a:p>
          <a:p>
            <a:pPr lvl="1"/>
            <a:endParaRPr lang="en-US" altLang="en-US" dirty="0"/>
          </a:p>
          <a:p>
            <a:pPr lvl="1"/>
            <a:endParaRPr lang="en-US" dirty="0"/>
          </a:p>
        </p:txBody>
      </p:sp>
      <p:grpSp>
        <p:nvGrpSpPr>
          <p:cNvPr id="4" name="Group 28687"/>
          <p:cNvGrpSpPr>
            <a:grpSpLocks/>
          </p:cNvGrpSpPr>
          <p:nvPr/>
        </p:nvGrpSpPr>
        <p:grpSpPr bwMode="auto">
          <a:xfrm>
            <a:off x="2286000" y="3505200"/>
            <a:ext cx="5429250" cy="2514600"/>
            <a:chOff x="1123950" y="3200400"/>
            <a:chExt cx="5429250" cy="2514598"/>
          </a:xfrm>
        </p:grpSpPr>
        <p:grpSp>
          <p:nvGrpSpPr>
            <p:cNvPr id="5" name="Group 1"/>
            <p:cNvGrpSpPr>
              <a:grpSpLocks/>
            </p:cNvGrpSpPr>
            <p:nvPr/>
          </p:nvGrpSpPr>
          <p:grpSpPr bwMode="auto">
            <a:xfrm rot="5400000">
              <a:off x="2819400" y="3810000"/>
              <a:ext cx="914400" cy="990600"/>
              <a:chOff x="3276600" y="3810000"/>
              <a:chExt cx="914400" cy="990600"/>
            </a:xfrm>
          </p:grpSpPr>
          <p:sp>
            <p:nvSpPr>
              <p:cNvPr id="29" name="Hexagon 28"/>
              <p:cNvSpPr/>
              <p:nvPr/>
            </p:nvSpPr>
            <p:spPr>
              <a:xfrm rot="16200000">
                <a:off x="3238499" y="3848101"/>
                <a:ext cx="990600" cy="914399"/>
              </a:xfrm>
              <a:prstGeom prst="hexagon">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30" name="Straight Connector 29"/>
              <p:cNvCxnSpPr/>
              <p:nvPr/>
            </p:nvCxnSpPr>
            <p:spPr>
              <a:xfrm flipV="1">
                <a:off x="3733799" y="4495801"/>
                <a:ext cx="381000" cy="1905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733799" y="3924301"/>
                <a:ext cx="381000" cy="1905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352799" y="4114801"/>
                <a:ext cx="0" cy="3810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6" name="Hexagon 5"/>
            <p:cNvSpPr/>
            <p:nvPr/>
          </p:nvSpPr>
          <p:spPr>
            <a:xfrm>
              <a:off x="1295400" y="3829050"/>
              <a:ext cx="1066800" cy="952499"/>
            </a:xfrm>
            <a:prstGeom prst="hexagon">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gular Pentagon 6"/>
            <p:cNvSpPr/>
            <p:nvPr/>
          </p:nvSpPr>
          <p:spPr>
            <a:xfrm>
              <a:off x="4229100" y="3935412"/>
              <a:ext cx="914400" cy="952499"/>
            </a:xfrm>
            <a:prstGeom prst="pentagon">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 name="Straight Connector 7"/>
            <p:cNvCxnSpPr>
              <a:stCxn id="29" idx="2"/>
            </p:cNvCxnSpPr>
            <p:nvPr/>
          </p:nvCxnSpPr>
          <p:spPr>
            <a:xfrm flipH="1">
              <a:off x="2895600" y="4762499"/>
              <a:ext cx="114300" cy="2667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9" name="TextBox 11"/>
            <p:cNvSpPr txBox="1">
              <a:spLocks noChangeArrowheads="1"/>
            </p:cNvSpPr>
            <p:nvPr/>
          </p:nvSpPr>
          <p:spPr bwMode="auto">
            <a:xfrm>
              <a:off x="2590800" y="5003949"/>
              <a:ext cx="304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000"/>
                <a:t>F</a:t>
              </a:r>
            </a:p>
          </p:txBody>
        </p:sp>
        <p:sp>
          <p:nvSpPr>
            <p:cNvPr id="10" name="Oval 9"/>
            <p:cNvSpPr/>
            <p:nvPr/>
          </p:nvSpPr>
          <p:spPr>
            <a:xfrm>
              <a:off x="4076700" y="4125912"/>
              <a:ext cx="342900"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tx1"/>
                  </a:solidFill>
                </a:rPr>
                <a:t>N</a:t>
              </a:r>
            </a:p>
          </p:txBody>
        </p:sp>
        <p:sp>
          <p:nvSpPr>
            <p:cNvPr id="11" name="Oval 10"/>
            <p:cNvSpPr/>
            <p:nvPr/>
          </p:nvSpPr>
          <p:spPr>
            <a:xfrm>
              <a:off x="1123950" y="4116387"/>
              <a:ext cx="342900"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tx1"/>
                  </a:solidFill>
                </a:rPr>
                <a:t>O</a:t>
              </a:r>
            </a:p>
          </p:txBody>
        </p:sp>
        <p:sp>
          <p:nvSpPr>
            <p:cNvPr id="12" name="Oval 11"/>
            <p:cNvSpPr/>
            <p:nvPr/>
          </p:nvSpPr>
          <p:spPr>
            <a:xfrm>
              <a:off x="2133600" y="4114799"/>
              <a:ext cx="342900"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tx1"/>
                  </a:solidFill>
                </a:rPr>
                <a:t>N</a:t>
              </a:r>
            </a:p>
          </p:txBody>
        </p:sp>
        <p:cxnSp>
          <p:nvCxnSpPr>
            <p:cNvPr id="13" name="Straight Connector 12"/>
            <p:cNvCxnSpPr>
              <a:stCxn id="29" idx="2"/>
              <a:endCxn id="12" idx="6"/>
            </p:cNvCxnSpPr>
            <p:nvPr/>
          </p:nvCxnSpPr>
          <p:spPr>
            <a:xfrm flipH="1">
              <a:off x="2476500" y="4305299"/>
              <a:ext cx="3048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0" idx="2"/>
              <a:endCxn id="29" idx="1"/>
            </p:cNvCxnSpPr>
            <p:nvPr/>
          </p:nvCxnSpPr>
          <p:spPr>
            <a:xfrm flipH="1" flipV="1">
              <a:off x="3771900" y="4305299"/>
              <a:ext cx="304800" cy="1111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4972050" y="4152899"/>
              <a:ext cx="342900"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tx1"/>
                  </a:solidFill>
                </a:rPr>
                <a:t>O</a:t>
              </a:r>
            </a:p>
          </p:txBody>
        </p:sp>
        <p:cxnSp>
          <p:nvCxnSpPr>
            <p:cNvPr id="16" name="Straight Connector 15"/>
            <p:cNvCxnSpPr>
              <a:stCxn id="7" idx="4"/>
            </p:cNvCxnSpPr>
            <p:nvPr/>
          </p:nvCxnSpPr>
          <p:spPr>
            <a:xfrm>
              <a:off x="4968875" y="4887912"/>
              <a:ext cx="258763" cy="31591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221288" y="5203823"/>
              <a:ext cx="355600" cy="158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8" name="Group 28680"/>
            <p:cNvGrpSpPr>
              <a:grpSpLocks/>
            </p:cNvGrpSpPr>
            <p:nvPr/>
          </p:nvGrpSpPr>
          <p:grpSpPr bwMode="auto">
            <a:xfrm>
              <a:off x="4635321" y="3504665"/>
              <a:ext cx="76200" cy="457735"/>
              <a:chOff x="7010400" y="3466564"/>
              <a:chExt cx="76200" cy="457735"/>
            </a:xfrm>
          </p:grpSpPr>
          <p:cxnSp>
            <p:nvCxnSpPr>
              <p:cNvPr id="27" name="Straight Connector 26"/>
              <p:cNvCxnSpPr/>
              <p:nvPr/>
            </p:nvCxnSpPr>
            <p:spPr>
              <a:xfrm>
                <a:off x="7010579" y="3467099"/>
                <a:ext cx="0" cy="4572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086779" y="3467099"/>
                <a:ext cx="0" cy="4572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9" name="Oval 18"/>
            <p:cNvSpPr/>
            <p:nvPr/>
          </p:nvSpPr>
          <p:spPr>
            <a:xfrm>
              <a:off x="4495800" y="3200400"/>
              <a:ext cx="342900"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tx1"/>
                  </a:solidFill>
                </a:rPr>
                <a:t>O</a:t>
              </a:r>
            </a:p>
          </p:txBody>
        </p:sp>
        <p:sp>
          <p:nvSpPr>
            <p:cNvPr id="20" name="Oval 19"/>
            <p:cNvSpPr/>
            <p:nvPr/>
          </p:nvSpPr>
          <p:spPr>
            <a:xfrm>
              <a:off x="5562600" y="5029199"/>
              <a:ext cx="315913" cy="6857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tx1"/>
                  </a:solidFill>
                </a:rPr>
                <a:t>N</a:t>
              </a:r>
            </a:p>
            <a:p>
              <a:pPr algn="ctr">
                <a:defRPr/>
              </a:pPr>
              <a:r>
                <a:rPr lang="en-US" sz="2000" dirty="0">
                  <a:solidFill>
                    <a:schemeClr val="tx1"/>
                  </a:solidFill>
                </a:rPr>
                <a:t>H</a:t>
              </a:r>
            </a:p>
          </p:txBody>
        </p:sp>
        <p:cxnSp>
          <p:nvCxnSpPr>
            <p:cNvPr id="21" name="Straight Connector 20"/>
            <p:cNvCxnSpPr>
              <a:stCxn id="20" idx="7"/>
            </p:cNvCxnSpPr>
            <p:nvPr/>
          </p:nvCxnSpPr>
          <p:spPr>
            <a:xfrm flipV="1">
              <a:off x="5832475" y="4781549"/>
              <a:ext cx="263525" cy="34766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22" name="Group 47"/>
            <p:cNvGrpSpPr>
              <a:grpSpLocks/>
            </p:cNvGrpSpPr>
            <p:nvPr/>
          </p:nvGrpSpPr>
          <p:grpSpPr bwMode="auto">
            <a:xfrm rot="-2400000">
              <a:off x="5957800" y="4371919"/>
              <a:ext cx="76200" cy="457735"/>
              <a:chOff x="7010400" y="3466564"/>
              <a:chExt cx="76200" cy="457735"/>
            </a:xfrm>
          </p:grpSpPr>
          <p:cxnSp>
            <p:nvCxnSpPr>
              <p:cNvPr id="25" name="Straight Connector 24"/>
              <p:cNvCxnSpPr/>
              <p:nvPr/>
            </p:nvCxnSpPr>
            <p:spPr>
              <a:xfrm>
                <a:off x="7010096" y="3463342"/>
                <a:ext cx="0" cy="4572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086724" y="3463399"/>
                <a:ext cx="0" cy="4572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a:xfrm>
              <a:off x="6148388" y="4751387"/>
              <a:ext cx="404812" cy="4921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5638800" y="4114799"/>
              <a:ext cx="342900"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tx1"/>
                  </a:solidFill>
                </a:rPr>
                <a:t>O</a:t>
              </a:r>
            </a:p>
          </p:txBody>
        </p:sp>
      </p:grpSp>
    </p:spTree>
    <p:extLst>
      <p:ext uri="{BB962C8B-B14F-4D97-AF65-F5344CB8AC3E}">
        <p14:creationId xmlns:p14="http://schemas.microsoft.com/office/powerpoint/2010/main" val="10991983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8480"/>
            <a:ext cx="8229600" cy="5707684"/>
          </a:xfrm>
        </p:spPr>
        <p:txBody>
          <a:bodyPr>
            <a:normAutofit/>
          </a:bodyPr>
          <a:lstStyle/>
          <a:p>
            <a:r>
              <a:rPr lang="en-US" dirty="0"/>
              <a:t>Linezolid </a:t>
            </a:r>
            <a:endParaRPr lang="en-US" dirty="0" smtClean="0"/>
          </a:p>
          <a:p>
            <a:pPr lvl="1"/>
            <a:r>
              <a:rPr lang="en-US" dirty="0" smtClean="0"/>
              <a:t>one </a:t>
            </a:r>
            <a:r>
              <a:rPr lang="en-US" dirty="0"/>
              <a:t>of a new class of gram-positive-active antimicrobial agents called </a:t>
            </a:r>
            <a:endParaRPr lang="en-US" dirty="0" smtClean="0"/>
          </a:p>
          <a:p>
            <a:pPr lvl="2"/>
            <a:r>
              <a:rPr lang="en-US" dirty="0" err="1" smtClean="0"/>
              <a:t>oxazolidinones</a:t>
            </a:r>
            <a:r>
              <a:rPr lang="en-US" dirty="0" smtClean="0"/>
              <a:t> </a:t>
            </a:r>
            <a:r>
              <a:rPr lang="en-US" dirty="0"/>
              <a:t>that </a:t>
            </a:r>
            <a:endParaRPr lang="en-US" dirty="0" smtClean="0"/>
          </a:p>
          <a:p>
            <a:pPr lvl="3"/>
            <a:r>
              <a:rPr lang="en-US" dirty="0" smtClean="0"/>
              <a:t>inhibit </a:t>
            </a:r>
            <a:r>
              <a:rPr lang="en-US" dirty="0"/>
              <a:t>protein synthesis by binding to the </a:t>
            </a:r>
            <a:endParaRPr lang="en-US" dirty="0" smtClean="0"/>
          </a:p>
          <a:p>
            <a:pPr lvl="4"/>
            <a:r>
              <a:rPr lang="en-US" dirty="0" smtClean="0"/>
              <a:t>70S </a:t>
            </a:r>
            <a:r>
              <a:rPr lang="en-US" dirty="0"/>
              <a:t>ribosomal </a:t>
            </a:r>
            <a:r>
              <a:rPr lang="en-US" dirty="0" smtClean="0"/>
              <a:t>initiation </a:t>
            </a:r>
            <a:r>
              <a:rPr lang="en-US" dirty="0"/>
              <a:t>complex. </a:t>
            </a:r>
            <a:endParaRPr lang="en-US" dirty="0" smtClean="0"/>
          </a:p>
          <a:p>
            <a:pPr lvl="1"/>
            <a:r>
              <a:rPr lang="en-US" dirty="0" smtClean="0"/>
              <a:t>Linezolid </a:t>
            </a:r>
            <a:r>
              <a:rPr lang="en-US" dirty="0"/>
              <a:t>is associated with frequent, severe adverse events, including bone marrow suppression (which appears to be dose dependent and reversible) and peripheral neuropathy (which appears to be neither dose dependent nor reversible).</a:t>
            </a:r>
          </a:p>
        </p:txBody>
      </p:sp>
    </p:spTree>
    <p:extLst>
      <p:ext uri="{BB962C8B-B14F-4D97-AF65-F5344CB8AC3E}">
        <p14:creationId xmlns:p14="http://schemas.microsoft.com/office/powerpoint/2010/main" val="28793451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8500"/>
            <a:ext cx="8229600" cy="5427663"/>
          </a:xfrm>
        </p:spPr>
        <p:txBody>
          <a:bodyPr/>
          <a:lstStyle/>
          <a:p>
            <a:r>
              <a:rPr lang="en-US" dirty="0" smtClean="0"/>
              <a:t>What is the mechanism </a:t>
            </a:r>
            <a:r>
              <a:rPr lang="en-US" dirty="0"/>
              <a:t>of action of Macrolides</a:t>
            </a:r>
            <a:r>
              <a:rPr lang="en-US" dirty="0" smtClean="0"/>
              <a:t>, such as azithromycin?</a:t>
            </a:r>
          </a:p>
          <a:p>
            <a:pPr lvl="1"/>
            <a:r>
              <a:rPr lang="en-US" altLang="en-US" dirty="0"/>
              <a:t>Bind to large (50s) ribosomal subunit, preventing peptide elongation</a:t>
            </a:r>
          </a:p>
          <a:p>
            <a:pPr lvl="1"/>
            <a:endParaRPr lang="en-US" dirty="0"/>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t="5566" b="48492"/>
          <a:stretch>
            <a:fillRect/>
          </a:stretch>
        </p:blipFill>
        <p:spPr bwMode="auto">
          <a:xfrm>
            <a:off x="457200" y="3200400"/>
            <a:ext cx="81565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74193" y="3116944"/>
            <a:ext cx="2626488" cy="2674255"/>
          </a:xfrm>
          <a:prstGeom prst="rect">
            <a:avLst/>
          </a:prstGeom>
          <a:solidFill>
            <a:schemeClr val="bg1"/>
          </a:solidFill>
        </p:spPr>
        <p:txBody>
          <a:bodyPr wrap="square" rtlCol="0">
            <a:spAutoFit/>
          </a:bodyPr>
          <a:lstStyle/>
          <a:p>
            <a:endParaRPr lang="en-US" dirty="0"/>
          </a:p>
        </p:txBody>
      </p:sp>
      <p:sp>
        <p:nvSpPr>
          <p:cNvPr id="5" name="TextBox 4"/>
          <p:cNvSpPr txBox="1"/>
          <p:nvPr/>
        </p:nvSpPr>
        <p:spPr>
          <a:xfrm>
            <a:off x="3189306" y="3200400"/>
            <a:ext cx="2626488" cy="2674255"/>
          </a:xfrm>
          <a:prstGeom prst="rect">
            <a:avLst/>
          </a:prstGeom>
          <a:solidFill>
            <a:schemeClr val="bg1"/>
          </a:solidFill>
        </p:spPr>
        <p:txBody>
          <a:bodyPr wrap="square" rtlCol="0">
            <a:spAutoFit/>
          </a:bodyPr>
          <a:lstStyle/>
          <a:p>
            <a:endParaRPr lang="en-US" dirty="0"/>
          </a:p>
        </p:txBody>
      </p:sp>
      <p:sp>
        <p:nvSpPr>
          <p:cNvPr id="6" name="TextBox 5"/>
          <p:cNvSpPr txBox="1"/>
          <p:nvPr/>
        </p:nvSpPr>
        <p:spPr>
          <a:xfrm>
            <a:off x="6293768" y="3421744"/>
            <a:ext cx="2626488" cy="267425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2276912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0" nodeType="clickEffect">
                                  <p:stCondLst>
                                    <p:cond delay="0"/>
                                  </p:stCondLst>
                                  <p:childTnLst>
                                    <p:animEffect transition="out" filter="blinds(horizontal)">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0" nodeType="clickEffect">
                                  <p:stCondLst>
                                    <p:cond delay="0"/>
                                  </p:stCondLst>
                                  <p:childTnLst>
                                    <p:animEffect transition="out" filter="blinds(horizont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grpId="0" nodeType="clickEffect">
                                  <p:stCondLst>
                                    <p:cond delay="0"/>
                                  </p:stCondLst>
                                  <p:childTnLst>
                                    <p:animEffect transition="out" filter="blinds(horizontal)">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447340"/>
            <a:ext cx="8229600" cy="5678824"/>
          </a:xfrm>
        </p:spPr>
        <p:txBody>
          <a:bodyPr>
            <a:normAutofit fontScale="85000" lnSpcReduction="10000"/>
          </a:bodyPr>
          <a:lstStyle/>
          <a:p>
            <a:r>
              <a:rPr lang="en-US" dirty="0" smtClean="0"/>
              <a:t>Name the term we use to describe </a:t>
            </a:r>
            <a:r>
              <a:rPr lang="en-US" dirty="0"/>
              <a:t>microorganisms that need oxygen </a:t>
            </a:r>
            <a:r>
              <a:rPr lang="en-US" dirty="0" smtClean="0"/>
              <a:t>to survive</a:t>
            </a:r>
          </a:p>
          <a:p>
            <a:pPr lvl="1"/>
            <a:r>
              <a:rPr lang="en-US" dirty="0" smtClean="0"/>
              <a:t>obligate aerobes</a:t>
            </a:r>
          </a:p>
          <a:p>
            <a:r>
              <a:rPr lang="en-US" dirty="0"/>
              <a:t>Name the term we use to describe microorganisms that </a:t>
            </a:r>
            <a:r>
              <a:rPr lang="en-US" b="1" dirty="0" smtClean="0"/>
              <a:t>do not </a:t>
            </a:r>
            <a:r>
              <a:rPr lang="en-US" dirty="0" smtClean="0"/>
              <a:t>need </a:t>
            </a:r>
            <a:r>
              <a:rPr lang="en-US" dirty="0"/>
              <a:t>oxygen to survive</a:t>
            </a:r>
          </a:p>
          <a:p>
            <a:pPr lvl="1"/>
            <a:r>
              <a:rPr lang="en-US" dirty="0" smtClean="0"/>
              <a:t>obligate </a:t>
            </a:r>
            <a:r>
              <a:rPr lang="en-US" dirty="0"/>
              <a:t>anaerobes </a:t>
            </a:r>
            <a:r>
              <a:rPr lang="en-US" dirty="0" smtClean="0"/>
              <a:t>are poisoned </a:t>
            </a:r>
            <a:r>
              <a:rPr lang="en-US" dirty="0"/>
              <a:t>by oxygen </a:t>
            </a:r>
            <a:endParaRPr lang="en-US" dirty="0" smtClean="0"/>
          </a:p>
          <a:p>
            <a:r>
              <a:rPr lang="en-US" dirty="0" smtClean="0"/>
              <a:t>Name the term we use to describe microorganisms that can </a:t>
            </a:r>
            <a:r>
              <a:rPr lang="en-US" dirty="0"/>
              <a:t>be anaerobic but prefer oxygen </a:t>
            </a:r>
            <a:endParaRPr lang="en-US" dirty="0" smtClean="0"/>
          </a:p>
          <a:p>
            <a:pPr lvl="1"/>
            <a:r>
              <a:rPr lang="en-US" dirty="0"/>
              <a:t>Facultative anaerobes </a:t>
            </a:r>
          </a:p>
          <a:p>
            <a:r>
              <a:rPr lang="en-US" dirty="0"/>
              <a:t>Name the term we use to describe microorganisms that </a:t>
            </a:r>
            <a:r>
              <a:rPr lang="en-US" dirty="0" smtClean="0"/>
              <a:t>need </a:t>
            </a:r>
            <a:r>
              <a:rPr lang="en-US" dirty="0"/>
              <a:t>oxygen </a:t>
            </a:r>
            <a:r>
              <a:rPr lang="en-US" dirty="0" smtClean="0"/>
              <a:t>to survive, but </a:t>
            </a:r>
            <a:r>
              <a:rPr lang="en-US" dirty="0"/>
              <a:t>are poisoned by high concentrations </a:t>
            </a:r>
            <a:r>
              <a:rPr lang="en-US" dirty="0" smtClean="0"/>
              <a:t>of oxygen</a:t>
            </a:r>
          </a:p>
          <a:p>
            <a:pPr lvl="1"/>
            <a:r>
              <a:rPr lang="en-US" dirty="0" err="1" smtClean="0"/>
              <a:t>Aerotolerant</a:t>
            </a:r>
            <a:r>
              <a:rPr lang="en-US" dirty="0" smtClean="0"/>
              <a:t> </a:t>
            </a:r>
            <a:r>
              <a:rPr lang="en-US" dirty="0"/>
              <a:t>– don’t use oxygen but aren’t poisoned by </a:t>
            </a:r>
            <a:r>
              <a:rPr lang="en-US" dirty="0" smtClean="0"/>
              <a:t>it</a:t>
            </a:r>
          </a:p>
        </p:txBody>
      </p:sp>
    </p:spTree>
    <p:extLst>
      <p:ext uri="{BB962C8B-B14F-4D97-AF65-F5344CB8AC3E}">
        <p14:creationId xmlns:p14="http://schemas.microsoft.com/office/powerpoint/2010/main" val="17353337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8500"/>
            <a:ext cx="8229600" cy="5427663"/>
          </a:xfrm>
        </p:spPr>
        <p:txBody>
          <a:bodyPr/>
          <a:lstStyle/>
          <a:p>
            <a:r>
              <a:rPr lang="en-US" dirty="0" smtClean="0"/>
              <a:t>What is the name of the bacteria that has the genus of soil bacteria that is responsible for producing most of the natural antibiotics we use? </a:t>
            </a:r>
          </a:p>
          <a:p>
            <a:pPr lvl="1"/>
            <a:r>
              <a:rPr lang="en-US" altLang="en-US" dirty="0" smtClean="0"/>
              <a:t>Streptomyces</a:t>
            </a:r>
          </a:p>
          <a:p>
            <a:pPr lvl="1"/>
            <a:endParaRPr lang="en-US" dirty="0"/>
          </a:p>
          <a:p>
            <a:pPr lvl="1"/>
            <a:endParaRPr lang="en-US" dirty="0"/>
          </a:p>
        </p:txBody>
      </p:sp>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94667" y="3327248"/>
            <a:ext cx="4788695" cy="31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964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8500"/>
            <a:ext cx="8229600" cy="5427663"/>
          </a:xfrm>
        </p:spPr>
        <p:txBody>
          <a:bodyPr/>
          <a:lstStyle/>
          <a:p>
            <a:r>
              <a:rPr lang="en-US" dirty="0" smtClean="0"/>
              <a:t>What is the mechanism of action of Quinolones, such as ciprofloxacin? </a:t>
            </a:r>
          </a:p>
          <a:p>
            <a:pPr lvl="1"/>
            <a:r>
              <a:rPr lang="en-US" altLang="en-US" dirty="0"/>
              <a:t>Target DNA </a:t>
            </a:r>
            <a:r>
              <a:rPr lang="en-US" altLang="en-US" dirty="0" err="1"/>
              <a:t>gyrase</a:t>
            </a:r>
            <a:r>
              <a:rPr lang="en-US" altLang="en-US" dirty="0"/>
              <a:t> and </a:t>
            </a:r>
            <a:r>
              <a:rPr lang="en-US" altLang="en-US" dirty="0" smtClean="0"/>
              <a:t>topoisomerase</a:t>
            </a:r>
            <a:endParaRPr lang="en-US" altLang="en-US" dirty="0"/>
          </a:p>
        </p:txBody>
      </p:sp>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8459" y="2815167"/>
            <a:ext cx="3457575"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8555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8500"/>
            <a:ext cx="8229600" cy="5427663"/>
          </a:xfrm>
        </p:spPr>
        <p:txBody>
          <a:bodyPr/>
          <a:lstStyle/>
          <a:p>
            <a:r>
              <a:rPr lang="en-US" dirty="0" smtClean="0"/>
              <a:t>What is the mechanism </a:t>
            </a:r>
            <a:r>
              <a:rPr lang="en-US" dirty="0"/>
              <a:t>of action of </a:t>
            </a:r>
            <a:r>
              <a:rPr lang="en-US" dirty="0" smtClean="0"/>
              <a:t>Rifampin?</a:t>
            </a:r>
          </a:p>
          <a:p>
            <a:pPr lvl="1"/>
            <a:r>
              <a:rPr lang="en-US" altLang="en-US" dirty="0"/>
              <a:t>Inhibits transcription of RNA from </a:t>
            </a:r>
            <a:r>
              <a:rPr lang="en-US" altLang="en-US" dirty="0" smtClean="0"/>
              <a:t>DNA</a:t>
            </a:r>
            <a:endParaRPr lang="en-US" altLang="en-US" dirty="0"/>
          </a:p>
          <a:p>
            <a:pPr lvl="1"/>
            <a:r>
              <a:rPr lang="en-US" altLang="en-US" dirty="0" smtClean="0"/>
              <a:t>What is rifampin typically used to treat? </a:t>
            </a:r>
          </a:p>
          <a:p>
            <a:pPr lvl="2"/>
            <a:r>
              <a:rPr lang="en-US" altLang="en-US" dirty="0" smtClean="0"/>
              <a:t>Active TB and gram positive bacteria</a:t>
            </a:r>
          </a:p>
          <a:p>
            <a:endParaRPr lang="en-US" altLang="en-US" dirty="0"/>
          </a:p>
        </p:txBody>
      </p:sp>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5175" y="3513667"/>
            <a:ext cx="45815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p:cNvSpPr txBox="1">
            <a:spLocks noChangeArrowheads="1"/>
          </p:cNvSpPr>
          <p:nvPr/>
        </p:nvSpPr>
        <p:spPr bwMode="auto">
          <a:xfrm>
            <a:off x="457200" y="4343400"/>
            <a:ext cx="2667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r>
              <a:rPr lang="en-US" altLang="en-US" b="1" dirty="0">
                <a:solidFill>
                  <a:srgbClr val="FF0000"/>
                </a:solidFill>
              </a:rPr>
              <a:t>Turns all your bodily fluids orange!</a:t>
            </a:r>
          </a:p>
        </p:txBody>
      </p:sp>
    </p:spTree>
    <p:extLst>
      <p:ext uri="{BB962C8B-B14F-4D97-AF65-F5344CB8AC3E}">
        <p14:creationId xmlns:p14="http://schemas.microsoft.com/office/powerpoint/2010/main" val="22014227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56168"/>
            <a:ext cx="8229600" cy="5469996"/>
          </a:xfrm>
        </p:spPr>
        <p:txBody>
          <a:bodyPr/>
          <a:lstStyle/>
          <a:p>
            <a:r>
              <a:rPr lang="en-US" dirty="0" smtClean="0"/>
              <a:t>What is the mechanism of action for anti-</a:t>
            </a:r>
            <a:r>
              <a:rPr lang="en-US" dirty="0" err="1" smtClean="0"/>
              <a:t>folates</a:t>
            </a:r>
            <a:r>
              <a:rPr lang="en-US" dirty="0" smtClean="0"/>
              <a:t>, such as </a:t>
            </a:r>
            <a:r>
              <a:rPr lang="en-US" altLang="en-US" dirty="0"/>
              <a:t>Trimethoprim-</a:t>
            </a:r>
            <a:r>
              <a:rPr lang="en-US" altLang="en-US" dirty="0" err="1" smtClean="0"/>
              <a:t>sulfamethoxazole</a:t>
            </a:r>
            <a:r>
              <a:rPr lang="en-US" dirty="0" smtClean="0"/>
              <a:t>?</a:t>
            </a:r>
          </a:p>
          <a:p>
            <a:pPr lvl="1"/>
            <a:r>
              <a:rPr lang="en-US" altLang="en-US" dirty="0"/>
              <a:t>Both interfere with the production of </a:t>
            </a:r>
            <a:r>
              <a:rPr lang="en-US" altLang="en-US" dirty="0" err="1"/>
              <a:t>folate</a:t>
            </a:r>
            <a:r>
              <a:rPr lang="en-US" altLang="en-US" dirty="0"/>
              <a:t>, which is needed for DNA </a:t>
            </a:r>
            <a:r>
              <a:rPr lang="en-US" altLang="en-US" dirty="0" smtClean="0"/>
              <a:t>synthesis</a:t>
            </a:r>
          </a:p>
          <a:p>
            <a:endParaRPr lang="en-US" dirty="0" smtClean="0"/>
          </a:p>
          <a:p>
            <a:pPr lvl="1"/>
            <a:endParaRPr lang="en-US" dirty="0"/>
          </a:p>
        </p:txBody>
      </p:sp>
    </p:spTree>
    <p:extLst>
      <p:ext uri="{BB962C8B-B14F-4D97-AF65-F5344CB8AC3E}">
        <p14:creationId xmlns:p14="http://schemas.microsoft.com/office/powerpoint/2010/main" val="8973816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3-03 at 2.40.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88" y="266330"/>
            <a:ext cx="9473596" cy="5859262"/>
          </a:xfrm>
          <a:prstGeom prst="rect">
            <a:avLst/>
          </a:prstGeom>
        </p:spPr>
      </p:pic>
    </p:spTree>
    <p:extLst>
      <p:ext uri="{BB962C8B-B14F-4D97-AF65-F5344CB8AC3E}">
        <p14:creationId xmlns:p14="http://schemas.microsoft.com/office/powerpoint/2010/main" val="398026093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3-03 at 2.43.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5357"/>
            <a:ext cx="9224140" cy="6125592"/>
          </a:xfrm>
          <a:prstGeom prst="rect">
            <a:avLst/>
          </a:prstGeom>
        </p:spPr>
      </p:pic>
    </p:spTree>
    <p:extLst>
      <p:ext uri="{BB962C8B-B14F-4D97-AF65-F5344CB8AC3E}">
        <p14:creationId xmlns:p14="http://schemas.microsoft.com/office/powerpoint/2010/main" val="227487964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91686"/>
            <a:ext cx="8229600" cy="5973088"/>
          </a:xfrm>
        </p:spPr>
        <p:txBody>
          <a:bodyPr>
            <a:noAutofit/>
          </a:bodyPr>
          <a:lstStyle/>
          <a:p>
            <a:r>
              <a:rPr lang="en-US" sz="1800" dirty="0" smtClean="0"/>
              <a:t>Diphtheria </a:t>
            </a:r>
            <a:r>
              <a:rPr lang="en-US" sz="1800" dirty="0"/>
              <a:t>is caused by the bacterium </a:t>
            </a:r>
            <a:endParaRPr lang="en-US" sz="1800" dirty="0" smtClean="0"/>
          </a:p>
          <a:p>
            <a:pPr lvl="1"/>
            <a:r>
              <a:rPr lang="en-US" sz="1800" dirty="0" err="1" smtClean="0"/>
              <a:t>Corynebacterium</a:t>
            </a:r>
            <a:r>
              <a:rPr lang="en-US" sz="1800" dirty="0" smtClean="0"/>
              <a:t> </a:t>
            </a:r>
            <a:r>
              <a:rPr lang="en-US" sz="1800" dirty="0" err="1" smtClean="0"/>
              <a:t>diphtheriae</a:t>
            </a:r>
            <a:r>
              <a:rPr lang="en-US" sz="1800" dirty="0" smtClean="0"/>
              <a:t>, which causes? </a:t>
            </a:r>
          </a:p>
          <a:p>
            <a:pPr lvl="1"/>
            <a:r>
              <a:rPr lang="en-US" sz="1800" dirty="0"/>
              <a:t>Upper respiratory tract illness caused by </a:t>
            </a:r>
            <a:r>
              <a:rPr lang="en-US" sz="1800" dirty="0" err="1"/>
              <a:t>Corynebacterium</a:t>
            </a:r>
            <a:r>
              <a:rPr lang="en-US" sz="1800" dirty="0"/>
              <a:t> </a:t>
            </a:r>
            <a:r>
              <a:rPr lang="en-US" sz="1800" dirty="0" err="1"/>
              <a:t>diphtheriae</a:t>
            </a:r>
            <a:r>
              <a:rPr lang="en-US" sz="1800" dirty="0"/>
              <a:t>, </a:t>
            </a:r>
          </a:p>
          <a:p>
            <a:pPr marL="742950" lvl="2" indent="-342900"/>
            <a:r>
              <a:rPr lang="en-US" sz="1800" dirty="0" smtClean="0"/>
              <a:t>What is the preferred mode of respiration?</a:t>
            </a:r>
          </a:p>
          <a:p>
            <a:pPr lvl="2"/>
            <a:r>
              <a:rPr lang="en-US" sz="1800" dirty="0" smtClean="0"/>
              <a:t>a </a:t>
            </a:r>
            <a:r>
              <a:rPr lang="en-US" sz="1800" dirty="0"/>
              <a:t>facultative </a:t>
            </a:r>
            <a:r>
              <a:rPr lang="en-US" sz="1800" dirty="0" smtClean="0"/>
              <a:t>anaerobe (prefers oxygen)</a:t>
            </a:r>
            <a:endParaRPr lang="en-US" sz="1800" dirty="0"/>
          </a:p>
          <a:p>
            <a:pPr lvl="1"/>
            <a:r>
              <a:rPr lang="en-US" sz="1800" dirty="0"/>
              <a:t>Is it Gram-positive or negative? </a:t>
            </a:r>
          </a:p>
          <a:p>
            <a:pPr lvl="2"/>
            <a:r>
              <a:rPr lang="en-US" sz="1800" dirty="0" smtClean="0"/>
              <a:t>Positive</a:t>
            </a:r>
          </a:p>
          <a:p>
            <a:r>
              <a:rPr lang="en-US" sz="1800" dirty="0" smtClean="0"/>
              <a:t>Is there a significant animal reservoir for </a:t>
            </a:r>
            <a:r>
              <a:rPr lang="en-US" sz="1800" dirty="0" err="1" smtClean="0"/>
              <a:t>corynebacterium</a:t>
            </a:r>
            <a:r>
              <a:rPr lang="en-US" sz="1800" dirty="0" smtClean="0"/>
              <a:t> </a:t>
            </a:r>
            <a:r>
              <a:rPr lang="en-US" sz="1800" dirty="0" err="1" smtClean="0"/>
              <a:t>diptheriae</a:t>
            </a:r>
            <a:r>
              <a:rPr lang="en-US" sz="1800" dirty="0" smtClean="0"/>
              <a:t>?</a:t>
            </a:r>
          </a:p>
          <a:p>
            <a:pPr lvl="1"/>
            <a:r>
              <a:rPr lang="en-US" sz="1800" dirty="0" smtClean="0"/>
              <a:t>No. Humans </a:t>
            </a:r>
            <a:r>
              <a:rPr lang="en-US" sz="1800" dirty="0"/>
              <a:t>are the only natural host for C. </a:t>
            </a:r>
            <a:r>
              <a:rPr lang="en-US" sz="1800" dirty="0" err="1"/>
              <a:t>diphtheriae</a:t>
            </a:r>
            <a:r>
              <a:rPr lang="en-US" sz="1800" dirty="0" smtClean="0"/>
              <a:t>.</a:t>
            </a:r>
          </a:p>
          <a:p>
            <a:r>
              <a:rPr lang="en-US" sz="1800" dirty="0" smtClean="0"/>
              <a:t>How does transmission of </a:t>
            </a:r>
            <a:r>
              <a:rPr lang="en-US" sz="1800" dirty="0" err="1" smtClean="0"/>
              <a:t>corynebacterium</a:t>
            </a:r>
            <a:r>
              <a:rPr lang="en-US" sz="1800" dirty="0" smtClean="0"/>
              <a:t> take place? </a:t>
            </a:r>
          </a:p>
          <a:p>
            <a:pPr lvl="1"/>
            <a:r>
              <a:rPr lang="en-US" sz="1800" dirty="0" smtClean="0"/>
              <a:t>Transmission </a:t>
            </a:r>
            <a:r>
              <a:rPr lang="en-US" sz="1800" dirty="0"/>
              <a:t>occurs through droplets and close physical contact. </a:t>
            </a:r>
            <a:endParaRPr lang="en-US" sz="1800" dirty="0" smtClean="0"/>
          </a:p>
          <a:p>
            <a:r>
              <a:rPr lang="en-US" sz="1800" dirty="0" smtClean="0"/>
              <a:t>Are most infections symptomatic?</a:t>
            </a:r>
          </a:p>
          <a:p>
            <a:pPr lvl="1"/>
            <a:r>
              <a:rPr lang="en-US" sz="1800" dirty="0" smtClean="0"/>
              <a:t>Although </a:t>
            </a:r>
            <a:r>
              <a:rPr lang="en-US" sz="1800" dirty="0"/>
              <a:t>most infections are asymptomatic or run a relatively mild clinical course, many patients succumb to airway obstruction caused </a:t>
            </a:r>
            <a:r>
              <a:rPr lang="en-US" sz="1800" dirty="0" smtClean="0"/>
              <a:t>by </a:t>
            </a:r>
            <a:r>
              <a:rPr lang="en-US" sz="1800" dirty="0"/>
              <a:t>laryngeal diphtheria or toxic myocarditis</a:t>
            </a:r>
            <a:r>
              <a:rPr lang="en-US" sz="1800" dirty="0" smtClean="0"/>
              <a:t>.</a:t>
            </a:r>
          </a:p>
          <a:p>
            <a:r>
              <a:rPr lang="en-US" sz="1800" dirty="0" smtClean="0"/>
              <a:t>Diphtheria vaccine is based </a:t>
            </a:r>
            <a:r>
              <a:rPr lang="en-US" sz="1800" dirty="0"/>
              <a:t>on </a:t>
            </a:r>
            <a:endParaRPr lang="en-US" sz="1800" dirty="0" smtClean="0"/>
          </a:p>
          <a:p>
            <a:pPr lvl="1"/>
            <a:r>
              <a:rPr lang="en-US" sz="1800" dirty="0" smtClean="0"/>
              <a:t>diphtheria </a:t>
            </a:r>
            <a:r>
              <a:rPr lang="en-US" sz="1800" dirty="0"/>
              <a:t>toxoid, a modified bacterial toxin that induces protective antitoxin antibodies of the </a:t>
            </a:r>
            <a:r>
              <a:rPr lang="en-US" sz="1800" dirty="0" err="1"/>
              <a:t>IgG</a:t>
            </a:r>
            <a:r>
              <a:rPr lang="en-US" sz="1800" dirty="0"/>
              <a:t> type. </a:t>
            </a:r>
            <a:endParaRPr lang="en-US" sz="1800" dirty="0" smtClean="0"/>
          </a:p>
        </p:txBody>
      </p:sp>
    </p:spTree>
    <p:extLst>
      <p:ext uri="{BB962C8B-B14F-4D97-AF65-F5344CB8AC3E}">
        <p14:creationId xmlns:p14="http://schemas.microsoft.com/office/powerpoint/2010/main" val="19511672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56168"/>
            <a:ext cx="8229600" cy="5469996"/>
          </a:xfrm>
        </p:spPr>
        <p:txBody>
          <a:bodyPr/>
          <a:lstStyle/>
          <a:p>
            <a:r>
              <a:rPr lang="en-US" dirty="0" smtClean="0"/>
              <a:t>Are Streptococci catalase negative/positive? </a:t>
            </a:r>
          </a:p>
          <a:p>
            <a:pPr lvl="1"/>
            <a:r>
              <a:rPr lang="en-US" dirty="0" smtClean="0"/>
              <a:t>Negative</a:t>
            </a:r>
          </a:p>
          <a:p>
            <a:r>
              <a:rPr lang="en-US" dirty="0"/>
              <a:t>Are Streptococci </a:t>
            </a:r>
            <a:r>
              <a:rPr lang="en-US" dirty="0" smtClean="0"/>
              <a:t>gram negative</a:t>
            </a:r>
            <a:r>
              <a:rPr lang="en-US" dirty="0"/>
              <a:t>/positive? </a:t>
            </a:r>
            <a:endParaRPr lang="en-US" dirty="0" smtClean="0"/>
          </a:p>
          <a:p>
            <a:pPr lvl="1"/>
            <a:r>
              <a:rPr lang="en-US" dirty="0" smtClean="0"/>
              <a:t>Positive</a:t>
            </a:r>
          </a:p>
          <a:p>
            <a:endParaRPr lang="en-US" dirty="0" smtClean="0"/>
          </a:p>
          <a:p>
            <a:endParaRPr lang="en-US" dirty="0"/>
          </a:p>
          <a:p>
            <a:endParaRPr lang="en-US" dirty="0"/>
          </a:p>
        </p:txBody>
      </p:sp>
    </p:spTree>
    <p:extLst>
      <p:ext uri="{BB962C8B-B14F-4D97-AF65-F5344CB8AC3E}">
        <p14:creationId xmlns:p14="http://schemas.microsoft.com/office/powerpoint/2010/main" val="41195186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56168"/>
            <a:ext cx="8229600" cy="5469996"/>
          </a:xfrm>
        </p:spPr>
        <p:txBody>
          <a:bodyPr/>
          <a:lstStyle/>
          <a:p>
            <a:r>
              <a:rPr lang="en-US" dirty="0" smtClean="0"/>
              <a:t>What are some features of </a:t>
            </a:r>
            <a:r>
              <a:rPr lang="en-US" dirty="0"/>
              <a:t>the pathophysiology of S. </a:t>
            </a:r>
            <a:r>
              <a:rPr lang="en-US" dirty="0" err="1" smtClean="0"/>
              <a:t>Pyogenes</a:t>
            </a:r>
            <a:r>
              <a:rPr lang="en-US" dirty="0" smtClean="0"/>
              <a:t>?</a:t>
            </a:r>
          </a:p>
          <a:p>
            <a:pPr lvl="1"/>
            <a:r>
              <a:rPr lang="en-US" dirty="0" smtClean="0"/>
              <a:t>It evades phagocytosis </a:t>
            </a:r>
          </a:p>
          <a:p>
            <a:pPr lvl="1"/>
            <a:r>
              <a:rPr lang="en-US" dirty="0">
                <a:latin typeface="Helvetica Neue"/>
              </a:rPr>
              <a:t>Interfere with Immune Responses</a:t>
            </a:r>
          </a:p>
          <a:p>
            <a:r>
              <a:rPr lang="en-US" dirty="0" smtClean="0"/>
              <a:t>What </a:t>
            </a:r>
            <a:r>
              <a:rPr lang="en-US" dirty="0"/>
              <a:t>are some distinguishing features of S. </a:t>
            </a:r>
            <a:r>
              <a:rPr lang="en-US" dirty="0" err="1" smtClean="0"/>
              <a:t>Pneumoniae</a:t>
            </a:r>
            <a:r>
              <a:rPr lang="en-US" dirty="0" smtClean="0"/>
              <a:t>? </a:t>
            </a:r>
            <a:endParaRPr lang="en-US" dirty="0"/>
          </a:p>
          <a:p>
            <a:pPr lvl="1"/>
            <a:r>
              <a:rPr lang="en-US" dirty="0" err="1" smtClean="0"/>
              <a:t>Diplococci</a:t>
            </a:r>
            <a:endParaRPr lang="en-US" dirty="0" smtClean="0"/>
          </a:p>
          <a:p>
            <a:r>
              <a:rPr lang="en-US" dirty="0" smtClean="0"/>
              <a:t>What </a:t>
            </a:r>
            <a:r>
              <a:rPr lang="en-US" dirty="0"/>
              <a:t>are some distinguishing </a:t>
            </a:r>
            <a:r>
              <a:rPr lang="en-US" dirty="0" smtClean="0"/>
              <a:t>features of </a:t>
            </a:r>
            <a:r>
              <a:rPr lang="en-US" dirty="0"/>
              <a:t>Enterococcus</a:t>
            </a:r>
            <a:r>
              <a:rPr lang="en-US" dirty="0" smtClean="0"/>
              <a:t>?</a:t>
            </a:r>
          </a:p>
          <a:p>
            <a:pPr lvl="1"/>
            <a:endParaRPr lang="en-US" dirty="0"/>
          </a:p>
          <a:p>
            <a:endParaRPr lang="en-US" dirty="0"/>
          </a:p>
          <a:p>
            <a:endParaRPr lang="en-US" dirty="0"/>
          </a:p>
        </p:txBody>
      </p:sp>
    </p:spTree>
    <p:extLst>
      <p:ext uri="{BB962C8B-B14F-4D97-AF65-F5344CB8AC3E}">
        <p14:creationId xmlns:p14="http://schemas.microsoft.com/office/powerpoint/2010/main" val="17538153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21488" y="1208428"/>
            <a:ext cx="4946610" cy="3700064"/>
          </a:xfrm>
          <a:prstGeom prst="rect">
            <a:avLst/>
          </a:prstGeom>
        </p:spPr>
      </p:pic>
      <p:sp>
        <p:nvSpPr>
          <p:cNvPr id="3" name="TextBox 2"/>
          <p:cNvSpPr txBox="1"/>
          <p:nvPr/>
        </p:nvSpPr>
        <p:spPr>
          <a:xfrm>
            <a:off x="227939" y="1019507"/>
            <a:ext cx="4184300" cy="5601532"/>
          </a:xfrm>
          <a:prstGeom prst="rect">
            <a:avLst/>
          </a:prstGeom>
          <a:noFill/>
        </p:spPr>
        <p:txBody>
          <a:bodyPr wrap="square" rtlCol="0">
            <a:spAutoFit/>
          </a:bodyPr>
          <a:lstStyle/>
          <a:p>
            <a:pPr marL="519113" lvl="4" indent="-285750">
              <a:lnSpc>
                <a:spcPct val="150000"/>
              </a:lnSpc>
              <a:buFont typeface="Wingdings" charset="2"/>
              <a:buChar char="§"/>
            </a:pPr>
            <a:r>
              <a:rPr lang="en-US" sz="2400" dirty="0" smtClean="0">
                <a:latin typeface="Helvetica Neue"/>
              </a:rPr>
              <a:t>Pairs or short chains</a:t>
            </a:r>
          </a:p>
          <a:p>
            <a:pPr marL="519113" lvl="4" indent="-285750">
              <a:lnSpc>
                <a:spcPct val="150000"/>
              </a:lnSpc>
              <a:buFont typeface="Wingdings" charset="2"/>
              <a:buChar char="§"/>
            </a:pPr>
            <a:endParaRPr lang="en-US" sz="2400" dirty="0">
              <a:latin typeface="Helvetica Neue"/>
            </a:endParaRPr>
          </a:p>
          <a:p>
            <a:pPr marL="519113" lvl="4" indent="-285750">
              <a:lnSpc>
                <a:spcPct val="150000"/>
              </a:lnSpc>
              <a:buFont typeface="Wingdings" charset="2"/>
              <a:buChar char="§"/>
            </a:pPr>
            <a:r>
              <a:rPr lang="en-US" sz="2400" dirty="0" smtClean="0">
                <a:latin typeface="Helvetica Neue"/>
              </a:rPr>
              <a:t>Tough to differentiate from </a:t>
            </a:r>
            <a:r>
              <a:rPr lang="en-US" sz="2400" i="1" dirty="0" smtClean="0">
                <a:latin typeface="Helvetica Neue"/>
              </a:rPr>
              <a:t>S. </a:t>
            </a:r>
            <a:r>
              <a:rPr lang="en-US" sz="2400" i="1" dirty="0" err="1" smtClean="0">
                <a:latin typeface="Helvetica Neue"/>
              </a:rPr>
              <a:t>pneumoniae</a:t>
            </a:r>
            <a:endParaRPr lang="en-US" sz="2400" i="1" dirty="0" smtClean="0">
              <a:latin typeface="Helvetica Neue"/>
            </a:endParaRPr>
          </a:p>
          <a:p>
            <a:pPr marL="519113" lvl="4" indent="-285750">
              <a:lnSpc>
                <a:spcPct val="150000"/>
              </a:lnSpc>
              <a:buFont typeface="Wingdings" charset="2"/>
              <a:buChar char="§"/>
            </a:pPr>
            <a:endParaRPr lang="en-US" sz="2400" i="1" dirty="0">
              <a:latin typeface="Helvetica Neue"/>
            </a:endParaRPr>
          </a:p>
          <a:p>
            <a:pPr marL="519113" lvl="4" indent="-285750">
              <a:lnSpc>
                <a:spcPct val="150000"/>
              </a:lnSpc>
              <a:buFont typeface="Wingdings" charset="2"/>
              <a:buChar char="§"/>
            </a:pPr>
            <a:r>
              <a:rPr lang="en-US" sz="2400" dirty="0" smtClean="0">
                <a:latin typeface="Helvetica Neue"/>
              </a:rPr>
              <a:t>Easy to grow</a:t>
            </a:r>
          </a:p>
          <a:p>
            <a:pPr marL="519113" lvl="4" indent="-285750">
              <a:lnSpc>
                <a:spcPct val="150000"/>
              </a:lnSpc>
              <a:buFont typeface="Wingdings" charset="2"/>
              <a:buChar char="§"/>
            </a:pPr>
            <a:endParaRPr lang="en-US" sz="2400" dirty="0">
              <a:latin typeface="Helvetica Neue"/>
            </a:endParaRPr>
          </a:p>
          <a:p>
            <a:pPr marL="233363" lvl="4">
              <a:lnSpc>
                <a:spcPct val="150000"/>
              </a:lnSpc>
            </a:pPr>
            <a:endParaRPr lang="en-US" sz="2400" dirty="0" smtClean="0">
              <a:latin typeface="Helvetica Neue"/>
            </a:endParaRPr>
          </a:p>
          <a:p>
            <a:pPr marL="519113" lvl="4" indent="-285750">
              <a:lnSpc>
                <a:spcPct val="150000"/>
              </a:lnSpc>
              <a:buFont typeface="Wingdings" charset="2"/>
              <a:buChar char="§"/>
            </a:pPr>
            <a:endParaRPr lang="en-US" sz="2400" dirty="0">
              <a:latin typeface="Helvetica Neue"/>
            </a:endParaRPr>
          </a:p>
          <a:p>
            <a:pPr marL="519113" lvl="4" indent="-285750">
              <a:lnSpc>
                <a:spcPct val="150000"/>
              </a:lnSpc>
              <a:buFont typeface="Wingdings" charset="2"/>
              <a:buChar char="§"/>
            </a:pPr>
            <a:endParaRPr lang="en-US" sz="2400" dirty="0" smtClean="0">
              <a:latin typeface="Helvetica Neue"/>
            </a:endParaRPr>
          </a:p>
        </p:txBody>
      </p:sp>
      <p:sp>
        <p:nvSpPr>
          <p:cNvPr id="4" name="TextBox 3"/>
          <p:cNvSpPr txBox="1"/>
          <p:nvPr/>
        </p:nvSpPr>
        <p:spPr>
          <a:xfrm>
            <a:off x="130248" y="183594"/>
            <a:ext cx="9143999" cy="584776"/>
          </a:xfrm>
          <a:prstGeom prst="rect">
            <a:avLst/>
          </a:prstGeom>
          <a:noFill/>
        </p:spPr>
        <p:txBody>
          <a:bodyPr wrap="square" rtlCol="0">
            <a:spAutoFit/>
          </a:bodyPr>
          <a:lstStyle/>
          <a:p>
            <a:r>
              <a:rPr lang="en-US" sz="3000" i="1" dirty="0" smtClean="0">
                <a:latin typeface="Helvetica Neue"/>
              </a:rPr>
              <a:t>Enterococcus</a:t>
            </a:r>
            <a:r>
              <a:rPr lang="en-US" sz="3200" i="1" dirty="0" smtClean="0">
                <a:latin typeface="Helvetica Neue"/>
              </a:rPr>
              <a:t>– </a:t>
            </a:r>
            <a:r>
              <a:rPr lang="en-US" sz="2600" dirty="0" smtClean="0">
                <a:latin typeface="Helvetica Neue"/>
              </a:rPr>
              <a:t>What are some distinguishing features?</a:t>
            </a:r>
            <a:endParaRPr lang="en-US" sz="2600" i="1" dirty="0">
              <a:latin typeface="Helvetica Neue"/>
            </a:endParaRPr>
          </a:p>
        </p:txBody>
      </p:sp>
    </p:spTree>
    <p:extLst>
      <p:ext uri="{BB962C8B-B14F-4D97-AF65-F5344CB8AC3E}">
        <p14:creationId xmlns:p14="http://schemas.microsoft.com/office/powerpoint/2010/main" val="414948483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Vocabulary: narrow vs. broad spectrum</a:t>
            </a:r>
            <a:endParaRPr lang="en-US" b="1" dirty="0"/>
          </a:p>
        </p:txBody>
      </p:sp>
      <p:sp>
        <p:nvSpPr>
          <p:cNvPr id="3" name="Content Placeholder 2"/>
          <p:cNvSpPr>
            <a:spLocks noGrp="1"/>
          </p:cNvSpPr>
          <p:nvPr>
            <p:ph idx="1"/>
          </p:nvPr>
        </p:nvSpPr>
        <p:spPr/>
        <p:txBody>
          <a:bodyPr>
            <a:normAutofit fontScale="92500" lnSpcReduction="10000"/>
          </a:bodyPr>
          <a:lstStyle/>
          <a:p>
            <a:r>
              <a:rPr lang="en-US" sz="3200" dirty="0" smtClean="0"/>
              <a:t>What </a:t>
            </a:r>
            <a:r>
              <a:rPr lang="en-US" dirty="0" smtClean="0"/>
              <a:t>does “</a:t>
            </a:r>
            <a:r>
              <a:rPr lang="en-US" dirty="0"/>
              <a:t>n</a:t>
            </a:r>
            <a:r>
              <a:rPr lang="en-US" sz="3200" dirty="0" smtClean="0"/>
              <a:t>arrow spectrum” mean?  </a:t>
            </a:r>
          </a:p>
          <a:p>
            <a:pPr lvl="1"/>
            <a:r>
              <a:rPr lang="en-US" sz="2800" dirty="0" smtClean="0"/>
              <a:t>kills fewer species of bacteria</a:t>
            </a:r>
          </a:p>
          <a:p>
            <a:pPr lvl="1"/>
            <a:r>
              <a:rPr lang="en-US" sz="2800" dirty="0" smtClean="0"/>
              <a:t>Generally only Gram positive </a:t>
            </a:r>
            <a:r>
              <a:rPr lang="en-US" sz="2800" i="1" dirty="0" smtClean="0"/>
              <a:t>or</a:t>
            </a:r>
            <a:r>
              <a:rPr lang="en-US" sz="2800" dirty="0" smtClean="0"/>
              <a:t> Gram negative activity</a:t>
            </a:r>
          </a:p>
          <a:p>
            <a:pPr lvl="1"/>
            <a:r>
              <a:rPr lang="en-US" sz="2800" dirty="0" smtClean="0"/>
              <a:t>Often only one family of bacteria</a:t>
            </a:r>
          </a:p>
          <a:p>
            <a:r>
              <a:rPr lang="en-US" sz="3200" dirty="0" smtClean="0"/>
              <a:t>What does “broad spectrum” mean? </a:t>
            </a:r>
          </a:p>
          <a:p>
            <a:pPr lvl="1"/>
            <a:r>
              <a:rPr lang="en-US" sz="2800" dirty="0" smtClean="0"/>
              <a:t>kills many species of bacteria</a:t>
            </a:r>
          </a:p>
          <a:p>
            <a:pPr lvl="1"/>
            <a:r>
              <a:rPr lang="en-US" sz="2800" dirty="0" smtClean="0"/>
              <a:t>Active against both Gram positive </a:t>
            </a:r>
            <a:r>
              <a:rPr lang="en-US" sz="2800" i="1" dirty="0" smtClean="0"/>
              <a:t>and</a:t>
            </a:r>
            <a:r>
              <a:rPr lang="en-US" sz="2800" dirty="0" smtClean="0"/>
              <a:t> Gram negative bacteria</a:t>
            </a:r>
          </a:p>
          <a:p>
            <a:pPr lvl="1"/>
            <a:r>
              <a:rPr lang="en-US" sz="2800" dirty="0" smtClean="0"/>
              <a:t>Most antibiotics used today</a:t>
            </a:r>
            <a:endParaRPr lang="en-US" sz="2800" dirty="0"/>
          </a:p>
        </p:txBody>
      </p:sp>
    </p:spTree>
    <p:extLst>
      <p:ext uri="{BB962C8B-B14F-4D97-AF65-F5344CB8AC3E}">
        <p14:creationId xmlns:p14="http://schemas.microsoft.com/office/powerpoint/2010/main" val="36459508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7285" y="1019507"/>
            <a:ext cx="8124382" cy="5693865"/>
          </a:xfrm>
          <a:prstGeom prst="rect">
            <a:avLst/>
          </a:prstGeom>
          <a:noFill/>
        </p:spPr>
        <p:txBody>
          <a:bodyPr wrap="square" rtlCol="0">
            <a:spAutoFit/>
          </a:bodyPr>
          <a:lstStyle/>
          <a:p>
            <a:pPr marL="519113" lvl="4" indent="-285750">
              <a:lnSpc>
                <a:spcPct val="150000"/>
              </a:lnSpc>
              <a:buFont typeface="Wingdings" charset="2"/>
              <a:buChar char="§"/>
            </a:pPr>
            <a:r>
              <a:rPr lang="en-US" sz="2800" dirty="0" smtClean="0">
                <a:latin typeface="Helvetica Neue"/>
              </a:rPr>
              <a:t>Not many virulence factors</a:t>
            </a:r>
          </a:p>
          <a:p>
            <a:pPr marL="519113" lvl="4" indent="-285750">
              <a:lnSpc>
                <a:spcPct val="150000"/>
              </a:lnSpc>
              <a:buFont typeface="Wingdings" charset="2"/>
              <a:buChar char="§"/>
            </a:pPr>
            <a:r>
              <a:rPr lang="en-US" sz="2800" dirty="0" smtClean="0">
                <a:latin typeface="Helvetica Neue"/>
              </a:rPr>
              <a:t>But….</a:t>
            </a:r>
            <a:endParaRPr lang="en-US" sz="2800" dirty="0">
              <a:latin typeface="Helvetica Neue"/>
            </a:endParaRPr>
          </a:p>
          <a:p>
            <a:pPr marL="976313" lvl="5" indent="-285750">
              <a:lnSpc>
                <a:spcPct val="150000"/>
              </a:lnSpc>
              <a:buFont typeface="Wingdings" charset="2"/>
              <a:buChar char="§"/>
            </a:pPr>
            <a:r>
              <a:rPr lang="en-US" sz="2800" dirty="0" smtClean="0">
                <a:latin typeface="Helvetica Neue"/>
              </a:rPr>
              <a:t>Can form biofilms</a:t>
            </a:r>
          </a:p>
          <a:p>
            <a:pPr marL="976313" lvl="5" indent="-285750">
              <a:lnSpc>
                <a:spcPct val="150000"/>
              </a:lnSpc>
              <a:buFont typeface="Wingdings" charset="2"/>
              <a:buChar char="§"/>
            </a:pPr>
            <a:r>
              <a:rPr lang="en-US" sz="2800" dirty="0" smtClean="0">
                <a:latin typeface="Helvetica Neue"/>
              </a:rPr>
              <a:t>Highly antibiotic resistant (are inherently resistant or have acquired resistance)</a:t>
            </a:r>
            <a:endParaRPr lang="en-US" sz="2800" dirty="0">
              <a:latin typeface="Helvetica Neue"/>
            </a:endParaRPr>
          </a:p>
          <a:p>
            <a:pPr marL="520700" lvl="5" indent="-285750">
              <a:lnSpc>
                <a:spcPct val="150000"/>
              </a:lnSpc>
              <a:buFont typeface="Wingdings" charset="2"/>
              <a:buChar char="§"/>
            </a:pPr>
            <a:r>
              <a:rPr lang="en-US" sz="2800" dirty="0" err="1" smtClean="0">
                <a:latin typeface="Helvetica Neue"/>
              </a:rPr>
              <a:t>Immunocompromised</a:t>
            </a:r>
            <a:r>
              <a:rPr lang="en-US" sz="2800" dirty="0" smtClean="0">
                <a:latin typeface="Helvetica Neue"/>
              </a:rPr>
              <a:t> patients are highly susceptible</a:t>
            </a:r>
          </a:p>
          <a:p>
            <a:pPr marL="519113" lvl="4" indent="-285750">
              <a:lnSpc>
                <a:spcPct val="150000"/>
              </a:lnSpc>
              <a:buFont typeface="Wingdings" charset="2"/>
              <a:buChar char="§"/>
            </a:pPr>
            <a:endParaRPr lang="en-US" sz="2400" dirty="0">
              <a:latin typeface="Helvetica Neue"/>
            </a:endParaRPr>
          </a:p>
          <a:p>
            <a:pPr marL="519113" lvl="4" indent="-285750">
              <a:lnSpc>
                <a:spcPct val="150000"/>
              </a:lnSpc>
              <a:buFont typeface="Wingdings" charset="2"/>
              <a:buChar char="§"/>
            </a:pPr>
            <a:endParaRPr lang="en-US" sz="2400" dirty="0" smtClean="0">
              <a:latin typeface="Helvetica Neue"/>
            </a:endParaRPr>
          </a:p>
        </p:txBody>
      </p:sp>
      <p:sp>
        <p:nvSpPr>
          <p:cNvPr id="4" name="TextBox 3"/>
          <p:cNvSpPr txBox="1"/>
          <p:nvPr/>
        </p:nvSpPr>
        <p:spPr>
          <a:xfrm>
            <a:off x="130248" y="183594"/>
            <a:ext cx="9143999" cy="584776"/>
          </a:xfrm>
          <a:prstGeom prst="rect">
            <a:avLst/>
          </a:prstGeom>
          <a:noFill/>
        </p:spPr>
        <p:txBody>
          <a:bodyPr wrap="square" rtlCol="0">
            <a:spAutoFit/>
          </a:bodyPr>
          <a:lstStyle/>
          <a:p>
            <a:r>
              <a:rPr lang="en-US" sz="3000" i="1" dirty="0" smtClean="0">
                <a:latin typeface="Helvetica Neue"/>
              </a:rPr>
              <a:t>Enterococcus</a:t>
            </a:r>
            <a:r>
              <a:rPr lang="en-US" sz="3200" i="1" dirty="0" smtClean="0">
                <a:latin typeface="Helvetica Neue"/>
              </a:rPr>
              <a:t>– </a:t>
            </a:r>
            <a:r>
              <a:rPr lang="en-US" sz="2600" dirty="0" smtClean="0">
                <a:latin typeface="Helvetica Neue"/>
              </a:rPr>
              <a:t>What are some distinguishing features?</a:t>
            </a:r>
            <a:endParaRPr lang="en-US" sz="2600" i="1" dirty="0">
              <a:latin typeface="Helvetica Neue"/>
            </a:endParaRPr>
          </a:p>
        </p:txBody>
      </p:sp>
    </p:spTree>
    <p:extLst>
      <p:ext uri="{BB962C8B-B14F-4D97-AF65-F5344CB8AC3E}">
        <p14:creationId xmlns:p14="http://schemas.microsoft.com/office/powerpoint/2010/main" val="73872032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800" y="0"/>
            <a:ext cx="5645908" cy="584776"/>
          </a:xfrm>
          <a:prstGeom prst="rect">
            <a:avLst/>
          </a:prstGeom>
          <a:noFill/>
        </p:spPr>
        <p:txBody>
          <a:bodyPr wrap="square" rtlCol="0">
            <a:spAutoFit/>
          </a:bodyPr>
          <a:lstStyle/>
          <a:p>
            <a:r>
              <a:rPr lang="en-US" sz="3200" i="1" dirty="0" smtClean="0">
                <a:latin typeface="Helvetica Neue"/>
              </a:rPr>
              <a:t>Enterococcus – </a:t>
            </a:r>
            <a:r>
              <a:rPr lang="en-US" sz="3200" dirty="0" smtClean="0">
                <a:latin typeface="Helvetica Neue"/>
              </a:rPr>
              <a:t>Treatment</a:t>
            </a:r>
            <a:endParaRPr lang="en-US" sz="3200" i="1" dirty="0">
              <a:latin typeface="Helvetica Neue"/>
            </a:endParaRPr>
          </a:p>
        </p:txBody>
      </p:sp>
      <p:sp>
        <p:nvSpPr>
          <p:cNvPr id="3" name="TextBox 2"/>
          <p:cNvSpPr txBox="1"/>
          <p:nvPr/>
        </p:nvSpPr>
        <p:spPr>
          <a:xfrm>
            <a:off x="308939" y="889914"/>
            <a:ext cx="6913128" cy="4154983"/>
          </a:xfrm>
          <a:prstGeom prst="rect">
            <a:avLst/>
          </a:prstGeom>
          <a:noFill/>
        </p:spPr>
        <p:txBody>
          <a:bodyPr wrap="square" rtlCol="0">
            <a:spAutoFit/>
          </a:bodyPr>
          <a:lstStyle/>
          <a:p>
            <a:pPr marL="285750" indent="-285750">
              <a:buFont typeface="Wingdings" charset="2"/>
              <a:buChar char="§"/>
            </a:pPr>
            <a:r>
              <a:rPr lang="en-US" sz="2400" dirty="0" smtClean="0">
                <a:latin typeface="Helvetica Neue"/>
              </a:rPr>
              <a:t>Clinically relevant concentrations of of antibiotics don</a:t>
            </a:r>
            <a:r>
              <a:rPr lang="fr-FR" sz="2400" dirty="0" smtClean="0">
                <a:latin typeface="Helvetica Neue"/>
              </a:rPr>
              <a:t>’</a:t>
            </a:r>
            <a:r>
              <a:rPr lang="en-US" sz="2400" dirty="0" smtClean="0">
                <a:latin typeface="Helvetica Neue"/>
              </a:rPr>
              <a:t>t kill </a:t>
            </a:r>
            <a:r>
              <a:rPr lang="en-US" sz="2400" dirty="0" err="1" smtClean="0">
                <a:latin typeface="Helvetica Neue"/>
              </a:rPr>
              <a:t>enterococcal</a:t>
            </a:r>
            <a:r>
              <a:rPr lang="en-US" sz="2400" dirty="0" smtClean="0">
                <a:latin typeface="Helvetica Neue"/>
              </a:rPr>
              <a:t> infections</a:t>
            </a:r>
          </a:p>
          <a:p>
            <a:pPr marL="285750" indent="-285750">
              <a:buFont typeface="Wingdings" charset="2"/>
              <a:buChar char="§"/>
            </a:pPr>
            <a:endParaRPr lang="en-US" sz="2400" dirty="0">
              <a:latin typeface="Helvetica Neue"/>
            </a:endParaRPr>
          </a:p>
          <a:p>
            <a:pPr marL="285750" indent="-285750">
              <a:buFont typeface="Wingdings" charset="2"/>
              <a:buChar char="§"/>
            </a:pPr>
            <a:r>
              <a:rPr lang="en-US" sz="2400" dirty="0" smtClean="0">
                <a:latin typeface="Helvetica Neue"/>
              </a:rPr>
              <a:t>Traditional therapy include aminoglycoside + cell wall inhibitor</a:t>
            </a:r>
          </a:p>
          <a:p>
            <a:pPr marL="285750" indent="-285750">
              <a:buFont typeface="Wingdings" charset="2"/>
              <a:buChar char="§"/>
            </a:pPr>
            <a:endParaRPr lang="en-US" sz="2400" dirty="0">
              <a:latin typeface="Helvetica Neue"/>
            </a:endParaRPr>
          </a:p>
          <a:p>
            <a:pPr marL="285750" indent="-285750">
              <a:buFont typeface="Wingdings" charset="2"/>
              <a:buChar char="§"/>
            </a:pPr>
            <a:r>
              <a:rPr lang="en-US" sz="2400" dirty="0" smtClean="0">
                <a:latin typeface="Helvetica Neue"/>
              </a:rPr>
              <a:t> Lots of resistance to aminoglycoside and cell wall antibiotics. </a:t>
            </a:r>
          </a:p>
          <a:p>
            <a:pPr marL="285750" indent="-285750">
              <a:buFont typeface="Wingdings" charset="2"/>
              <a:buChar char="§"/>
            </a:pPr>
            <a:endParaRPr lang="en-US" sz="2400" dirty="0">
              <a:latin typeface="Helvetica Neue"/>
            </a:endParaRPr>
          </a:p>
          <a:p>
            <a:pPr marL="285750" indent="-285750">
              <a:buFont typeface="Wingdings" charset="2"/>
              <a:buChar char="§"/>
            </a:pPr>
            <a:r>
              <a:rPr lang="en-US" sz="2400" dirty="0" smtClean="0">
                <a:latin typeface="Helvetica Neue"/>
              </a:rPr>
              <a:t>New antibiotics have been developed but resistance is slowly being observed</a:t>
            </a:r>
            <a:endParaRPr lang="en-US" sz="2400" dirty="0">
              <a:latin typeface="Helvetica Neue"/>
            </a:endParaRPr>
          </a:p>
        </p:txBody>
      </p:sp>
      <p:pic>
        <p:nvPicPr>
          <p:cNvPr id="4" name="Picture 3"/>
          <p:cNvPicPr>
            <a:picLocks noChangeAspect="1"/>
          </p:cNvPicPr>
          <p:nvPr/>
        </p:nvPicPr>
        <p:blipFill>
          <a:blip r:embed="rId3"/>
          <a:stretch>
            <a:fillRect/>
          </a:stretch>
        </p:blipFill>
        <p:spPr>
          <a:xfrm>
            <a:off x="7222067" y="3302000"/>
            <a:ext cx="1651000" cy="3200400"/>
          </a:xfrm>
          <a:prstGeom prst="rect">
            <a:avLst/>
          </a:prstGeom>
        </p:spPr>
      </p:pic>
    </p:spTree>
    <p:extLst>
      <p:ext uri="{BB962C8B-B14F-4D97-AF65-F5344CB8AC3E}">
        <p14:creationId xmlns:p14="http://schemas.microsoft.com/office/powerpoint/2010/main" val="67720668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83594"/>
            <a:ext cx="9143999" cy="584776"/>
          </a:xfrm>
          <a:prstGeom prst="rect">
            <a:avLst/>
          </a:prstGeom>
          <a:noFill/>
        </p:spPr>
        <p:txBody>
          <a:bodyPr wrap="square" rtlCol="0">
            <a:spAutoFit/>
          </a:bodyPr>
          <a:lstStyle/>
          <a:p>
            <a:r>
              <a:rPr lang="en-US" sz="3000" i="1" dirty="0" smtClean="0">
                <a:latin typeface="Helvetica Neue"/>
              </a:rPr>
              <a:t>S. </a:t>
            </a:r>
            <a:r>
              <a:rPr lang="en-US" sz="3000" i="1" dirty="0" err="1" smtClean="0">
                <a:latin typeface="Helvetica Neue"/>
              </a:rPr>
              <a:t>Pneumoniae</a:t>
            </a:r>
            <a:r>
              <a:rPr lang="en-US" sz="3000" i="1" dirty="0" smtClean="0">
                <a:latin typeface="Helvetica Neue"/>
              </a:rPr>
              <a:t> </a:t>
            </a:r>
            <a:r>
              <a:rPr lang="en-US" sz="3200" i="1" dirty="0" smtClean="0">
                <a:latin typeface="Helvetica Neue"/>
              </a:rPr>
              <a:t>– </a:t>
            </a:r>
            <a:r>
              <a:rPr lang="en-US" sz="2600" dirty="0" smtClean="0">
                <a:latin typeface="Helvetica Neue"/>
              </a:rPr>
              <a:t>What are some distinguishing features?</a:t>
            </a:r>
            <a:endParaRPr lang="en-US" sz="2600" i="1" dirty="0">
              <a:latin typeface="Helvetica Neue"/>
            </a:endParaRPr>
          </a:p>
        </p:txBody>
      </p:sp>
      <p:pic>
        <p:nvPicPr>
          <p:cNvPr id="3" name="Picture 2"/>
          <p:cNvPicPr>
            <a:picLocks noChangeAspect="1"/>
          </p:cNvPicPr>
          <p:nvPr/>
        </p:nvPicPr>
        <p:blipFill rotWithShape="1">
          <a:blip r:embed="rId3"/>
          <a:srcRect b="10599"/>
          <a:stretch/>
        </p:blipFill>
        <p:spPr>
          <a:xfrm>
            <a:off x="5709379" y="878441"/>
            <a:ext cx="3375380" cy="2051980"/>
          </a:xfrm>
          <a:prstGeom prst="rect">
            <a:avLst/>
          </a:prstGeom>
        </p:spPr>
      </p:pic>
      <p:sp>
        <p:nvSpPr>
          <p:cNvPr id="4" name="TextBox 3"/>
          <p:cNvSpPr txBox="1"/>
          <p:nvPr/>
        </p:nvSpPr>
        <p:spPr>
          <a:xfrm>
            <a:off x="467883" y="1089464"/>
            <a:ext cx="8288497" cy="4893647"/>
          </a:xfrm>
          <a:prstGeom prst="rect">
            <a:avLst/>
          </a:prstGeom>
          <a:noFill/>
        </p:spPr>
        <p:txBody>
          <a:bodyPr wrap="square" rtlCol="0">
            <a:spAutoFit/>
          </a:bodyPr>
          <a:lstStyle/>
          <a:p>
            <a:pPr marL="285750" indent="-285750">
              <a:buFont typeface="Wingdings" charset="2"/>
              <a:buChar char="§"/>
            </a:pPr>
            <a:r>
              <a:rPr lang="en-US" sz="2400" dirty="0" err="1" smtClean="0">
                <a:latin typeface="Helvetica Neue"/>
                <a:cs typeface="Helvetica Neue"/>
              </a:rPr>
              <a:t>Diplococci</a:t>
            </a:r>
            <a:endParaRPr lang="en-US" sz="2400" dirty="0" smtClean="0">
              <a:latin typeface="Helvetica Neue"/>
              <a:cs typeface="Helvetica Neue"/>
            </a:endParaRPr>
          </a:p>
          <a:p>
            <a:pPr marL="285750" indent="-285750">
              <a:buFont typeface="Wingdings" charset="2"/>
              <a:buChar char="§"/>
            </a:pPr>
            <a:endParaRPr lang="en-US" sz="2400" dirty="0">
              <a:latin typeface="Helvetica Neue"/>
              <a:cs typeface="Helvetica Neue"/>
            </a:endParaRPr>
          </a:p>
          <a:p>
            <a:pPr marL="285750" indent="-285750">
              <a:buFont typeface="Wingdings" charset="2"/>
              <a:buChar char="§"/>
            </a:pPr>
            <a:r>
              <a:rPr lang="en-US" sz="2400" dirty="0" smtClean="0">
                <a:latin typeface="Helvetica Neue"/>
                <a:cs typeface="Helvetica Neue"/>
              </a:rPr>
              <a:t>Older cells discolor with gram stain</a:t>
            </a:r>
          </a:p>
          <a:p>
            <a:pPr marL="285750" indent="-285750">
              <a:buFont typeface="Wingdings" charset="2"/>
              <a:buChar char="§"/>
            </a:pPr>
            <a:endParaRPr lang="en-US" sz="2400" dirty="0">
              <a:latin typeface="Symbol" charset="2"/>
              <a:cs typeface="Symbol" charset="2"/>
            </a:endParaRPr>
          </a:p>
          <a:p>
            <a:pPr marL="285750" indent="-285750">
              <a:buFont typeface="Wingdings" charset="2"/>
              <a:buChar char="§"/>
            </a:pPr>
            <a:r>
              <a:rPr lang="en-US" sz="2400" dirty="0" smtClean="0">
                <a:latin typeface="Symbol" charset="2"/>
                <a:cs typeface="Symbol" charset="2"/>
              </a:rPr>
              <a:t>a</a:t>
            </a:r>
            <a:r>
              <a:rPr lang="en-US" sz="2400" dirty="0" smtClean="0">
                <a:latin typeface="Helvetica Neue"/>
                <a:cs typeface="Helvetica Neue"/>
              </a:rPr>
              <a:t>-hemolytic</a:t>
            </a:r>
          </a:p>
          <a:p>
            <a:pPr marL="285750" indent="-285750">
              <a:buFont typeface="Wingdings" charset="2"/>
              <a:buChar char="§"/>
            </a:pPr>
            <a:endParaRPr lang="en-US" sz="2400" dirty="0">
              <a:latin typeface="Helvetica Neue"/>
              <a:cs typeface="Helvetica Neue"/>
            </a:endParaRPr>
          </a:p>
          <a:p>
            <a:pPr marL="285750" indent="-285750">
              <a:buFont typeface="Wingdings" charset="2"/>
              <a:buChar char="§"/>
            </a:pPr>
            <a:r>
              <a:rPr lang="en-US" sz="2400" dirty="0" smtClean="0">
                <a:latin typeface="Helvetica Neue"/>
                <a:cs typeface="Helvetica Neue"/>
              </a:rPr>
              <a:t>Virulent strains are covered in a polysaccharide capsule</a:t>
            </a:r>
          </a:p>
          <a:p>
            <a:pPr marL="285750" indent="-285750">
              <a:buFont typeface="Wingdings" charset="2"/>
              <a:buChar char="§"/>
            </a:pPr>
            <a:endParaRPr lang="en-US" sz="2400" dirty="0">
              <a:latin typeface="Helvetica Neue"/>
              <a:cs typeface="Helvetica Neue"/>
            </a:endParaRPr>
          </a:p>
          <a:p>
            <a:pPr marL="285750" indent="-285750">
              <a:buFont typeface="Wingdings" charset="2"/>
              <a:buChar char="§"/>
            </a:pPr>
            <a:r>
              <a:rPr lang="en-US" sz="2400" dirty="0" smtClean="0">
                <a:latin typeface="Helvetica Neue"/>
                <a:cs typeface="Helvetica Neue"/>
              </a:rPr>
              <a:t>90 serologic groups have been identified based on the capsular polysaccharides</a:t>
            </a:r>
          </a:p>
          <a:p>
            <a:pPr marL="285750" indent="-285750">
              <a:buFont typeface="Wingdings" charset="2"/>
              <a:buChar char="§"/>
            </a:pPr>
            <a:endParaRPr lang="en-US" sz="2400" dirty="0" smtClean="0">
              <a:latin typeface="Helvetica Neue"/>
              <a:cs typeface="Helvetica Neue"/>
            </a:endParaRPr>
          </a:p>
          <a:p>
            <a:pPr marL="742950" lvl="1" indent="-285750">
              <a:buFont typeface="Wingdings" charset="2"/>
              <a:buChar char="§"/>
            </a:pPr>
            <a:r>
              <a:rPr lang="en-US" sz="2400" dirty="0" smtClean="0">
                <a:latin typeface="Helvetica Neue"/>
                <a:cs typeface="Helvetica Neue"/>
              </a:rPr>
              <a:t>These purified polysaccharides are used to create a polyvalent vaccine</a:t>
            </a:r>
            <a:endParaRPr lang="en-US" sz="2400" dirty="0">
              <a:latin typeface="Helvetica Neue"/>
              <a:cs typeface="Helvetica Neue"/>
            </a:endParaRPr>
          </a:p>
        </p:txBody>
      </p:sp>
    </p:spTree>
    <p:extLst>
      <p:ext uri="{BB962C8B-B14F-4D97-AF65-F5344CB8AC3E}">
        <p14:creationId xmlns:p14="http://schemas.microsoft.com/office/powerpoint/2010/main" val="136376590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907" y="183594"/>
            <a:ext cx="8222978" cy="646331"/>
          </a:xfrm>
          <a:prstGeom prst="rect">
            <a:avLst/>
          </a:prstGeom>
          <a:noFill/>
        </p:spPr>
        <p:txBody>
          <a:bodyPr wrap="square" rtlCol="0">
            <a:spAutoFit/>
          </a:bodyPr>
          <a:lstStyle/>
          <a:p>
            <a:r>
              <a:rPr lang="en-US" sz="3600" i="1" dirty="0" smtClean="0">
                <a:latin typeface="Helvetica Neue"/>
              </a:rPr>
              <a:t>S. </a:t>
            </a:r>
            <a:r>
              <a:rPr lang="en-US" sz="3600" i="1" dirty="0" err="1" smtClean="0">
                <a:latin typeface="Helvetica Neue"/>
              </a:rPr>
              <a:t>Pneumoniae</a:t>
            </a:r>
            <a:r>
              <a:rPr lang="en-US" sz="3600" i="1" dirty="0" smtClean="0">
                <a:latin typeface="Helvetica Neue"/>
              </a:rPr>
              <a:t> – </a:t>
            </a:r>
            <a:r>
              <a:rPr lang="en-US" sz="3600" dirty="0" smtClean="0">
                <a:latin typeface="Helvetica Neue"/>
              </a:rPr>
              <a:t>What does it do?</a:t>
            </a:r>
            <a:endParaRPr lang="en-US" sz="3600" i="1" dirty="0">
              <a:latin typeface="Helvetica Neue"/>
            </a:endParaRPr>
          </a:p>
        </p:txBody>
      </p:sp>
      <p:sp>
        <p:nvSpPr>
          <p:cNvPr id="9" name="TextBox 8"/>
          <p:cNvSpPr txBox="1"/>
          <p:nvPr/>
        </p:nvSpPr>
        <p:spPr>
          <a:xfrm>
            <a:off x="368524" y="3321657"/>
            <a:ext cx="1940315" cy="307777"/>
          </a:xfrm>
          <a:prstGeom prst="rect">
            <a:avLst/>
          </a:prstGeom>
          <a:noFill/>
        </p:spPr>
        <p:txBody>
          <a:bodyPr wrap="square" rtlCol="0">
            <a:spAutoFit/>
          </a:bodyPr>
          <a:lstStyle/>
          <a:p>
            <a:r>
              <a:rPr lang="en-US" sz="1400" dirty="0" smtClean="0">
                <a:solidFill>
                  <a:schemeClr val="tx1">
                    <a:lumMod val="50000"/>
                    <a:lumOff val="50000"/>
                  </a:schemeClr>
                </a:solidFill>
                <a:latin typeface="Helvetica Neue"/>
              </a:rPr>
              <a:t>Bacterial Pneumonia</a:t>
            </a:r>
            <a:endParaRPr lang="en-US" sz="1400" dirty="0">
              <a:solidFill>
                <a:schemeClr val="tx1">
                  <a:lumMod val="50000"/>
                  <a:lumOff val="50000"/>
                </a:schemeClr>
              </a:solidFill>
              <a:latin typeface="Helvetica Neue"/>
            </a:endParaRPr>
          </a:p>
        </p:txBody>
      </p:sp>
      <p:sp>
        <p:nvSpPr>
          <p:cNvPr id="10" name="TextBox 9"/>
          <p:cNvSpPr txBox="1"/>
          <p:nvPr/>
        </p:nvSpPr>
        <p:spPr>
          <a:xfrm>
            <a:off x="3072763" y="3320538"/>
            <a:ext cx="1739161" cy="307777"/>
          </a:xfrm>
          <a:prstGeom prst="rect">
            <a:avLst/>
          </a:prstGeom>
          <a:noFill/>
        </p:spPr>
        <p:txBody>
          <a:bodyPr wrap="square" rtlCol="0">
            <a:spAutoFit/>
          </a:bodyPr>
          <a:lstStyle/>
          <a:p>
            <a:r>
              <a:rPr lang="en-US" sz="1400" dirty="0" smtClean="0">
                <a:solidFill>
                  <a:schemeClr val="tx1">
                    <a:lumMod val="50000"/>
                    <a:lumOff val="50000"/>
                  </a:schemeClr>
                </a:solidFill>
                <a:latin typeface="Helvetica Neue"/>
              </a:rPr>
              <a:t>Sinusitis</a:t>
            </a:r>
            <a:endParaRPr lang="en-US" sz="1400" dirty="0">
              <a:solidFill>
                <a:schemeClr val="tx1">
                  <a:lumMod val="50000"/>
                  <a:lumOff val="50000"/>
                </a:schemeClr>
              </a:solidFill>
              <a:latin typeface="Helvetica Neue"/>
            </a:endParaRPr>
          </a:p>
        </p:txBody>
      </p:sp>
      <p:sp>
        <p:nvSpPr>
          <p:cNvPr id="11" name="TextBox 10"/>
          <p:cNvSpPr txBox="1"/>
          <p:nvPr/>
        </p:nvSpPr>
        <p:spPr>
          <a:xfrm>
            <a:off x="6029621" y="3320538"/>
            <a:ext cx="1739161" cy="307777"/>
          </a:xfrm>
          <a:prstGeom prst="rect">
            <a:avLst/>
          </a:prstGeom>
          <a:noFill/>
        </p:spPr>
        <p:txBody>
          <a:bodyPr wrap="square" rtlCol="0">
            <a:spAutoFit/>
          </a:bodyPr>
          <a:lstStyle/>
          <a:p>
            <a:r>
              <a:rPr lang="en-US" sz="1400" dirty="0" smtClean="0">
                <a:solidFill>
                  <a:schemeClr val="tx1">
                    <a:lumMod val="50000"/>
                    <a:lumOff val="50000"/>
                  </a:schemeClr>
                </a:solidFill>
                <a:latin typeface="Helvetica Neue"/>
              </a:rPr>
              <a:t>Otitis Media</a:t>
            </a:r>
            <a:endParaRPr lang="en-US" sz="1400" dirty="0">
              <a:solidFill>
                <a:schemeClr val="tx1">
                  <a:lumMod val="50000"/>
                  <a:lumOff val="50000"/>
                </a:schemeClr>
              </a:solidFill>
              <a:latin typeface="Helvetica Neue"/>
            </a:endParaRPr>
          </a:p>
        </p:txBody>
      </p:sp>
      <p:sp>
        <p:nvSpPr>
          <p:cNvPr id="13" name="TextBox 12"/>
          <p:cNvSpPr txBox="1"/>
          <p:nvPr/>
        </p:nvSpPr>
        <p:spPr>
          <a:xfrm>
            <a:off x="2099647" y="5928376"/>
            <a:ext cx="1739161" cy="307777"/>
          </a:xfrm>
          <a:prstGeom prst="rect">
            <a:avLst/>
          </a:prstGeom>
          <a:noFill/>
        </p:spPr>
        <p:txBody>
          <a:bodyPr wrap="square" rtlCol="0">
            <a:spAutoFit/>
          </a:bodyPr>
          <a:lstStyle/>
          <a:p>
            <a:r>
              <a:rPr lang="en-US" sz="1400" dirty="0" smtClean="0">
                <a:solidFill>
                  <a:schemeClr val="tx1">
                    <a:lumMod val="50000"/>
                    <a:lumOff val="50000"/>
                  </a:schemeClr>
                </a:solidFill>
                <a:latin typeface="Helvetica Neue"/>
              </a:rPr>
              <a:t>Meningitis</a:t>
            </a:r>
            <a:endParaRPr lang="en-US" sz="1400" dirty="0">
              <a:solidFill>
                <a:schemeClr val="tx1">
                  <a:lumMod val="50000"/>
                  <a:lumOff val="50000"/>
                </a:schemeClr>
              </a:solidFill>
              <a:latin typeface="Helvetica Neue"/>
            </a:endParaRPr>
          </a:p>
        </p:txBody>
      </p:sp>
      <p:pic>
        <p:nvPicPr>
          <p:cNvPr id="2" name="Picture 1"/>
          <p:cNvPicPr>
            <a:picLocks noChangeAspect="1"/>
          </p:cNvPicPr>
          <p:nvPr/>
        </p:nvPicPr>
        <p:blipFill>
          <a:blip r:embed="rId3"/>
          <a:stretch>
            <a:fillRect/>
          </a:stretch>
        </p:blipFill>
        <p:spPr>
          <a:xfrm>
            <a:off x="437292" y="1412579"/>
            <a:ext cx="2454529" cy="1909078"/>
          </a:xfrm>
          <a:prstGeom prst="rect">
            <a:avLst/>
          </a:prstGeom>
        </p:spPr>
      </p:pic>
      <p:sp>
        <p:nvSpPr>
          <p:cNvPr id="14" name="TextBox 13"/>
          <p:cNvSpPr txBox="1"/>
          <p:nvPr/>
        </p:nvSpPr>
        <p:spPr>
          <a:xfrm>
            <a:off x="5056505" y="5917713"/>
            <a:ext cx="1739161" cy="307777"/>
          </a:xfrm>
          <a:prstGeom prst="rect">
            <a:avLst/>
          </a:prstGeom>
          <a:noFill/>
        </p:spPr>
        <p:txBody>
          <a:bodyPr wrap="square" rtlCol="0">
            <a:spAutoFit/>
          </a:bodyPr>
          <a:lstStyle/>
          <a:p>
            <a:r>
              <a:rPr lang="en-US" sz="1400" dirty="0" smtClean="0">
                <a:solidFill>
                  <a:schemeClr val="tx1">
                    <a:lumMod val="50000"/>
                    <a:lumOff val="50000"/>
                  </a:schemeClr>
                </a:solidFill>
                <a:latin typeface="Helvetica Neue"/>
              </a:rPr>
              <a:t>Bacteremia</a:t>
            </a:r>
            <a:endParaRPr lang="en-US" sz="1400" dirty="0">
              <a:solidFill>
                <a:schemeClr val="tx1">
                  <a:lumMod val="50000"/>
                  <a:lumOff val="50000"/>
                </a:schemeClr>
              </a:solidFill>
              <a:latin typeface="Helvetica Neue"/>
            </a:endParaRPr>
          </a:p>
        </p:txBody>
      </p:sp>
      <p:pic>
        <p:nvPicPr>
          <p:cNvPr id="12" name="Picture 11"/>
          <p:cNvPicPr>
            <a:picLocks noChangeAspect="1"/>
          </p:cNvPicPr>
          <p:nvPr/>
        </p:nvPicPr>
        <p:blipFill>
          <a:blip r:embed="rId4"/>
          <a:stretch>
            <a:fillRect/>
          </a:stretch>
        </p:blipFill>
        <p:spPr>
          <a:xfrm>
            <a:off x="3072763" y="1411460"/>
            <a:ext cx="2809479" cy="1909078"/>
          </a:xfrm>
          <a:prstGeom prst="rect">
            <a:avLst/>
          </a:prstGeom>
        </p:spPr>
      </p:pic>
      <p:pic>
        <p:nvPicPr>
          <p:cNvPr id="15" name="Picture 14"/>
          <p:cNvPicPr>
            <a:picLocks noChangeAspect="1"/>
          </p:cNvPicPr>
          <p:nvPr/>
        </p:nvPicPr>
        <p:blipFill rotWithShape="1">
          <a:blip r:embed="rId5"/>
          <a:srcRect t="26590"/>
          <a:stretch/>
        </p:blipFill>
        <p:spPr>
          <a:xfrm>
            <a:off x="6029621" y="1412579"/>
            <a:ext cx="2299460" cy="1909078"/>
          </a:xfrm>
          <a:prstGeom prst="rect">
            <a:avLst/>
          </a:prstGeom>
        </p:spPr>
      </p:pic>
      <p:pic>
        <p:nvPicPr>
          <p:cNvPr id="17" name="Picture 16"/>
          <p:cNvPicPr>
            <a:picLocks noChangeAspect="1"/>
          </p:cNvPicPr>
          <p:nvPr/>
        </p:nvPicPr>
        <p:blipFill rotWithShape="1">
          <a:blip r:embed="rId6"/>
          <a:srcRect l="18145" t="14665" r="18323" b="18945"/>
          <a:stretch/>
        </p:blipFill>
        <p:spPr>
          <a:xfrm>
            <a:off x="2156941" y="3883944"/>
            <a:ext cx="1946232" cy="2033769"/>
          </a:xfrm>
          <a:prstGeom prst="rect">
            <a:avLst/>
          </a:prstGeom>
        </p:spPr>
      </p:pic>
      <p:pic>
        <p:nvPicPr>
          <p:cNvPr id="18" name="Picture 17"/>
          <p:cNvPicPr>
            <a:picLocks noChangeAspect="1"/>
          </p:cNvPicPr>
          <p:nvPr/>
        </p:nvPicPr>
        <p:blipFill rotWithShape="1">
          <a:blip r:embed="rId7">
            <a:extLst>
              <a:ext uri="{BEBA8EAE-BF5A-486C-A8C5-ECC9F3942E4B}">
                <a14:imgProps xmlns:a14="http://schemas.microsoft.com/office/drawing/2010/main">
                  <a14:imgLayer r:embed="rId8">
                    <a14:imgEffect>
                      <a14:artisticPencilGrayscale trans="54000" pencilSize="10"/>
                    </a14:imgEffect>
                  </a14:imgLayer>
                </a14:imgProps>
              </a:ext>
            </a:extLst>
          </a:blip>
          <a:srcRect l="24669" r="16433"/>
          <a:stretch/>
        </p:blipFill>
        <p:spPr>
          <a:xfrm>
            <a:off x="5056505" y="3903894"/>
            <a:ext cx="1946232" cy="2013819"/>
          </a:xfrm>
          <a:prstGeom prst="rect">
            <a:avLst/>
          </a:prstGeom>
        </p:spPr>
      </p:pic>
    </p:spTree>
    <p:extLst>
      <p:ext uri="{BB962C8B-B14F-4D97-AF65-F5344CB8AC3E}">
        <p14:creationId xmlns:p14="http://schemas.microsoft.com/office/powerpoint/2010/main" val="105153262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83594"/>
            <a:ext cx="9143999" cy="584776"/>
          </a:xfrm>
          <a:prstGeom prst="rect">
            <a:avLst/>
          </a:prstGeom>
          <a:noFill/>
        </p:spPr>
        <p:txBody>
          <a:bodyPr wrap="square" rtlCol="0">
            <a:spAutoFit/>
          </a:bodyPr>
          <a:lstStyle/>
          <a:p>
            <a:r>
              <a:rPr lang="en-US" sz="3000" i="1" dirty="0" smtClean="0">
                <a:latin typeface="Helvetica Neue"/>
              </a:rPr>
              <a:t>S. </a:t>
            </a:r>
            <a:r>
              <a:rPr lang="en-US" sz="3000" i="1" dirty="0" err="1" smtClean="0">
                <a:latin typeface="Helvetica Neue"/>
              </a:rPr>
              <a:t>Pneumoniae</a:t>
            </a:r>
            <a:r>
              <a:rPr lang="en-US" sz="3000" i="1" dirty="0" smtClean="0">
                <a:latin typeface="Helvetica Neue"/>
              </a:rPr>
              <a:t> </a:t>
            </a:r>
            <a:r>
              <a:rPr lang="en-US" sz="3200" i="1" dirty="0" smtClean="0">
                <a:latin typeface="Helvetica Neue"/>
              </a:rPr>
              <a:t>– </a:t>
            </a:r>
            <a:r>
              <a:rPr lang="en-US" sz="2600" dirty="0" smtClean="0">
                <a:latin typeface="Helvetica Neue"/>
              </a:rPr>
              <a:t>What are some distinguishing features?</a:t>
            </a:r>
            <a:endParaRPr lang="en-US" sz="2600" i="1" dirty="0">
              <a:latin typeface="Helvetica Neue"/>
            </a:endParaRPr>
          </a:p>
        </p:txBody>
      </p:sp>
      <p:pic>
        <p:nvPicPr>
          <p:cNvPr id="3" name="Picture 2"/>
          <p:cNvPicPr>
            <a:picLocks noChangeAspect="1"/>
          </p:cNvPicPr>
          <p:nvPr/>
        </p:nvPicPr>
        <p:blipFill rotWithShape="1">
          <a:blip r:embed="rId3"/>
          <a:srcRect b="10599"/>
          <a:stretch/>
        </p:blipFill>
        <p:spPr>
          <a:xfrm>
            <a:off x="5709379" y="878441"/>
            <a:ext cx="3375380" cy="2051980"/>
          </a:xfrm>
          <a:prstGeom prst="rect">
            <a:avLst/>
          </a:prstGeom>
        </p:spPr>
      </p:pic>
      <p:sp>
        <p:nvSpPr>
          <p:cNvPr id="4" name="TextBox 3"/>
          <p:cNvSpPr txBox="1"/>
          <p:nvPr/>
        </p:nvSpPr>
        <p:spPr>
          <a:xfrm>
            <a:off x="467883" y="1089464"/>
            <a:ext cx="8288497" cy="4893647"/>
          </a:xfrm>
          <a:prstGeom prst="rect">
            <a:avLst/>
          </a:prstGeom>
          <a:noFill/>
        </p:spPr>
        <p:txBody>
          <a:bodyPr wrap="square" rtlCol="0">
            <a:spAutoFit/>
          </a:bodyPr>
          <a:lstStyle/>
          <a:p>
            <a:pPr marL="285750" indent="-285750">
              <a:buFont typeface="Wingdings" charset="2"/>
              <a:buChar char="§"/>
            </a:pPr>
            <a:r>
              <a:rPr lang="en-US" sz="2400" dirty="0" err="1" smtClean="0">
                <a:latin typeface="Helvetica Neue"/>
                <a:cs typeface="Helvetica Neue"/>
              </a:rPr>
              <a:t>Diplococci</a:t>
            </a:r>
            <a:endParaRPr lang="en-US" sz="2400" dirty="0" smtClean="0">
              <a:latin typeface="Helvetica Neue"/>
              <a:cs typeface="Helvetica Neue"/>
            </a:endParaRPr>
          </a:p>
          <a:p>
            <a:pPr marL="285750" indent="-285750">
              <a:buFont typeface="Wingdings" charset="2"/>
              <a:buChar char="§"/>
            </a:pPr>
            <a:endParaRPr lang="en-US" sz="2400" dirty="0">
              <a:latin typeface="Helvetica Neue"/>
              <a:cs typeface="Helvetica Neue"/>
            </a:endParaRPr>
          </a:p>
          <a:p>
            <a:pPr marL="285750" indent="-285750">
              <a:buFont typeface="Wingdings" charset="2"/>
              <a:buChar char="§"/>
            </a:pPr>
            <a:r>
              <a:rPr lang="en-US" sz="2400" dirty="0" smtClean="0">
                <a:latin typeface="Helvetica Neue"/>
                <a:cs typeface="Helvetica Neue"/>
              </a:rPr>
              <a:t>Older cells discolor with gram stain</a:t>
            </a:r>
          </a:p>
          <a:p>
            <a:pPr marL="285750" indent="-285750">
              <a:buFont typeface="Wingdings" charset="2"/>
              <a:buChar char="§"/>
            </a:pPr>
            <a:endParaRPr lang="en-US" sz="2400" dirty="0">
              <a:latin typeface="Symbol" charset="2"/>
              <a:cs typeface="Symbol" charset="2"/>
            </a:endParaRPr>
          </a:p>
          <a:p>
            <a:pPr marL="285750" indent="-285750">
              <a:buFont typeface="Wingdings" charset="2"/>
              <a:buChar char="§"/>
            </a:pPr>
            <a:r>
              <a:rPr lang="en-US" sz="2400" dirty="0" smtClean="0">
                <a:latin typeface="Symbol" charset="2"/>
                <a:cs typeface="Symbol" charset="2"/>
              </a:rPr>
              <a:t>a</a:t>
            </a:r>
            <a:r>
              <a:rPr lang="en-US" sz="2400" dirty="0" smtClean="0">
                <a:latin typeface="Helvetica Neue"/>
                <a:cs typeface="Helvetica Neue"/>
              </a:rPr>
              <a:t>-hemolytic</a:t>
            </a:r>
          </a:p>
          <a:p>
            <a:pPr marL="285750" indent="-285750">
              <a:buFont typeface="Wingdings" charset="2"/>
              <a:buChar char="§"/>
            </a:pPr>
            <a:endParaRPr lang="en-US" sz="2400" dirty="0">
              <a:latin typeface="Helvetica Neue"/>
              <a:cs typeface="Helvetica Neue"/>
            </a:endParaRPr>
          </a:p>
          <a:p>
            <a:pPr marL="285750" indent="-285750">
              <a:buFont typeface="Wingdings" charset="2"/>
              <a:buChar char="§"/>
            </a:pPr>
            <a:r>
              <a:rPr lang="en-US" sz="2400" dirty="0" smtClean="0">
                <a:latin typeface="Helvetica Neue"/>
                <a:cs typeface="Helvetica Neue"/>
              </a:rPr>
              <a:t>Virulent strains are covered in a polysaccharide capsule</a:t>
            </a:r>
          </a:p>
          <a:p>
            <a:pPr marL="285750" indent="-285750">
              <a:buFont typeface="Wingdings" charset="2"/>
              <a:buChar char="§"/>
            </a:pPr>
            <a:endParaRPr lang="en-US" sz="2400" dirty="0">
              <a:latin typeface="Helvetica Neue"/>
              <a:cs typeface="Helvetica Neue"/>
            </a:endParaRPr>
          </a:p>
          <a:p>
            <a:pPr marL="285750" indent="-285750">
              <a:buFont typeface="Wingdings" charset="2"/>
              <a:buChar char="§"/>
            </a:pPr>
            <a:r>
              <a:rPr lang="en-US" sz="2400" dirty="0" smtClean="0">
                <a:latin typeface="Helvetica Neue"/>
                <a:cs typeface="Helvetica Neue"/>
              </a:rPr>
              <a:t>90 serologic groups have been identified based on the capsular polysaccharides</a:t>
            </a:r>
          </a:p>
          <a:p>
            <a:pPr marL="285750" indent="-285750">
              <a:buFont typeface="Wingdings" charset="2"/>
              <a:buChar char="§"/>
            </a:pPr>
            <a:endParaRPr lang="en-US" sz="2400" dirty="0" smtClean="0">
              <a:latin typeface="Helvetica Neue"/>
              <a:cs typeface="Helvetica Neue"/>
            </a:endParaRPr>
          </a:p>
          <a:p>
            <a:pPr marL="742950" lvl="1" indent="-285750">
              <a:buFont typeface="Wingdings" charset="2"/>
              <a:buChar char="§"/>
            </a:pPr>
            <a:r>
              <a:rPr lang="en-US" sz="2400" dirty="0" smtClean="0">
                <a:latin typeface="Helvetica Neue"/>
                <a:cs typeface="Helvetica Neue"/>
              </a:rPr>
              <a:t>These purified polysaccharides are used to create a polyvalent vaccine</a:t>
            </a:r>
            <a:endParaRPr lang="en-US" sz="2400" dirty="0">
              <a:latin typeface="Helvetica Neue"/>
              <a:cs typeface="Helvetica Neue"/>
            </a:endParaRPr>
          </a:p>
        </p:txBody>
      </p:sp>
    </p:spTree>
    <p:extLst>
      <p:ext uri="{BB962C8B-B14F-4D97-AF65-F5344CB8AC3E}">
        <p14:creationId xmlns:p14="http://schemas.microsoft.com/office/powerpoint/2010/main" val="247533121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83594"/>
            <a:ext cx="9143999" cy="584776"/>
          </a:xfrm>
          <a:prstGeom prst="rect">
            <a:avLst/>
          </a:prstGeom>
          <a:noFill/>
        </p:spPr>
        <p:txBody>
          <a:bodyPr wrap="square" rtlCol="0">
            <a:spAutoFit/>
          </a:bodyPr>
          <a:lstStyle/>
          <a:p>
            <a:r>
              <a:rPr lang="en-US" sz="3200" i="1" dirty="0" smtClean="0">
                <a:latin typeface="Helvetica Neue"/>
              </a:rPr>
              <a:t>S. </a:t>
            </a:r>
            <a:r>
              <a:rPr lang="en-US" sz="3200" i="1" dirty="0" err="1" smtClean="0">
                <a:latin typeface="Helvetica Neue"/>
              </a:rPr>
              <a:t>Pneumoniae</a:t>
            </a:r>
            <a:r>
              <a:rPr lang="en-US" sz="3200" i="1" dirty="0" smtClean="0">
                <a:latin typeface="Helvetica Neue"/>
              </a:rPr>
              <a:t> – </a:t>
            </a:r>
            <a:r>
              <a:rPr lang="en-US" sz="3200" dirty="0" smtClean="0">
                <a:latin typeface="Helvetica Neue"/>
              </a:rPr>
              <a:t>How does it infect?</a:t>
            </a:r>
            <a:endParaRPr lang="en-US" sz="3200" i="1" dirty="0">
              <a:latin typeface="Helvetica Neue"/>
            </a:endParaRPr>
          </a:p>
        </p:txBody>
      </p:sp>
      <p:sp>
        <p:nvSpPr>
          <p:cNvPr id="4" name="TextBox 3"/>
          <p:cNvSpPr txBox="1"/>
          <p:nvPr/>
        </p:nvSpPr>
        <p:spPr>
          <a:xfrm>
            <a:off x="467883" y="861544"/>
            <a:ext cx="8288497" cy="6740306"/>
          </a:xfrm>
          <a:prstGeom prst="rect">
            <a:avLst/>
          </a:prstGeom>
          <a:noFill/>
        </p:spPr>
        <p:txBody>
          <a:bodyPr wrap="square" rtlCol="0">
            <a:spAutoFit/>
          </a:bodyPr>
          <a:lstStyle/>
          <a:p>
            <a:pPr marL="285750" indent="-285750">
              <a:buFont typeface="Wingdings" charset="2"/>
              <a:buChar char="§"/>
            </a:pPr>
            <a:r>
              <a:rPr lang="en-US" sz="2400" dirty="0" smtClean="0">
                <a:latin typeface="Helvetica Neue"/>
                <a:cs typeface="Helvetica Neue"/>
              </a:rPr>
              <a:t>Common inhabitant of the throat and </a:t>
            </a:r>
            <a:r>
              <a:rPr lang="en-US" sz="2400" dirty="0" err="1" smtClean="0">
                <a:latin typeface="Helvetica Neue"/>
                <a:cs typeface="Helvetica Neue"/>
              </a:rPr>
              <a:t>nasopharynx</a:t>
            </a:r>
            <a:r>
              <a:rPr lang="en-US" sz="2400" dirty="0" smtClean="0">
                <a:latin typeface="Helvetica Neue"/>
                <a:cs typeface="Helvetica Neue"/>
              </a:rPr>
              <a:t> in healthy people</a:t>
            </a:r>
          </a:p>
          <a:p>
            <a:pPr marL="285750" indent="-285750">
              <a:buFont typeface="Wingdings" charset="2"/>
              <a:buChar char="§"/>
            </a:pPr>
            <a:endParaRPr lang="en-US" sz="2400" dirty="0">
              <a:latin typeface="Helvetica Neue"/>
              <a:cs typeface="Helvetica Neue"/>
            </a:endParaRPr>
          </a:p>
          <a:p>
            <a:pPr marL="1200150" lvl="2" indent="-285750">
              <a:buFont typeface="Wingdings" charset="2"/>
              <a:buChar char="§"/>
            </a:pPr>
            <a:r>
              <a:rPr lang="en-US" sz="2400" dirty="0" smtClean="0">
                <a:latin typeface="Helvetica Neue"/>
                <a:cs typeface="Helvetica Neue"/>
              </a:rPr>
              <a:t>Colonization is more likely in children and in adults living with children</a:t>
            </a:r>
          </a:p>
          <a:p>
            <a:pPr marL="742950" lvl="1" indent="-285750">
              <a:buFont typeface="Wingdings" charset="2"/>
              <a:buChar char="§"/>
            </a:pPr>
            <a:endParaRPr lang="en-US" sz="2400" dirty="0">
              <a:latin typeface="Helvetica Neue"/>
              <a:cs typeface="Helvetica Neue"/>
            </a:endParaRPr>
          </a:p>
          <a:p>
            <a:pPr marL="287338" lvl="1" indent="-285750">
              <a:buFont typeface="Wingdings" charset="2"/>
              <a:buChar char="§"/>
            </a:pPr>
            <a:r>
              <a:rPr lang="en-US" sz="2400" dirty="0" smtClean="0">
                <a:latin typeface="Helvetica Neue"/>
                <a:cs typeface="Helvetica Neue"/>
              </a:rPr>
              <a:t>Disease occurs when organisms colonizing the </a:t>
            </a:r>
            <a:r>
              <a:rPr lang="en-US" sz="2400" dirty="0" err="1" smtClean="0">
                <a:latin typeface="Helvetica Neue"/>
                <a:cs typeface="Helvetica Neue"/>
              </a:rPr>
              <a:t>naso</a:t>
            </a:r>
            <a:r>
              <a:rPr lang="en-US" sz="2400" dirty="0" smtClean="0">
                <a:latin typeface="Helvetica Neue"/>
                <a:cs typeface="Helvetica Neue"/>
              </a:rPr>
              <a:t>- and oropharynx spread to the lungs, sinuses, ears, or meninges</a:t>
            </a:r>
          </a:p>
          <a:p>
            <a:pPr marL="742950" lvl="1" indent="-285750">
              <a:buFont typeface="Wingdings" charset="2"/>
              <a:buChar char="§"/>
            </a:pPr>
            <a:endParaRPr lang="en-US" sz="2400" dirty="0">
              <a:latin typeface="Helvetica Neue"/>
              <a:cs typeface="Helvetica Neue"/>
            </a:endParaRPr>
          </a:p>
          <a:p>
            <a:pPr marL="287338" lvl="1" indent="-285750">
              <a:buFont typeface="Wingdings" charset="2"/>
              <a:buChar char="§"/>
            </a:pPr>
            <a:r>
              <a:rPr lang="en-US" sz="2400" dirty="0" smtClean="0">
                <a:latin typeface="Helvetica Neue"/>
                <a:cs typeface="Helvetica Neue"/>
              </a:rPr>
              <a:t>Populations with low levels of protective antibodies are more susceptible</a:t>
            </a:r>
          </a:p>
          <a:p>
            <a:pPr marL="1200150" lvl="2" indent="-285750">
              <a:buFont typeface="Wingdings" charset="2"/>
              <a:buChar char="§"/>
            </a:pPr>
            <a:endParaRPr lang="en-US" sz="2400" dirty="0">
              <a:latin typeface="Helvetica Neue"/>
              <a:cs typeface="Helvetica Neue"/>
            </a:endParaRPr>
          </a:p>
          <a:p>
            <a:pPr marL="1201738" lvl="3" indent="-285750">
              <a:buFont typeface="Wingdings" charset="2"/>
              <a:buChar char="§"/>
            </a:pPr>
            <a:r>
              <a:rPr lang="en-US" sz="2400" dirty="0" smtClean="0">
                <a:latin typeface="Helvetica Neue"/>
                <a:cs typeface="Helvetica Neue"/>
              </a:rPr>
              <a:t>Old and young patients</a:t>
            </a:r>
          </a:p>
          <a:p>
            <a:pPr marL="1201738" lvl="3" indent="-285750">
              <a:buFont typeface="Wingdings" charset="2"/>
              <a:buChar char="§"/>
            </a:pPr>
            <a:r>
              <a:rPr lang="en-US" sz="2400" dirty="0" smtClean="0">
                <a:latin typeface="Helvetica Neue"/>
                <a:cs typeface="Helvetica Neue"/>
              </a:rPr>
              <a:t>Antibodies are to the capsular polysaccharides </a:t>
            </a:r>
          </a:p>
          <a:p>
            <a:pPr marL="742950" lvl="1" indent="-285750">
              <a:buFont typeface="Wingdings" charset="2"/>
              <a:buChar char="§"/>
            </a:pPr>
            <a:endParaRPr lang="en-US" sz="2400" dirty="0">
              <a:latin typeface="Helvetica Neue"/>
              <a:cs typeface="Helvetica Neue"/>
            </a:endParaRPr>
          </a:p>
          <a:p>
            <a:pPr marL="742950" lvl="1" indent="-285750">
              <a:buFont typeface="Wingdings" charset="2"/>
              <a:buChar char="§"/>
            </a:pPr>
            <a:endParaRPr lang="en-US" sz="2400" dirty="0" smtClean="0">
              <a:latin typeface="Helvetica Neue"/>
              <a:cs typeface="Helvetica Neue"/>
            </a:endParaRPr>
          </a:p>
          <a:p>
            <a:pPr lvl="1"/>
            <a:endParaRPr lang="en-US" sz="2400" dirty="0">
              <a:latin typeface="Helvetica Neue"/>
              <a:cs typeface="Helvetica Neue"/>
            </a:endParaRPr>
          </a:p>
        </p:txBody>
      </p:sp>
    </p:spTree>
    <p:extLst>
      <p:ext uri="{BB962C8B-B14F-4D97-AF65-F5344CB8AC3E}">
        <p14:creationId xmlns:p14="http://schemas.microsoft.com/office/powerpoint/2010/main" val="335446521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83594"/>
            <a:ext cx="9143999" cy="584776"/>
          </a:xfrm>
          <a:prstGeom prst="rect">
            <a:avLst/>
          </a:prstGeom>
          <a:noFill/>
        </p:spPr>
        <p:txBody>
          <a:bodyPr wrap="square" rtlCol="0">
            <a:spAutoFit/>
          </a:bodyPr>
          <a:lstStyle/>
          <a:p>
            <a:r>
              <a:rPr lang="en-US" sz="3200" i="1" dirty="0" smtClean="0">
                <a:latin typeface="Helvetica Neue"/>
              </a:rPr>
              <a:t>S. </a:t>
            </a:r>
            <a:r>
              <a:rPr lang="en-US" sz="3200" i="1" dirty="0" err="1" smtClean="0">
                <a:latin typeface="Helvetica Neue"/>
              </a:rPr>
              <a:t>Pneumoniae</a:t>
            </a:r>
            <a:r>
              <a:rPr lang="en-US" sz="3200" i="1" dirty="0" smtClean="0">
                <a:latin typeface="Helvetica Neue"/>
              </a:rPr>
              <a:t> – </a:t>
            </a:r>
            <a:r>
              <a:rPr lang="en-US" sz="3200" dirty="0" smtClean="0">
                <a:latin typeface="Helvetica Neue"/>
              </a:rPr>
              <a:t>How does it infect?</a:t>
            </a:r>
            <a:endParaRPr lang="en-US" sz="3200" i="1" dirty="0">
              <a:latin typeface="Helvetica Neue"/>
            </a:endParaRPr>
          </a:p>
        </p:txBody>
      </p:sp>
      <p:sp>
        <p:nvSpPr>
          <p:cNvPr id="4" name="TextBox 3"/>
          <p:cNvSpPr txBox="1"/>
          <p:nvPr/>
        </p:nvSpPr>
        <p:spPr>
          <a:xfrm>
            <a:off x="467883" y="861544"/>
            <a:ext cx="8288497" cy="830997"/>
          </a:xfrm>
          <a:prstGeom prst="rect">
            <a:avLst/>
          </a:prstGeom>
          <a:noFill/>
        </p:spPr>
        <p:txBody>
          <a:bodyPr wrap="square" rtlCol="0">
            <a:spAutoFit/>
          </a:bodyPr>
          <a:lstStyle/>
          <a:p>
            <a:pPr marL="742950" lvl="1" indent="-285750">
              <a:buFont typeface="Wingdings" charset="2"/>
              <a:buChar char="§"/>
            </a:pPr>
            <a:endParaRPr lang="en-US" sz="2400" dirty="0">
              <a:latin typeface="Helvetica Neue"/>
              <a:cs typeface="Helvetica Neue"/>
            </a:endParaRPr>
          </a:p>
          <a:p>
            <a:pPr lvl="1"/>
            <a:endParaRPr lang="en-US" sz="2400" dirty="0" smtClean="0">
              <a:latin typeface="Helvetica Neue"/>
              <a:cs typeface="Helvetica Neue"/>
            </a:endParaRPr>
          </a:p>
        </p:txBody>
      </p:sp>
      <p:pic>
        <p:nvPicPr>
          <p:cNvPr id="2" name="Picture 1"/>
          <p:cNvPicPr>
            <a:picLocks noChangeAspect="1"/>
          </p:cNvPicPr>
          <p:nvPr/>
        </p:nvPicPr>
        <p:blipFill>
          <a:blip r:embed="rId3"/>
          <a:stretch>
            <a:fillRect/>
          </a:stretch>
        </p:blipFill>
        <p:spPr>
          <a:xfrm>
            <a:off x="1015987" y="861544"/>
            <a:ext cx="6679936" cy="5343949"/>
          </a:xfrm>
          <a:prstGeom prst="rect">
            <a:avLst/>
          </a:prstGeom>
        </p:spPr>
      </p:pic>
    </p:spTree>
    <p:extLst>
      <p:ext uri="{BB962C8B-B14F-4D97-AF65-F5344CB8AC3E}">
        <p14:creationId xmlns:p14="http://schemas.microsoft.com/office/powerpoint/2010/main" val="405895777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2626" y="3550647"/>
            <a:ext cx="5874027" cy="584776"/>
          </a:xfrm>
          <a:prstGeom prst="rect">
            <a:avLst/>
          </a:prstGeom>
          <a:noFill/>
        </p:spPr>
        <p:txBody>
          <a:bodyPr wrap="square" rtlCol="0">
            <a:spAutoFit/>
          </a:bodyPr>
          <a:lstStyle/>
          <a:p>
            <a:r>
              <a:rPr lang="en-US" sz="3200" i="1" dirty="0" smtClean="0">
                <a:latin typeface="Helvetica Neue"/>
              </a:rPr>
              <a:t>S. </a:t>
            </a:r>
            <a:r>
              <a:rPr lang="en-US" sz="3200" i="1" dirty="0" err="1" smtClean="0">
                <a:latin typeface="Helvetica Neue"/>
              </a:rPr>
              <a:t>Pneumoniae</a:t>
            </a:r>
            <a:r>
              <a:rPr lang="en-US" sz="3200" i="1" dirty="0" smtClean="0">
                <a:latin typeface="Helvetica Neue"/>
              </a:rPr>
              <a:t> – </a:t>
            </a:r>
            <a:r>
              <a:rPr lang="en-US" sz="3200" dirty="0" smtClean="0">
                <a:latin typeface="Helvetica Neue"/>
              </a:rPr>
              <a:t>Treatment</a:t>
            </a:r>
            <a:endParaRPr lang="en-US" sz="3200" i="1" dirty="0">
              <a:latin typeface="Helvetica Neue"/>
            </a:endParaRPr>
          </a:p>
        </p:txBody>
      </p:sp>
      <p:sp>
        <p:nvSpPr>
          <p:cNvPr id="6" name="TextBox 5"/>
          <p:cNvSpPr txBox="1"/>
          <p:nvPr/>
        </p:nvSpPr>
        <p:spPr>
          <a:xfrm>
            <a:off x="198908" y="4165107"/>
            <a:ext cx="5017209" cy="2677656"/>
          </a:xfrm>
          <a:prstGeom prst="rect">
            <a:avLst/>
          </a:prstGeom>
          <a:noFill/>
        </p:spPr>
        <p:txBody>
          <a:bodyPr wrap="square" rtlCol="0">
            <a:spAutoFit/>
          </a:bodyPr>
          <a:lstStyle/>
          <a:p>
            <a:pPr marL="285750" indent="-285750">
              <a:buFont typeface="Wingdings" charset="2"/>
              <a:buChar char="§"/>
            </a:pPr>
            <a:r>
              <a:rPr lang="en-US" sz="2400" dirty="0" smtClean="0">
                <a:latin typeface="Helvetica Neue"/>
              </a:rPr>
              <a:t>Combination antibiotics are recommended until sensitivity profiles can be determined</a:t>
            </a:r>
          </a:p>
          <a:p>
            <a:pPr marL="1200150" lvl="2" indent="-285750">
              <a:buFont typeface="Wingdings" charset="2"/>
              <a:buChar char="§"/>
            </a:pPr>
            <a:r>
              <a:rPr lang="en-US" sz="2400" dirty="0" smtClean="0">
                <a:latin typeface="Helvetica Neue"/>
              </a:rPr>
              <a:t> </a:t>
            </a:r>
            <a:r>
              <a:rPr lang="en-US" sz="2400" dirty="0" err="1" smtClean="0">
                <a:latin typeface="Helvetica Neue"/>
              </a:rPr>
              <a:t>Vancomycin</a:t>
            </a:r>
            <a:r>
              <a:rPr lang="en-US" sz="2400" dirty="0" smtClean="0">
                <a:latin typeface="Helvetica Neue"/>
              </a:rPr>
              <a:t> + </a:t>
            </a:r>
            <a:r>
              <a:rPr lang="en-US" sz="2400" dirty="0" err="1" smtClean="0">
                <a:latin typeface="Helvetica Neue"/>
              </a:rPr>
              <a:t>Ceftrizone</a:t>
            </a:r>
            <a:r>
              <a:rPr lang="en-US" sz="2400" dirty="0" smtClean="0">
                <a:latin typeface="Helvetica Neue"/>
              </a:rPr>
              <a:t> is commonly used</a:t>
            </a:r>
          </a:p>
          <a:p>
            <a:pPr marL="1200150" lvl="2" indent="-285750">
              <a:buFont typeface="Wingdings" charset="2"/>
              <a:buChar char="§"/>
            </a:pPr>
            <a:endParaRPr lang="en-US" sz="2400" dirty="0">
              <a:latin typeface="Helvetica Neue"/>
            </a:endParaRPr>
          </a:p>
          <a:p>
            <a:pPr marL="336550" lvl="2" indent="-285750">
              <a:buFont typeface="Wingdings" charset="2"/>
              <a:buChar char="§"/>
            </a:pPr>
            <a:r>
              <a:rPr lang="en-US" sz="2400" dirty="0" smtClean="0">
                <a:latin typeface="Helvetica Neue"/>
              </a:rPr>
              <a:t>Vaccine is also important!</a:t>
            </a:r>
            <a:endParaRPr lang="en-US" sz="2400" dirty="0">
              <a:latin typeface="Helvetica Neue"/>
            </a:endParaRPr>
          </a:p>
        </p:txBody>
      </p:sp>
      <p:sp>
        <p:nvSpPr>
          <p:cNvPr id="7" name="TextBox 6"/>
          <p:cNvSpPr txBox="1"/>
          <p:nvPr/>
        </p:nvSpPr>
        <p:spPr>
          <a:xfrm>
            <a:off x="198907" y="5032"/>
            <a:ext cx="6101965" cy="584776"/>
          </a:xfrm>
          <a:prstGeom prst="rect">
            <a:avLst/>
          </a:prstGeom>
          <a:noFill/>
        </p:spPr>
        <p:txBody>
          <a:bodyPr wrap="square" rtlCol="0">
            <a:spAutoFit/>
          </a:bodyPr>
          <a:lstStyle/>
          <a:p>
            <a:r>
              <a:rPr lang="en-US" sz="3200" i="1" dirty="0" smtClean="0">
                <a:latin typeface="Helvetica Neue"/>
              </a:rPr>
              <a:t>S. </a:t>
            </a:r>
            <a:r>
              <a:rPr lang="en-US" sz="3200" i="1" dirty="0" err="1" smtClean="0">
                <a:latin typeface="Helvetica Neue"/>
              </a:rPr>
              <a:t>Pneumoniae</a:t>
            </a:r>
            <a:r>
              <a:rPr lang="en-US" sz="3200" i="1" dirty="0" smtClean="0">
                <a:latin typeface="Helvetica Neue"/>
              </a:rPr>
              <a:t> – </a:t>
            </a:r>
            <a:r>
              <a:rPr lang="en-US" sz="3200" dirty="0" smtClean="0">
                <a:latin typeface="Helvetica Neue"/>
              </a:rPr>
              <a:t>Diagnosis</a:t>
            </a:r>
            <a:endParaRPr lang="en-US" sz="3200" i="1" dirty="0">
              <a:latin typeface="Helvetica Neue"/>
            </a:endParaRPr>
          </a:p>
        </p:txBody>
      </p:sp>
      <p:sp>
        <p:nvSpPr>
          <p:cNvPr id="8" name="TextBox 7"/>
          <p:cNvSpPr txBox="1"/>
          <p:nvPr/>
        </p:nvSpPr>
        <p:spPr>
          <a:xfrm>
            <a:off x="198908" y="800923"/>
            <a:ext cx="4848303" cy="3046988"/>
          </a:xfrm>
          <a:prstGeom prst="rect">
            <a:avLst/>
          </a:prstGeom>
          <a:noFill/>
        </p:spPr>
        <p:txBody>
          <a:bodyPr wrap="square" rtlCol="0">
            <a:spAutoFit/>
          </a:bodyPr>
          <a:lstStyle/>
          <a:p>
            <a:pPr marL="285750" indent="-285750">
              <a:buFont typeface="Wingdings" charset="2"/>
              <a:buChar char="§"/>
            </a:pPr>
            <a:r>
              <a:rPr lang="en-US" sz="2400" dirty="0" smtClean="0">
                <a:latin typeface="Helvetica Neue"/>
              </a:rPr>
              <a:t>Gram stain of sputum</a:t>
            </a:r>
          </a:p>
          <a:p>
            <a:pPr marL="285750" indent="-285750">
              <a:buFont typeface="Wingdings" charset="2"/>
              <a:buChar char="§"/>
            </a:pPr>
            <a:endParaRPr lang="en-US" sz="2400" dirty="0">
              <a:latin typeface="Helvetica Neue"/>
            </a:endParaRPr>
          </a:p>
          <a:p>
            <a:pPr marL="285750" indent="-285750">
              <a:buFont typeface="Wingdings" charset="2"/>
              <a:buChar char="§"/>
            </a:pPr>
            <a:r>
              <a:rPr lang="en-US" sz="2400" dirty="0" smtClean="0">
                <a:latin typeface="Helvetica Neue"/>
              </a:rPr>
              <a:t>Antigen detection of urine for pneumococcal C polysaccharide</a:t>
            </a:r>
          </a:p>
          <a:p>
            <a:pPr marL="285750" indent="-285750">
              <a:buFont typeface="Wingdings" charset="2"/>
              <a:buChar char="§"/>
            </a:pPr>
            <a:endParaRPr lang="en-US" sz="2400" dirty="0">
              <a:latin typeface="Helvetica Neue"/>
            </a:endParaRPr>
          </a:p>
          <a:p>
            <a:pPr marL="285750" indent="-285750">
              <a:buFont typeface="Wingdings" charset="2"/>
              <a:buChar char="§"/>
            </a:pPr>
            <a:r>
              <a:rPr lang="en-US" sz="2400" dirty="0" smtClean="0">
                <a:latin typeface="Helvetica Neue"/>
              </a:rPr>
              <a:t>Culture on Blood Agar plates</a:t>
            </a:r>
          </a:p>
          <a:p>
            <a:pPr marL="1200150" lvl="2" indent="-285750">
              <a:buFont typeface="Wingdings" charset="2"/>
              <a:buChar char="§"/>
            </a:pPr>
            <a:endParaRPr lang="en-US" sz="2400" dirty="0" smtClean="0">
              <a:latin typeface="Helvetica Neue"/>
            </a:endParaRPr>
          </a:p>
        </p:txBody>
      </p:sp>
      <p:pic>
        <p:nvPicPr>
          <p:cNvPr id="10" name="Picture 9"/>
          <p:cNvPicPr>
            <a:picLocks noChangeAspect="1"/>
          </p:cNvPicPr>
          <p:nvPr/>
        </p:nvPicPr>
        <p:blipFill rotWithShape="1">
          <a:blip r:embed="rId3"/>
          <a:srcRect b="10599"/>
          <a:stretch/>
        </p:blipFill>
        <p:spPr>
          <a:xfrm>
            <a:off x="5047211" y="866043"/>
            <a:ext cx="3937756" cy="2393863"/>
          </a:xfrm>
          <a:prstGeom prst="rect">
            <a:avLst/>
          </a:prstGeom>
        </p:spPr>
      </p:pic>
      <p:pic>
        <p:nvPicPr>
          <p:cNvPr id="4" name="Picture 3"/>
          <p:cNvPicPr>
            <a:picLocks noChangeAspect="1"/>
          </p:cNvPicPr>
          <p:nvPr/>
        </p:nvPicPr>
        <p:blipFill>
          <a:blip r:embed="rId4"/>
          <a:stretch>
            <a:fillRect/>
          </a:stretch>
        </p:blipFill>
        <p:spPr>
          <a:xfrm>
            <a:off x="5540304" y="3305031"/>
            <a:ext cx="3603696" cy="3516694"/>
          </a:xfrm>
          <a:prstGeom prst="rect">
            <a:avLst/>
          </a:prstGeom>
        </p:spPr>
      </p:pic>
    </p:spTree>
    <p:extLst>
      <p:ext uri="{BB962C8B-B14F-4D97-AF65-F5344CB8AC3E}">
        <p14:creationId xmlns:p14="http://schemas.microsoft.com/office/powerpoint/2010/main" val="72903134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56168"/>
            <a:ext cx="8229600" cy="5469996"/>
          </a:xfrm>
        </p:spPr>
        <p:txBody>
          <a:bodyPr>
            <a:normAutofit fontScale="92500" lnSpcReduction="20000"/>
          </a:bodyPr>
          <a:lstStyle/>
          <a:p>
            <a:r>
              <a:rPr lang="en-US" dirty="0"/>
              <a:t>What is the name of the pathogen that causes typhoid fever? </a:t>
            </a:r>
          </a:p>
          <a:p>
            <a:pPr lvl="1"/>
            <a:r>
              <a:rPr lang="en-US" dirty="0"/>
              <a:t>Salmonella </a:t>
            </a:r>
            <a:r>
              <a:rPr lang="en-US" i="1" dirty="0" err="1" smtClean="0"/>
              <a:t>typhimurium</a:t>
            </a:r>
            <a:endParaRPr lang="en-US" dirty="0" smtClean="0"/>
          </a:p>
          <a:p>
            <a:r>
              <a:rPr lang="en-US" dirty="0" smtClean="0"/>
              <a:t>Is salmonella </a:t>
            </a:r>
            <a:r>
              <a:rPr lang="en-US" i="1" dirty="0" err="1" smtClean="0"/>
              <a:t>enteritidis</a:t>
            </a:r>
            <a:r>
              <a:rPr lang="en-US" i="1" dirty="0" smtClean="0"/>
              <a:t>/</a:t>
            </a:r>
            <a:r>
              <a:rPr lang="en-US" i="1" dirty="0" err="1" smtClean="0"/>
              <a:t>S.typhimurium</a:t>
            </a:r>
            <a:r>
              <a:rPr lang="en-US" i="1" dirty="0" smtClean="0"/>
              <a:t> </a:t>
            </a:r>
            <a:r>
              <a:rPr lang="en-US" dirty="0" smtClean="0"/>
              <a:t>gram (-) or gram (+) </a:t>
            </a:r>
            <a:r>
              <a:rPr lang="en-US" dirty="0"/>
              <a:t>Salmonella </a:t>
            </a:r>
            <a:r>
              <a:rPr lang="en-US" dirty="0" err="1"/>
              <a:t>enterica</a:t>
            </a:r>
            <a:endParaRPr lang="en-US" dirty="0" smtClean="0"/>
          </a:p>
          <a:p>
            <a:pPr lvl="1"/>
            <a:r>
              <a:rPr lang="en-US" dirty="0" smtClean="0"/>
              <a:t>Gram (-) </a:t>
            </a:r>
          </a:p>
          <a:p>
            <a:r>
              <a:rPr lang="en-US" dirty="0" smtClean="0"/>
              <a:t>How do you get salmonella gastroenteritis?</a:t>
            </a:r>
          </a:p>
          <a:p>
            <a:pPr lvl="1"/>
            <a:r>
              <a:rPr lang="en-US" sz="2800" dirty="0" smtClean="0"/>
              <a:t>Contaminated </a:t>
            </a:r>
            <a:r>
              <a:rPr lang="en-US" sz="2800" dirty="0"/>
              <a:t>food (</a:t>
            </a:r>
            <a:r>
              <a:rPr lang="en-US" sz="2800" dirty="0" err="1"/>
              <a:t>eg</a:t>
            </a:r>
            <a:r>
              <a:rPr lang="en-US" sz="2800" dirty="0"/>
              <a:t>. eggs, poultry, milk etc.</a:t>
            </a:r>
            <a:r>
              <a:rPr lang="en-US" sz="2800" dirty="0" smtClean="0"/>
              <a:t>), </a:t>
            </a:r>
            <a:r>
              <a:rPr lang="en-US" dirty="0" smtClean="0"/>
              <a:t>Kissing </a:t>
            </a:r>
            <a:r>
              <a:rPr lang="en-US" dirty="0"/>
              <a:t>turtles, snakes, lizards, birds etc. (or eating their poop</a:t>
            </a:r>
            <a:r>
              <a:rPr lang="en-US" dirty="0" smtClean="0"/>
              <a:t>)</a:t>
            </a:r>
          </a:p>
          <a:p>
            <a:r>
              <a:rPr lang="en-US" dirty="0" smtClean="0"/>
              <a:t>How do you diagnose salmonella gastroenteritis?</a:t>
            </a:r>
          </a:p>
          <a:p>
            <a:pPr lvl="1"/>
            <a:r>
              <a:rPr lang="en-US" dirty="0" smtClean="0"/>
              <a:t>Clinical signs, stool </a:t>
            </a:r>
            <a:r>
              <a:rPr lang="en-US" dirty="0"/>
              <a:t>culture with selective growth medium to tell apart from other enteric bacteria</a:t>
            </a:r>
            <a:r>
              <a:rPr lang="en-US" dirty="0" smtClean="0"/>
              <a:t>.</a:t>
            </a:r>
          </a:p>
        </p:txBody>
      </p:sp>
    </p:spTree>
    <p:extLst>
      <p:ext uri="{BB962C8B-B14F-4D97-AF65-F5344CB8AC3E}">
        <p14:creationId xmlns:p14="http://schemas.microsoft.com/office/powerpoint/2010/main" val="36015190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56168"/>
            <a:ext cx="8229600" cy="5469996"/>
          </a:xfrm>
        </p:spPr>
        <p:txBody>
          <a:bodyPr>
            <a:normAutofit/>
          </a:bodyPr>
          <a:lstStyle/>
          <a:p>
            <a:r>
              <a:rPr lang="en-US" dirty="0" smtClean="0"/>
              <a:t>What is the selective growth medium </a:t>
            </a:r>
            <a:r>
              <a:rPr lang="en-US" dirty="0"/>
              <a:t>for salmonella </a:t>
            </a:r>
            <a:r>
              <a:rPr lang="en-US" dirty="0" err="1" smtClean="0"/>
              <a:t>enteritidis</a:t>
            </a:r>
            <a:r>
              <a:rPr lang="en-US" dirty="0" smtClean="0"/>
              <a:t>?</a:t>
            </a:r>
          </a:p>
          <a:p>
            <a:pPr lvl="1"/>
            <a:r>
              <a:rPr lang="en-US" dirty="0"/>
              <a:t>Xylose lysine </a:t>
            </a:r>
            <a:r>
              <a:rPr lang="en-US" dirty="0" err="1"/>
              <a:t>deoxycholate</a:t>
            </a:r>
            <a:r>
              <a:rPr lang="en-US" dirty="0"/>
              <a:t> agar for the isolation of Salmonella and </a:t>
            </a:r>
            <a:r>
              <a:rPr lang="en-US" dirty="0" err="1"/>
              <a:t>Shigella</a:t>
            </a:r>
            <a:r>
              <a:rPr lang="en-US" dirty="0"/>
              <a:t> from clinical </a:t>
            </a:r>
            <a:r>
              <a:rPr lang="en-US" dirty="0" smtClean="0"/>
              <a:t>specimens</a:t>
            </a:r>
          </a:p>
          <a:p>
            <a:r>
              <a:rPr lang="en-US" dirty="0" smtClean="0"/>
              <a:t>What’s xylose?</a:t>
            </a:r>
          </a:p>
          <a:p>
            <a:pPr lvl="1"/>
            <a:r>
              <a:rPr lang="en-US" dirty="0" smtClean="0"/>
              <a:t>A 5-carbon sugar that humans </a:t>
            </a:r>
            <a:r>
              <a:rPr lang="en-US" dirty="0"/>
              <a:t>can metabolize (</a:t>
            </a:r>
            <a:r>
              <a:rPr lang="en-US" dirty="0" err="1" smtClean="0"/>
              <a:t>xylosyltransferase</a:t>
            </a:r>
            <a:r>
              <a:rPr lang="en-US" dirty="0" smtClean="0"/>
              <a:t>), but is mostly excreted by the kidneys. </a:t>
            </a:r>
          </a:p>
          <a:p>
            <a:pPr lvl="1"/>
            <a:endParaRPr lang="en-US" dirty="0" smtClean="0"/>
          </a:p>
        </p:txBody>
      </p:sp>
    </p:spTree>
    <p:extLst>
      <p:ext uri="{BB962C8B-B14F-4D97-AF65-F5344CB8AC3E}">
        <p14:creationId xmlns:p14="http://schemas.microsoft.com/office/powerpoint/2010/main" val="52283218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reeform 2"/>
          <p:cNvSpPr>
            <a:spLocks/>
          </p:cNvSpPr>
          <p:nvPr/>
        </p:nvSpPr>
        <p:spPr bwMode="auto">
          <a:xfrm>
            <a:off x="1943101" y="3228977"/>
            <a:ext cx="1394222" cy="200025"/>
          </a:xfrm>
          <a:custGeom>
            <a:avLst/>
            <a:gdLst>
              <a:gd name="T0" fmla="*/ 0 w 1171"/>
              <a:gd name="T1" fmla="*/ 2147483646 h 126"/>
              <a:gd name="T2" fmla="*/ 2147483646 w 1171"/>
              <a:gd name="T3" fmla="*/ 2147483646 h 126"/>
              <a:gd name="T4" fmla="*/ 2147483646 w 1171"/>
              <a:gd name="T5" fmla="*/ 2147483646 h 126"/>
              <a:gd name="T6" fmla="*/ 2147483646 w 1171"/>
              <a:gd name="T7" fmla="*/ 2147483646 h 126"/>
              <a:gd name="T8" fmla="*/ 2147483646 w 1171"/>
              <a:gd name="T9" fmla="*/ 2147483646 h 126"/>
              <a:gd name="T10" fmla="*/ 2147483646 w 1171"/>
              <a:gd name="T11" fmla="*/ 2147483646 h 126"/>
              <a:gd name="T12" fmla="*/ 2147483646 w 1171"/>
              <a:gd name="T13" fmla="*/ 2147483646 h 126"/>
              <a:gd name="T14" fmla="*/ 2147483646 w 1171"/>
              <a:gd name="T15" fmla="*/ 2147483646 h 126"/>
              <a:gd name="T16" fmla="*/ 2147483646 w 1171"/>
              <a:gd name="T17" fmla="*/ 2147483646 h 126"/>
              <a:gd name="T18" fmla="*/ 2147483646 w 1171"/>
              <a:gd name="T19" fmla="*/ 2147483646 h 126"/>
              <a:gd name="T20" fmla="*/ 2147483646 w 1171"/>
              <a:gd name="T21" fmla="*/ 2147483646 h 126"/>
              <a:gd name="T22" fmla="*/ 2147483646 w 1171"/>
              <a:gd name="T23" fmla="*/ 2147483646 h 1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71" h="126">
                <a:moveTo>
                  <a:pt x="0" y="86"/>
                </a:moveTo>
                <a:cubicBezTo>
                  <a:pt x="32" y="108"/>
                  <a:pt x="61" y="113"/>
                  <a:pt x="97" y="125"/>
                </a:cubicBezTo>
                <a:cubicBezTo>
                  <a:pt x="120" y="122"/>
                  <a:pt x="146" y="126"/>
                  <a:pt x="166" y="115"/>
                </a:cubicBezTo>
                <a:cubicBezTo>
                  <a:pt x="190" y="102"/>
                  <a:pt x="205" y="76"/>
                  <a:pt x="224" y="57"/>
                </a:cubicBezTo>
                <a:cubicBezTo>
                  <a:pt x="234" y="47"/>
                  <a:pt x="304" y="24"/>
                  <a:pt x="322" y="18"/>
                </a:cubicBezTo>
                <a:cubicBezTo>
                  <a:pt x="400" y="22"/>
                  <a:pt x="487" y="0"/>
                  <a:pt x="556" y="37"/>
                </a:cubicBezTo>
                <a:cubicBezTo>
                  <a:pt x="575" y="48"/>
                  <a:pt x="620" y="80"/>
                  <a:pt x="644" y="96"/>
                </a:cubicBezTo>
                <a:cubicBezTo>
                  <a:pt x="654" y="102"/>
                  <a:pt x="673" y="115"/>
                  <a:pt x="673" y="115"/>
                </a:cubicBezTo>
                <a:cubicBezTo>
                  <a:pt x="725" y="112"/>
                  <a:pt x="778" y="113"/>
                  <a:pt x="830" y="106"/>
                </a:cubicBezTo>
                <a:cubicBezTo>
                  <a:pt x="876" y="100"/>
                  <a:pt x="905" y="71"/>
                  <a:pt x="947" y="57"/>
                </a:cubicBezTo>
                <a:cubicBezTo>
                  <a:pt x="1002" y="60"/>
                  <a:pt x="1059" y="55"/>
                  <a:pt x="1113" y="67"/>
                </a:cubicBezTo>
                <a:cubicBezTo>
                  <a:pt x="1136" y="72"/>
                  <a:pt x="1171" y="106"/>
                  <a:pt x="1171" y="10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5" name="Oval 3"/>
          <p:cNvSpPr>
            <a:spLocks noChangeArrowheads="1"/>
          </p:cNvSpPr>
          <p:nvPr/>
        </p:nvSpPr>
        <p:spPr bwMode="auto">
          <a:xfrm>
            <a:off x="1714500" y="1981200"/>
            <a:ext cx="4171950" cy="21336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p>
        </p:txBody>
      </p:sp>
      <p:sp>
        <p:nvSpPr>
          <p:cNvPr id="23556" name="Oval 4"/>
          <p:cNvSpPr>
            <a:spLocks noChangeArrowheads="1"/>
          </p:cNvSpPr>
          <p:nvPr/>
        </p:nvSpPr>
        <p:spPr bwMode="auto">
          <a:xfrm>
            <a:off x="1600200" y="1828800"/>
            <a:ext cx="4400550" cy="2438400"/>
          </a:xfrm>
          <a:prstGeom prst="ellipse">
            <a:avLst/>
          </a:prstGeom>
          <a:noFill/>
          <a:ln w="508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p>
        </p:txBody>
      </p:sp>
      <p:sp>
        <p:nvSpPr>
          <p:cNvPr id="23557" name="Oval 5"/>
          <p:cNvSpPr>
            <a:spLocks noChangeArrowheads="1"/>
          </p:cNvSpPr>
          <p:nvPr/>
        </p:nvSpPr>
        <p:spPr bwMode="auto">
          <a:xfrm>
            <a:off x="2628900" y="2971800"/>
            <a:ext cx="40005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p>
        </p:txBody>
      </p:sp>
      <p:sp>
        <p:nvSpPr>
          <p:cNvPr id="23558" name="Oval 6"/>
          <p:cNvSpPr>
            <a:spLocks noChangeArrowheads="1"/>
          </p:cNvSpPr>
          <p:nvPr/>
        </p:nvSpPr>
        <p:spPr bwMode="auto">
          <a:xfrm>
            <a:off x="2686050" y="3352800"/>
            <a:ext cx="28575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p>
        </p:txBody>
      </p:sp>
      <p:pic>
        <p:nvPicPr>
          <p:cNvPr id="23559" name="Picture 7" descr="dn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819402"/>
            <a:ext cx="13716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Oval 8"/>
          <p:cNvSpPr>
            <a:spLocks noChangeArrowheads="1"/>
          </p:cNvSpPr>
          <p:nvPr/>
        </p:nvSpPr>
        <p:spPr bwMode="auto">
          <a:xfrm>
            <a:off x="1485900" y="1676400"/>
            <a:ext cx="4629150" cy="27432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p>
        </p:txBody>
      </p:sp>
      <p:sp>
        <p:nvSpPr>
          <p:cNvPr id="23561" name="Text Box 9"/>
          <p:cNvSpPr txBox="1">
            <a:spLocks noChangeArrowheads="1"/>
          </p:cNvSpPr>
          <p:nvPr/>
        </p:nvSpPr>
        <p:spPr bwMode="auto">
          <a:xfrm>
            <a:off x="5486400" y="533400"/>
            <a:ext cx="1143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a:t>Cell wall</a:t>
            </a:r>
          </a:p>
        </p:txBody>
      </p:sp>
      <p:sp>
        <p:nvSpPr>
          <p:cNvPr id="23562" name="AutoShape 11"/>
          <p:cNvSpPr>
            <a:spLocks noChangeArrowheads="1"/>
          </p:cNvSpPr>
          <p:nvPr/>
        </p:nvSpPr>
        <p:spPr bwMode="auto">
          <a:xfrm rot="2376808" flipH="1" flipV="1">
            <a:off x="5143500" y="762000"/>
            <a:ext cx="171450" cy="1295400"/>
          </a:xfrm>
          <a:prstGeom prst="upArrow">
            <a:avLst>
              <a:gd name="adj1" fmla="val 60417"/>
              <a:gd name="adj2" fmla="val 17278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p>
        </p:txBody>
      </p:sp>
      <p:sp>
        <p:nvSpPr>
          <p:cNvPr id="23563" name="Text Box 12"/>
          <p:cNvSpPr txBox="1">
            <a:spLocks noChangeArrowheads="1"/>
          </p:cNvSpPr>
          <p:nvPr/>
        </p:nvSpPr>
        <p:spPr bwMode="auto">
          <a:xfrm>
            <a:off x="330200" y="4686300"/>
            <a:ext cx="8369300" cy="1754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1" dirty="0" smtClean="0"/>
              <a:t>Name some examples of Beta</a:t>
            </a:r>
            <a:r>
              <a:rPr lang="en-US" altLang="en-US" sz="2000" b="1" dirty="0"/>
              <a:t>-</a:t>
            </a:r>
            <a:r>
              <a:rPr lang="en-US" altLang="en-US" sz="2000" b="1" dirty="0" smtClean="0"/>
              <a:t>lactams:</a:t>
            </a:r>
            <a:endParaRPr lang="en-US" altLang="en-US" sz="2000" b="1" dirty="0"/>
          </a:p>
          <a:p>
            <a:pPr marL="342900" indent="-342900">
              <a:spcBef>
                <a:spcPct val="10000"/>
              </a:spcBef>
            </a:pPr>
            <a:r>
              <a:rPr lang="en-US" altLang="en-US" sz="2000" dirty="0" err="1" smtClean="0"/>
              <a:t>Penicillins</a:t>
            </a:r>
            <a:endParaRPr lang="en-US" altLang="en-US" sz="2000" dirty="0"/>
          </a:p>
          <a:p>
            <a:pPr marL="342900" indent="-342900">
              <a:spcBef>
                <a:spcPct val="10000"/>
              </a:spcBef>
            </a:pPr>
            <a:r>
              <a:rPr lang="en-US" altLang="en-US" sz="2000" dirty="0" err="1" smtClean="0"/>
              <a:t>Cephalosporins</a:t>
            </a:r>
            <a:endParaRPr lang="en-US" altLang="en-US" sz="2000" dirty="0"/>
          </a:p>
          <a:p>
            <a:pPr marL="342900" indent="-342900">
              <a:spcBef>
                <a:spcPct val="10000"/>
              </a:spcBef>
            </a:pPr>
            <a:r>
              <a:rPr lang="en-US" altLang="en-US" sz="2000" dirty="0" err="1" smtClean="0"/>
              <a:t>Carbapenems</a:t>
            </a:r>
            <a:endParaRPr lang="en-US" altLang="en-US" sz="2000" dirty="0"/>
          </a:p>
          <a:p>
            <a:pPr marL="342900" indent="-342900">
              <a:spcBef>
                <a:spcPct val="10000"/>
              </a:spcBef>
            </a:pPr>
            <a:r>
              <a:rPr lang="en-US" altLang="en-US" sz="2000" dirty="0" err="1" smtClean="0"/>
              <a:t>Monobactams</a:t>
            </a:r>
            <a:r>
              <a:rPr lang="en-US" altLang="en-US" sz="2000" dirty="0" smtClean="0"/>
              <a:t> (only works on gram (-))</a:t>
            </a:r>
            <a:endParaRPr lang="en-US" altLang="en-US" sz="2000" dirty="0"/>
          </a:p>
        </p:txBody>
      </p:sp>
    </p:spTree>
    <p:extLst>
      <p:ext uri="{BB962C8B-B14F-4D97-AF65-F5344CB8AC3E}">
        <p14:creationId xmlns:p14="http://schemas.microsoft.com/office/powerpoint/2010/main" val="9543067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6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6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56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5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56168"/>
            <a:ext cx="8229600" cy="5469996"/>
          </a:xfrm>
        </p:spPr>
        <p:txBody>
          <a:bodyPr>
            <a:normAutofit fontScale="85000" lnSpcReduction="10000"/>
          </a:bodyPr>
          <a:lstStyle/>
          <a:p>
            <a:r>
              <a:rPr lang="en-US" dirty="0" smtClean="0"/>
              <a:t>It </a:t>
            </a:r>
            <a:r>
              <a:rPr lang="en-US" dirty="0"/>
              <a:t>has a pH of approximately 7.4, leaving it with a bright pink or red appearance due to the indicator phenol red. Sugar fermentation lowers the pH and the phenol red indicator registers this by changing to yellow. Most gut bacteria, including Salmonella, can ferment the sugar xylose to produce acid; </a:t>
            </a:r>
            <a:r>
              <a:rPr lang="en-US" dirty="0" err="1"/>
              <a:t>Shigella</a:t>
            </a:r>
            <a:r>
              <a:rPr lang="en-US" dirty="0"/>
              <a:t> colonies cannot do this and therefore remain red. After exhausting the xylose supply Salmonella colonies will </a:t>
            </a:r>
            <a:r>
              <a:rPr lang="en-US" dirty="0" err="1"/>
              <a:t>decarboxylate</a:t>
            </a:r>
            <a:r>
              <a:rPr lang="en-US" dirty="0"/>
              <a:t> lysine, increasing the pH once again to alkaline and mimicking the red </a:t>
            </a:r>
            <a:r>
              <a:rPr lang="en-US" dirty="0" err="1"/>
              <a:t>Shigella</a:t>
            </a:r>
            <a:r>
              <a:rPr lang="en-US" dirty="0"/>
              <a:t> colonies. Salmonellae </a:t>
            </a:r>
            <a:r>
              <a:rPr lang="en-US" dirty="0" err="1"/>
              <a:t>metabolise</a:t>
            </a:r>
            <a:r>
              <a:rPr lang="en-US" dirty="0"/>
              <a:t> thiosulfate to produce hydrogen sulfide, which leads to the formation of colonies with black centers and allows them to be differentiated from the similarly </a:t>
            </a:r>
            <a:r>
              <a:rPr lang="en-US" dirty="0" err="1"/>
              <a:t>coloured</a:t>
            </a:r>
            <a:r>
              <a:rPr lang="en-US" dirty="0"/>
              <a:t> </a:t>
            </a:r>
            <a:r>
              <a:rPr lang="en-US" dirty="0" err="1"/>
              <a:t>Shigella</a:t>
            </a:r>
            <a:r>
              <a:rPr lang="en-US" dirty="0"/>
              <a:t> colonies.</a:t>
            </a:r>
          </a:p>
        </p:txBody>
      </p:sp>
    </p:spTree>
    <p:extLst>
      <p:ext uri="{BB962C8B-B14F-4D97-AF65-F5344CB8AC3E}">
        <p14:creationId xmlns:p14="http://schemas.microsoft.com/office/powerpoint/2010/main" val="315896179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3-10 at 11.28.1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4474" y="0"/>
            <a:ext cx="5489526" cy="5187446"/>
          </a:xfrm>
          <a:prstGeom prst="rect">
            <a:avLst/>
          </a:prstGeom>
        </p:spPr>
      </p:pic>
      <p:sp>
        <p:nvSpPr>
          <p:cNvPr id="5" name="TextBox 4"/>
          <p:cNvSpPr txBox="1"/>
          <p:nvPr/>
        </p:nvSpPr>
        <p:spPr>
          <a:xfrm>
            <a:off x="295325" y="575961"/>
            <a:ext cx="1402794"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52049535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47071" y="6488668"/>
            <a:ext cx="5029329" cy="369332"/>
          </a:xfrm>
          <a:prstGeom prst="rect">
            <a:avLst/>
          </a:prstGeom>
          <a:noFill/>
        </p:spPr>
        <p:txBody>
          <a:bodyPr wrap="none" rtlCol="0">
            <a:spAutoFit/>
          </a:bodyPr>
          <a:lstStyle/>
          <a:p>
            <a:r>
              <a:rPr lang="en-US" dirty="0" smtClean="0"/>
              <a:t>Adapted from Medical Microbiology. Fourth Edition</a:t>
            </a:r>
            <a:endParaRPr lang="en-US" dirty="0"/>
          </a:p>
        </p:txBody>
      </p:sp>
      <p:sp>
        <p:nvSpPr>
          <p:cNvPr id="6" name="TextBox 5"/>
          <p:cNvSpPr txBox="1"/>
          <p:nvPr/>
        </p:nvSpPr>
        <p:spPr>
          <a:xfrm>
            <a:off x="165099" y="48614"/>
            <a:ext cx="6416653" cy="477054"/>
          </a:xfrm>
          <a:prstGeom prst="rect">
            <a:avLst/>
          </a:prstGeom>
          <a:noFill/>
        </p:spPr>
        <p:txBody>
          <a:bodyPr wrap="none" rtlCol="0">
            <a:spAutoFit/>
          </a:bodyPr>
          <a:lstStyle/>
          <a:p>
            <a:r>
              <a:rPr lang="en-US" sz="2500" dirty="0" smtClean="0"/>
              <a:t>Salmonella pathogenesis in the small </a:t>
            </a:r>
            <a:r>
              <a:rPr lang="en-US" sz="2500" dirty="0" err="1" smtClean="0"/>
              <a:t>instestine</a:t>
            </a:r>
            <a:r>
              <a:rPr lang="en-US" sz="2500" dirty="0" smtClean="0"/>
              <a:t>:</a:t>
            </a:r>
            <a:endParaRPr lang="en-US" sz="2500" dirty="0"/>
          </a:p>
        </p:txBody>
      </p:sp>
      <p:grpSp>
        <p:nvGrpSpPr>
          <p:cNvPr id="11" name="Group 10"/>
          <p:cNvGrpSpPr/>
          <p:nvPr/>
        </p:nvGrpSpPr>
        <p:grpSpPr>
          <a:xfrm>
            <a:off x="165099" y="535828"/>
            <a:ext cx="8674101" cy="6061948"/>
            <a:chOff x="165099" y="406400"/>
            <a:chExt cx="8314499" cy="5892800"/>
          </a:xfrm>
        </p:grpSpPr>
        <p:pic>
          <p:nvPicPr>
            <p:cNvPr id="4" name="Picture 3"/>
            <p:cNvPicPr>
              <a:picLocks noChangeAspect="1"/>
            </p:cNvPicPr>
            <p:nvPr/>
          </p:nvPicPr>
          <p:blipFill>
            <a:blip r:embed="rId2"/>
            <a:stretch>
              <a:fillRect/>
            </a:stretch>
          </p:blipFill>
          <p:spPr>
            <a:xfrm>
              <a:off x="165099" y="406400"/>
              <a:ext cx="8314499" cy="5892800"/>
            </a:xfrm>
            <a:prstGeom prst="rect">
              <a:avLst/>
            </a:prstGeom>
          </p:spPr>
        </p:pic>
        <p:grpSp>
          <p:nvGrpSpPr>
            <p:cNvPr id="10" name="Group 9"/>
            <p:cNvGrpSpPr/>
            <p:nvPr/>
          </p:nvGrpSpPr>
          <p:grpSpPr>
            <a:xfrm>
              <a:off x="5864069" y="2265739"/>
              <a:ext cx="1024493" cy="1708610"/>
              <a:chOff x="5864069" y="2265739"/>
              <a:chExt cx="1024493" cy="1708610"/>
            </a:xfrm>
          </p:grpSpPr>
          <p:sp>
            <p:nvSpPr>
              <p:cNvPr id="8" name="Freeform 7"/>
              <p:cNvSpPr/>
              <p:nvPr/>
            </p:nvSpPr>
            <p:spPr>
              <a:xfrm>
                <a:off x="6037011" y="2491570"/>
                <a:ext cx="851551" cy="1482779"/>
              </a:xfrm>
              <a:custGeom>
                <a:avLst/>
                <a:gdLst>
                  <a:gd name="connsiteX0" fmla="*/ 31824 w 851551"/>
                  <a:gd name="connsiteY0" fmla="*/ 3603 h 1423694"/>
                  <a:gd name="connsiteX1" fmla="*/ 20278 w 851551"/>
                  <a:gd name="connsiteY1" fmla="*/ 107512 h 1423694"/>
                  <a:gd name="connsiteX2" fmla="*/ 20278 w 851551"/>
                  <a:gd name="connsiteY2" fmla="*/ 234512 h 1423694"/>
                  <a:gd name="connsiteX3" fmla="*/ 54915 w 851551"/>
                  <a:gd name="connsiteY3" fmla="*/ 269148 h 1423694"/>
                  <a:gd name="connsiteX4" fmla="*/ 78005 w 851551"/>
                  <a:gd name="connsiteY4" fmla="*/ 303785 h 1423694"/>
                  <a:gd name="connsiteX5" fmla="*/ 112642 w 851551"/>
                  <a:gd name="connsiteY5" fmla="*/ 338421 h 1423694"/>
                  <a:gd name="connsiteX6" fmla="*/ 158824 w 851551"/>
                  <a:gd name="connsiteY6" fmla="*/ 407694 h 1423694"/>
                  <a:gd name="connsiteX7" fmla="*/ 205005 w 851551"/>
                  <a:gd name="connsiteY7" fmla="*/ 534694 h 1423694"/>
                  <a:gd name="connsiteX8" fmla="*/ 216551 w 851551"/>
                  <a:gd name="connsiteY8" fmla="*/ 603967 h 1423694"/>
                  <a:gd name="connsiteX9" fmla="*/ 239642 w 851551"/>
                  <a:gd name="connsiteY9" fmla="*/ 650148 h 1423694"/>
                  <a:gd name="connsiteX10" fmla="*/ 262733 w 851551"/>
                  <a:gd name="connsiteY10" fmla="*/ 719421 h 1423694"/>
                  <a:gd name="connsiteX11" fmla="*/ 343551 w 851551"/>
                  <a:gd name="connsiteY11" fmla="*/ 834876 h 1423694"/>
                  <a:gd name="connsiteX12" fmla="*/ 378187 w 851551"/>
                  <a:gd name="connsiteY12" fmla="*/ 915694 h 1423694"/>
                  <a:gd name="connsiteX13" fmla="*/ 401278 w 851551"/>
                  <a:gd name="connsiteY13" fmla="*/ 950330 h 1423694"/>
                  <a:gd name="connsiteX14" fmla="*/ 435915 w 851551"/>
                  <a:gd name="connsiteY14" fmla="*/ 1019603 h 1423694"/>
                  <a:gd name="connsiteX15" fmla="*/ 470551 w 851551"/>
                  <a:gd name="connsiteY15" fmla="*/ 1065785 h 1423694"/>
                  <a:gd name="connsiteX16" fmla="*/ 493642 w 851551"/>
                  <a:gd name="connsiteY16" fmla="*/ 1111967 h 1423694"/>
                  <a:gd name="connsiteX17" fmla="*/ 539824 w 851551"/>
                  <a:gd name="connsiteY17" fmla="*/ 1181239 h 1423694"/>
                  <a:gd name="connsiteX18" fmla="*/ 562915 w 851551"/>
                  <a:gd name="connsiteY18" fmla="*/ 1215876 h 1423694"/>
                  <a:gd name="connsiteX19" fmla="*/ 574460 w 851551"/>
                  <a:gd name="connsiteY19" fmla="*/ 1250512 h 1423694"/>
                  <a:gd name="connsiteX20" fmla="*/ 620642 w 851551"/>
                  <a:gd name="connsiteY20" fmla="*/ 1331330 h 1423694"/>
                  <a:gd name="connsiteX21" fmla="*/ 666824 w 851551"/>
                  <a:gd name="connsiteY21" fmla="*/ 1377512 h 1423694"/>
                  <a:gd name="connsiteX22" fmla="*/ 759187 w 851551"/>
                  <a:gd name="connsiteY22" fmla="*/ 1423694 h 1423694"/>
                  <a:gd name="connsiteX23" fmla="*/ 805369 w 851551"/>
                  <a:gd name="connsiteY23" fmla="*/ 1412148 h 1423694"/>
                  <a:gd name="connsiteX24" fmla="*/ 828460 w 851551"/>
                  <a:gd name="connsiteY24" fmla="*/ 1342876 h 1423694"/>
                  <a:gd name="connsiteX25" fmla="*/ 851551 w 851551"/>
                  <a:gd name="connsiteY25" fmla="*/ 1308239 h 1423694"/>
                  <a:gd name="connsiteX26" fmla="*/ 793824 w 851551"/>
                  <a:gd name="connsiteY26" fmla="*/ 1204330 h 1423694"/>
                  <a:gd name="connsiteX27" fmla="*/ 770733 w 851551"/>
                  <a:gd name="connsiteY27" fmla="*/ 1158148 h 1423694"/>
                  <a:gd name="connsiteX28" fmla="*/ 747642 w 851551"/>
                  <a:gd name="connsiteY28" fmla="*/ 1077330 h 1423694"/>
                  <a:gd name="connsiteX29" fmla="*/ 666824 w 851551"/>
                  <a:gd name="connsiteY29" fmla="*/ 1019603 h 1423694"/>
                  <a:gd name="connsiteX30" fmla="*/ 632187 w 851551"/>
                  <a:gd name="connsiteY30" fmla="*/ 984967 h 1423694"/>
                  <a:gd name="connsiteX31" fmla="*/ 586005 w 851551"/>
                  <a:gd name="connsiteY31" fmla="*/ 915694 h 1423694"/>
                  <a:gd name="connsiteX32" fmla="*/ 562915 w 851551"/>
                  <a:gd name="connsiteY32" fmla="*/ 846421 h 1423694"/>
                  <a:gd name="connsiteX33" fmla="*/ 539824 w 851551"/>
                  <a:gd name="connsiteY33" fmla="*/ 777148 h 1423694"/>
                  <a:gd name="connsiteX34" fmla="*/ 528278 w 851551"/>
                  <a:gd name="connsiteY34" fmla="*/ 742512 h 1423694"/>
                  <a:gd name="connsiteX35" fmla="*/ 482096 w 851551"/>
                  <a:gd name="connsiteY35" fmla="*/ 673239 h 1423694"/>
                  <a:gd name="connsiteX36" fmla="*/ 459005 w 851551"/>
                  <a:gd name="connsiteY36" fmla="*/ 638603 h 1423694"/>
                  <a:gd name="connsiteX37" fmla="*/ 447460 w 851551"/>
                  <a:gd name="connsiteY37" fmla="*/ 603967 h 1423694"/>
                  <a:gd name="connsiteX38" fmla="*/ 412824 w 851551"/>
                  <a:gd name="connsiteY38" fmla="*/ 500058 h 1423694"/>
                  <a:gd name="connsiteX39" fmla="*/ 343551 w 851551"/>
                  <a:gd name="connsiteY39" fmla="*/ 396148 h 1423694"/>
                  <a:gd name="connsiteX40" fmla="*/ 308915 w 851551"/>
                  <a:gd name="connsiteY40" fmla="*/ 315330 h 1423694"/>
                  <a:gd name="connsiteX41" fmla="*/ 285824 w 851551"/>
                  <a:gd name="connsiteY41" fmla="*/ 280694 h 1423694"/>
                  <a:gd name="connsiteX42" fmla="*/ 274278 w 851551"/>
                  <a:gd name="connsiteY42" fmla="*/ 246058 h 1423694"/>
                  <a:gd name="connsiteX43" fmla="*/ 251187 w 851551"/>
                  <a:gd name="connsiteY43" fmla="*/ 211421 h 1423694"/>
                  <a:gd name="connsiteX44" fmla="*/ 228096 w 851551"/>
                  <a:gd name="connsiteY44" fmla="*/ 165239 h 1423694"/>
                  <a:gd name="connsiteX45" fmla="*/ 147278 w 851551"/>
                  <a:gd name="connsiteY45" fmla="*/ 61330 h 1423694"/>
                  <a:gd name="connsiteX46" fmla="*/ 112642 w 851551"/>
                  <a:gd name="connsiteY46" fmla="*/ 38239 h 1423694"/>
                  <a:gd name="connsiteX47" fmla="*/ 43369 w 851551"/>
                  <a:gd name="connsiteY47" fmla="*/ 15148 h 1423694"/>
                  <a:gd name="connsiteX48" fmla="*/ 31824 w 851551"/>
                  <a:gd name="connsiteY48" fmla="*/ 3603 h 142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51551" h="1423694">
                    <a:moveTo>
                      <a:pt x="31824" y="3603"/>
                    </a:moveTo>
                    <a:cubicBezTo>
                      <a:pt x="27976" y="18997"/>
                      <a:pt x="26007" y="73137"/>
                      <a:pt x="20278" y="107512"/>
                    </a:cubicBezTo>
                    <a:cubicBezTo>
                      <a:pt x="9316" y="173285"/>
                      <a:pt x="-19277" y="125735"/>
                      <a:pt x="20278" y="234512"/>
                    </a:cubicBezTo>
                    <a:cubicBezTo>
                      <a:pt x="25858" y="249857"/>
                      <a:pt x="44462" y="256605"/>
                      <a:pt x="54915" y="269148"/>
                    </a:cubicBezTo>
                    <a:cubicBezTo>
                      <a:pt x="63798" y="279808"/>
                      <a:pt x="69122" y="293125"/>
                      <a:pt x="78005" y="303785"/>
                    </a:cubicBezTo>
                    <a:cubicBezTo>
                      <a:pt x="88458" y="316328"/>
                      <a:pt x="102618" y="325533"/>
                      <a:pt x="112642" y="338421"/>
                    </a:cubicBezTo>
                    <a:cubicBezTo>
                      <a:pt x="129680" y="360327"/>
                      <a:pt x="158824" y="407694"/>
                      <a:pt x="158824" y="407694"/>
                    </a:cubicBezTo>
                    <a:cubicBezTo>
                      <a:pt x="190288" y="596489"/>
                      <a:pt x="142767" y="363539"/>
                      <a:pt x="205005" y="534694"/>
                    </a:cubicBezTo>
                    <a:cubicBezTo>
                      <a:pt x="213005" y="556694"/>
                      <a:pt x="209824" y="581545"/>
                      <a:pt x="216551" y="603967"/>
                    </a:cubicBezTo>
                    <a:cubicBezTo>
                      <a:pt x="221497" y="620452"/>
                      <a:pt x="233250" y="634168"/>
                      <a:pt x="239642" y="650148"/>
                    </a:cubicBezTo>
                    <a:cubicBezTo>
                      <a:pt x="248682" y="672747"/>
                      <a:pt x="247528" y="700415"/>
                      <a:pt x="262733" y="719421"/>
                    </a:cubicBezTo>
                    <a:cubicBezTo>
                      <a:pt x="299844" y="765809"/>
                      <a:pt x="317264" y="782301"/>
                      <a:pt x="343551" y="834876"/>
                    </a:cubicBezTo>
                    <a:cubicBezTo>
                      <a:pt x="356658" y="861091"/>
                      <a:pt x="365080" y="889479"/>
                      <a:pt x="378187" y="915694"/>
                    </a:cubicBezTo>
                    <a:cubicBezTo>
                      <a:pt x="384392" y="928105"/>
                      <a:pt x="394539" y="938200"/>
                      <a:pt x="401278" y="950330"/>
                    </a:cubicBezTo>
                    <a:cubicBezTo>
                      <a:pt x="413816" y="972898"/>
                      <a:pt x="422632" y="997465"/>
                      <a:pt x="435915" y="1019603"/>
                    </a:cubicBezTo>
                    <a:cubicBezTo>
                      <a:pt x="445815" y="1036103"/>
                      <a:pt x="460353" y="1049467"/>
                      <a:pt x="470551" y="1065785"/>
                    </a:cubicBezTo>
                    <a:cubicBezTo>
                      <a:pt x="479673" y="1080380"/>
                      <a:pt x="484787" y="1097209"/>
                      <a:pt x="493642" y="1111967"/>
                    </a:cubicBezTo>
                    <a:cubicBezTo>
                      <a:pt x="507920" y="1135764"/>
                      <a:pt x="524430" y="1158148"/>
                      <a:pt x="539824" y="1181239"/>
                    </a:cubicBezTo>
                    <a:lnTo>
                      <a:pt x="562915" y="1215876"/>
                    </a:lnTo>
                    <a:cubicBezTo>
                      <a:pt x="566763" y="1227421"/>
                      <a:pt x="569666" y="1239326"/>
                      <a:pt x="574460" y="1250512"/>
                    </a:cubicBezTo>
                    <a:cubicBezTo>
                      <a:pt x="592038" y="1291527"/>
                      <a:pt x="597452" y="1296545"/>
                      <a:pt x="620642" y="1331330"/>
                    </a:cubicBezTo>
                    <a:cubicBezTo>
                      <a:pt x="642632" y="1397305"/>
                      <a:pt x="614044" y="1342326"/>
                      <a:pt x="666824" y="1377512"/>
                    </a:cubicBezTo>
                    <a:cubicBezTo>
                      <a:pt x="749991" y="1432955"/>
                      <a:pt x="643799" y="1400615"/>
                      <a:pt x="759187" y="1423694"/>
                    </a:cubicBezTo>
                    <a:cubicBezTo>
                      <a:pt x="774581" y="1419845"/>
                      <a:pt x="795042" y="1424196"/>
                      <a:pt x="805369" y="1412148"/>
                    </a:cubicBezTo>
                    <a:cubicBezTo>
                      <a:pt x="821209" y="1393668"/>
                      <a:pt x="814959" y="1363128"/>
                      <a:pt x="828460" y="1342876"/>
                    </a:cubicBezTo>
                    <a:lnTo>
                      <a:pt x="851551" y="1308239"/>
                    </a:lnTo>
                    <a:cubicBezTo>
                      <a:pt x="761545" y="1173232"/>
                      <a:pt x="830402" y="1289681"/>
                      <a:pt x="793824" y="1204330"/>
                    </a:cubicBezTo>
                    <a:cubicBezTo>
                      <a:pt x="787044" y="1188511"/>
                      <a:pt x="776776" y="1174263"/>
                      <a:pt x="770733" y="1158148"/>
                    </a:cubicBezTo>
                    <a:cubicBezTo>
                      <a:pt x="769562" y="1155026"/>
                      <a:pt x="753983" y="1084939"/>
                      <a:pt x="747642" y="1077330"/>
                    </a:cubicBezTo>
                    <a:cubicBezTo>
                      <a:pt x="728741" y="1054648"/>
                      <a:pt x="689793" y="1038744"/>
                      <a:pt x="666824" y="1019603"/>
                    </a:cubicBezTo>
                    <a:cubicBezTo>
                      <a:pt x="654281" y="1009150"/>
                      <a:pt x="643733" y="996512"/>
                      <a:pt x="632187" y="984967"/>
                    </a:cubicBezTo>
                    <a:cubicBezTo>
                      <a:pt x="593993" y="870379"/>
                      <a:pt x="658073" y="1045418"/>
                      <a:pt x="586005" y="915694"/>
                    </a:cubicBezTo>
                    <a:cubicBezTo>
                      <a:pt x="574185" y="894417"/>
                      <a:pt x="570612" y="869512"/>
                      <a:pt x="562915" y="846421"/>
                    </a:cubicBezTo>
                    <a:lnTo>
                      <a:pt x="539824" y="777148"/>
                    </a:lnTo>
                    <a:cubicBezTo>
                      <a:pt x="535976" y="765603"/>
                      <a:pt x="535029" y="752638"/>
                      <a:pt x="528278" y="742512"/>
                    </a:cubicBezTo>
                    <a:lnTo>
                      <a:pt x="482096" y="673239"/>
                    </a:lnTo>
                    <a:lnTo>
                      <a:pt x="459005" y="638603"/>
                    </a:lnTo>
                    <a:cubicBezTo>
                      <a:pt x="455157" y="627058"/>
                      <a:pt x="450803" y="615669"/>
                      <a:pt x="447460" y="603967"/>
                    </a:cubicBezTo>
                    <a:cubicBezTo>
                      <a:pt x="432761" y="552520"/>
                      <a:pt x="439362" y="553134"/>
                      <a:pt x="412824" y="500058"/>
                    </a:cubicBezTo>
                    <a:cubicBezTo>
                      <a:pt x="368007" y="410424"/>
                      <a:pt x="391891" y="473492"/>
                      <a:pt x="343551" y="396148"/>
                    </a:cubicBezTo>
                    <a:cubicBezTo>
                      <a:pt x="283485" y="300042"/>
                      <a:pt x="348200" y="393901"/>
                      <a:pt x="308915" y="315330"/>
                    </a:cubicBezTo>
                    <a:cubicBezTo>
                      <a:pt x="302710" y="302919"/>
                      <a:pt x="292030" y="293105"/>
                      <a:pt x="285824" y="280694"/>
                    </a:cubicBezTo>
                    <a:cubicBezTo>
                      <a:pt x="280381" y="269809"/>
                      <a:pt x="279721" y="256943"/>
                      <a:pt x="274278" y="246058"/>
                    </a:cubicBezTo>
                    <a:cubicBezTo>
                      <a:pt x="268072" y="233647"/>
                      <a:pt x="258071" y="223469"/>
                      <a:pt x="251187" y="211421"/>
                    </a:cubicBezTo>
                    <a:cubicBezTo>
                      <a:pt x="242648" y="196478"/>
                      <a:pt x="236951" y="179997"/>
                      <a:pt x="228096" y="165239"/>
                    </a:cubicBezTo>
                    <a:cubicBezTo>
                      <a:pt x="202349" y="122327"/>
                      <a:pt x="184187" y="92088"/>
                      <a:pt x="147278" y="61330"/>
                    </a:cubicBezTo>
                    <a:cubicBezTo>
                      <a:pt x="136618" y="52447"/>
                      <a:pt x="125322" y="43875"/>
                      <a:pt x="112642" y="38239"/>
                    </a:cubicBezTo>
                    <a:cubicBezTo>
                      <a:pt x="90400" y="28354"/>
                      <a:pt x="43369" y="15148"/>
                      <a:pt x="43369" y="15148"/>
                    </a:cubicBezTo>
                    <a:cubicBezTo>
                      <a:pt x="5082" y="27911"/>
                      <a:pt x="35672" y="-11791"/>
                      <a:pt x="31824" y="3603"/>
                    </a:cubicBez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5864069" y="2265739"/>
                <a:ext cx="142283" cy="251861"/>
              </a:xfrm>
              <a:custGeom>
                <a:avLst/>
                <a:gdLst>
                  <a:gd name="connsiteX0" fmla="*/ 342 w 142283"/>
                  <a:gd name="connsiteY0" fmla="*/ 12791 h 251861"/>
                  <a:gd name="connsiteX1" fmla="*/ 7813 w 142283"/>
                  <a:gd name="connsiteY1" fmla="*/ 199556 h 251861"/>
                  <a:gd name="connsiteX2" fmla="*/ 22754 w 142283"/>
                  <a:gd name="connsiteY2" fmla="*/ 221967 h 251861"/>
                  <a:gd name="connsiteX3" fmla="*/ 45165 w 142283"/>
                  <a:gd name="connsiteY3" fmla="*/ 229438 h 251861"/>
                  <a:gd name="connsiteX4" fmla="*/ 60107 w 142283"/>
                  <a:gd name="connsiteY4" fmla="*/ 244379 h 251861"/>
                  <a:gd name="connsiteX5" fmla="*/ 112401 w 142283"/>
                  <a:gd name="connsiteY5" fmla="*/ 244379 h 251861"/>
                  <a:gd name="connsiteX6" fmla="*/ 127342 w 142283"/>
                  <a:gd name="connsiteY6" fmla="*/ 221967 h 251861"/>
                  <a:gd name="connsiteX7" fmla="*/ 142283 w 142283"/>
                  <a:gd name="connsiteY7" fmla="*/ 177144 h 251861"/>
                  <a:gd name="connsiteX8" fmla="*/ 112401 w 142283"/>
                  <a:gd name="connsiteY8" fmla="*/ 72556 h 251861"/>
                  <a:gd name="connsiteX9" fmla="*/ 89989 w 142283"/>
                  <a:gd name="connsiteY9" fmla="*/ 27732 h 251861"/>
                  <a:gd name="connsiteX10" fmla="*/ 45165 w 142283"/>
                  <a:gd name="connsiteY10" fmla="*/ 5320 h 251861"/>
                  <a:gd name="connsiteX11" fmla="*/ 15283 w 142283"/>
                  <a:gd name="connsiteY11" fmla="*/ 12791 h 251861"/>
                  <a:gd name="connsiteX12" fmla="*/ 342 w 142283"/>
                  <a:gd name="connsiteY12" fmla="*/ 12791 h 25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283" h="251861">
                    <a:moveTo>
                      <a:pt x="342" y="12791"/>
                    </a:moveTo>
                    <a:cubicBezTo>
                      <a:pt x="-903" y="43918"/>
                      <a:pt x="1175" y="137606"/>
                      <a:pt x="7813" y="199556"/>
                    </a:cubicBezTo>
                    <a:cubicBezTo>
                      <a:pt x="8769" y="208483"/>
                      <a:pt x="15743" y="216358"/>
                      <a:pt x="22754" y="221967"/>
                    </a:cubicBezTo>
                    <a:cubicBezTo>
                      <a:pt x="28903" y="226886"/>
                      <a:pt x="37695" y="226948"/>
                      <a:pt x="45165" y="229438"/>
                    </a:cubicBezTo>
                    <a:cubicBezTo>
                      <a:pt x="50146" y="234418"/>
                      <a:pt x="54067" y="240755"/>
                      <a:pt x="60107" y="244379"/>
                    </a:cubicBezTo>
                    <a:cubicBezTo>
                      <a:pt x="82173" y="257619"/>
                      <a:pt x="88029" y="250472"/>
                      <a:pt x="112401" y="244379"/>
                    </a:cubicBezTo>
                    <a:cubicBezTo>
                      <a:pt x="117381" y="236908"/>
                      <a:pt x="123695" y="230172"/>
                      <a:pt x="127342" y="221967"/>
                    </a:cubicBezTo>
                    <a:cubicBezTo>
                      <a:pt x="133738" y="207575"/>
                      <a:pt x="142283" y="177144"/>
                      <a:pt x="142283" y="177144"/>
                    </a:cubicBezTo>
                    <a:cubicBezTo>
                      <a:pt x="123524" y="102105"/>
                      <a:pt x="133835" y="136856"/>
                      <a:pt x="112401" y="72556"/>
                    </a:cubicBezTo>
                    <a:cubicBezTo>
                      <a:pt x="106325" y="54329"/>
                      <a:pt x="104470" y="42213"/>
                      <a:pt x="89989" y="27732"/>
                    </a:cubicBezTo>
                    <a:cubicBezTo>
                      <a:pt x="75508" y="13251"/>
                      <a:pt x="63392" y="11396"/>
                      <a:pt x="45165" y="5320"/>
                    </a:cubicBezTo>
                    <a:cubicBezTo>
                      <a:pt x="35204" y="7810"/>
                      <a:pt x="23826" y="7096"/>
                      <a:pt x="15283" y="12791"/>
                    </a:cubicBezTo>
                    <a:cubicBezTo>
                      <a:pt x="7812" y="17772"/>
                      <a:pt x="1587" y="-18336"/>
                      <a:pt x="342" y="12791"/>
                    </a:cubicBezTo>
                    <a:close/>
                  </a:path>
                </a:pathLst>
              </a:cu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58133271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1200"/>
            <a:ext cx="8229600" cy="5654964"/>
          </a:xfrm>
        </p:spPr>
        <p:txBody>
          <a:bodyPr>
            <a:normAutofit/>
          </a:bodyPr>
          <a:lstStyle/>
          <a:p>
            <a:r>
              <a:rPr lang="en-US" dirty="0" smtClean="0"/>
              <a:t>Which has a more significant animal reservoir, salmonella </a:t>
            </a:r>
            <a:r>
              <a:rPr lang="en-US" i="1" dirty="0" err="1" smtClean="0"/>
              <a:t>typhimurium</a:t>
            </a:r>
            <a:r>
              <a:rPr lang="en-US" i="1" dirty="0" smtClean="0"/>
              <a:t> </a:t>
            </a:r>
            <a:r>
              <a:rPr lang="en-US" dirty="0" smtClean="0"/>
              <a:t>or </a:t>
            </a:r>
            <a:r>
              <a:rPr lang="en-US" dirty="0"/>
              <a:t>salmonella </a:t>
            </a:r>
            <a:r>
              <a:rPr lang="en-US" dirty="0" err="1" smtClean="0"/>
              <a:t>enteritidis</a:t>
            </a:r>
            <a:r>
              <a:rPr lang="en-US" dirty="0" smtClean="0"/>
              <a:t>?</a:t>
            </a:r>
          </a:p>
          <a:p>
            <a:pPr lvl="1"/>
            <a:r>
              <a:rPr lang="en-US" dirty="0" smtClean="0"/>
              <a:t>Salmonella </a:t>
            </a:r>
            <a:r>
              <a:rPr lang="en-US" i="1" dirty="0" err="1" smtClean="0"/>
              <a:t>typhimurium</a:t>
            </a:r>
            <a:r>
              <a:rPr lang="en-US" i="1" dirty="0" smtClean="0"/>
              <a:t> </a:t>
            </a:r>
            <a:r>
              <a:rPr lang="en-US" dirty="0" smtClean="0"/>
              <a:t>does not have a significant animal reservoir </a:t>
            </a:r>
          </a:p>
          <a:p>
            <a:r>
              <a:rPr lang="en-US" dirty="0" smtClean="0"/>
              <a:t>How is salmonella </a:t>
            </a:r>
            <a:r>
              <a:rPr lang="en-US" i="1" dirty="0" err="1" smtClean="0"/>
              <a:t>typhimurium</a:t>
            </a:r>
            <a:r>
              <a:rPr lang="en-US" i="1" dirty="0" smtClean="0"/>
              <a:t> </a:t>
            </a:r>
            <a:r>
              <a:rPr lang="en-US" dirty="0" smtClean="0"/>
              <a:t>transmitted? </a:t>
            </a:r>
          </a:p>
          <a:p>
            <a:pPr lvl="1"/>
            <a:r>
              <a:rPr lang="en-US" dirty="0" smtClean="0"/>
              <a:t>Fecal-oral, human-to-human</a:t>
            </a:r>
          </a:p>
          <a:p>
            <a:r>
              <a:rPr lang="en-US" dirty="0" smtClean="0"/>
              <a:t>What is the treatment for salmonella </a:t>
            </a:r>
            <a:r>
              <a:rPr lang="en-US" dirty="0" err="1" smtClean="0"/>
              <a:t>typhi</a:t>
            </a:r>
            <a:r>
              <a:rPr lang="en-US" dirty="0" smtClean="0"/>
              <a:t>? </a:t>
            </a:r>
          </a:p>
          <a:p>
            <a:pPr lvl="1"/>
            <a:r>
              <a:rPr lang="en-US" dirty="0" smtClean="0"/>
              <a:t>antibiotics</a:t>
            </a:r>
          </a:p>
          <a:p>
            <a:endParaRPr lang="en-US" dirty="0"/>
          </a:p>
        </p:txBody>
      </p:sp>
    </p:spTree>
    <p:extLst>
      <p:ext uri="{BB962C8B-B14F-4D97-AF65-F5344CB8AC3E}">
        <p14:creationId xmlns:p14="http://schemas.microsoft.com/office/powerpoint/2010/main" val="18772278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1122" y="31768"/>
            <a:ext cx="8890623" cy="630942"/>
          </a:xfrm>
          <a:prstGeom prst="rect">
            <a:avLst/>
          </a:prstGeom>
          <a:noFill/>
        </p:spPr>
        <p:txBody>
          <a:bodyPr wrap="square" rtlCol="0">
            <a:spAutoFit/>
          </a:bodyPr>
          <a:lstStyle/>
          <a:p>
            <a:r>
              <a:rPr lang="en-US" sz="3500" dirty="0" smtClean="0"/>
              <a:t>Salmonella </a:t>
            </a:r>
            <a:r>
              <a:rPr lang="en-US" sz="3500" dirty="0" err="1" smtClean="0"/>
              <a:t>typhi</a:t>
            </a:r>
            <a:r>
              <a:rPr lang="en-US" sz="3500" dirty="0"/>
              <a:t> </a:t>
            </a:r>
            <a:r>
              <a:rPr lang="en-US" sz="3500" dirty="0" smtClean="0"/>
              <a:t>– Facts and Figures</a:t>
            </a:r>
            <a:endParaRPr lang="en-US" sz="3500" dirty="0"/>
          </a:p>
        </p:txBody>
      </p:sp>
      <p:sp>
        <p:nvSpPr>
          <p:cNvPr id="9" name="TextBox 8"/>
          <p:cNvSpPr txBox="1"/>
          <p:nvPr/>
        </p:nvSpPr>
        <p:spPr>
          <a:xfrm>
            <a:off x="0" y="825500"/>
            <a:ext cx="8826501" cy="830997"/>
          </a:xfrm>
          <a:prstGeom prst="rect">
            <a:avLst/>
          </a:prstGeom>
          <a:noFill/>
        </p:spPr>
        <p:txBody>
          <a:bodyPr wrap="square" rtlCol="0">
            <a:spAutoFit/>
          </a:bodyPr>
          <a:lstStyle/>
          <a:p>
            <a:r>
              <a:rPr lang="en-US" sz="2400" dirty="0" smtClean="0"/>
              <a:t>Unlike other </a:t>
            </a:r>
            <a:r>
              <a:rPr lang="en-US" sz="2400" i="1" dirty="0" smtClean="0"/>
              <a:t>Salmonella spp., </a:t>
            </a:r>
            <a:r>
              <a:rPr lang="en-US" sz="2400" dirty="0" smtClean="0"/>
              <a:t>no significant animal reservoir:</a:t>
            </a:r>
          </a:p>
          <a:p>
            <a:endParaRPr lang="en-US" sz="2400" dirty="0"/>
          </a:p>
        </p:txBody>
      </p:sp>
      <p:grpSp>
        <p:nvGrpSpPr>
          <p:cNvPr id="3" name="Group 2"/>
          <p:cNvGrpSpPr/>
          <p:nvPr/>
        </p:nvGrpSpPr>
        <p:grpSpPr>
          <a:xfrm>
            <a:off x="1310422" y="1656497"/>
            <a:ext cx="7160478" cy="4058006"/>
            <a:chOff x="751622" y="1656497"/>
            <a:chExt cx="7160478" cy="4058006"/>
          </a:xfrm>
        </p:grpSpPr>
        <p:pic>
          <p:nvPicPr>
            <p:cNvPr id="6" name="Picture 5"/>
            <p:cNvPicPr>
              <a:picLocks noChangeAspect="1"/>
            </p:cNvPicPr>
            <p:nvPr/>
          </p:nvPicPr>
          <p:blipFill rotWithShape="1">
            <a:blip r:embed="rId2"/>
            <a:srcRect t="5819" r="69123" b="7793"/>
            <a:stretch/>
          </p:blipFill>
          <p:spPr>
            <a:xfrm>
              <a:off x="751622" y="1656497"/>
              <a:ext cx="2681302" cy="3981806"/>
            </a:xfrm>
            <a:prstGeom prst="ellipse">
              <a:avLst/>
            </a:prstGeom>
          </p:spPr>
        </p:pic>
        <p:pic>
          <p:nvPicPr>
            <p:cNvPr id="7" name="Picture 6"/>
            <p:cNvPicPr>
              <a:picLocks noChangeAspect="1"/>
            </p:cNvPicPr>
            <p:nvPr/>
          </p:nvPicPr>
          <p:blipFill rotWithShape="1">
            <a:blip r:embed="rId2"/>
            <a:srcRect t="5819" r="69123" b="7793"/>
            <a:stretch/>
          </p:blipFill>
          <p:spPr>
            <a:xfrm>
              <a:off x="4574322" y="1732697"/>
              <a:ext cx="2681302" cy="3981806"/>
            </a:xfrm>
            <a:prstGeom prst="ellipse">
              <a:avLst/>
            </a:prstGeom>
          </p:spPr>
        </p:pic>
        <p:sp>
          <p:nvSpPr>
            <p:cNvPr id="2" name="Rectangle 1"/>
            <p:cNvSpPr/>
            <p:nvPr/>
          </p:nvSpPr>
          <p:spPr>
            <a:xfrm>
              <a:off x="2971800" y="2273300"/>
              <a:ext cx="1041400" cy="9271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870700" y="2425700"/>
              <a:ext cx="1041400" cy="9271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flipV="1">
              <a:off x="5181600" y="2774950"/>
              <a:ext cx="342378" cy="2921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flipV="1">
              <a:off x="1422400" y="2705100"/>
              <a:ext cx="342378" cy="2921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Freeform 13"/>
          <p:cNvSpPr/>
          <p:nvPr/>
        </p:nvSpPr>
        <p:spPr>
          <a:xfrm>
            <a:off x="3111500" y="2686398"/>
            <a:ext cx="1930400" cy="3451592"/>
          </a:xfrm>
          <a:custGeom>
            <a:avLst/>
            <a:gdLst>
              <a:gd name="connsiteX0" fmla="*/ 0 w 1930400"/>
              <a:gd name="connsiteY0" fmla="*/ 3015902 h 3451592"/>
              <a:gd name="connsiteX1" fmla="*/ 965200 w 1930400"/>
              <a:gd name="connsiteY1" fmla="*/ 3422302 h 3451592"/>
              <a:gd name="connsiteX2" fmla="*/ 1524000 w 1930400"/>
              <a:gd name="connsiteY2" fmla="*/ 2304702 h 3451592"/>
              <a:gd name="connsiteX3" fmla="*/ 1282700 w 1930400"/>
              <a:gd name="connsiteY3" fmla="*/ 920402 h 3451592"/>
              <a:gd name="connsiteX4" fmla="*/ 1244600 w 1930400"/>
              <a:gd name="connsiteY4" fmla="*/ 82202 h 3451592"/>
              <a:gd name="connsiteX5" fmla="*/ 1930400 w 1930400"/>
              <a:gd name="connsiteY5" fmla="*/ 31402 h 34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00" h="3451592">
                <a:moveTo>
                  <a:pt x="0" y="3015902"/>
                </a:moveTo>
                <a:cubicBezTo>
                  <a:pt x="355600" y="3278368"/>
                  <a:pt x="711200" y="3540835"/>
                  <a:pt x="965200" y="3422302"/>
                </a:cubicBezTo>
                <a:cubicBezTo>
                  <a:pt x="1219200" y="3303769"/>
                  <a:pt x="1471083" y="2721685"/>
                  <a:pt x="1524000" y="2304702"/>
                </a:cubicBezTo>
                <a:cubicBezTo>
                  <a:pt x="1576917" y="1887719"/>
                  <a:pt x="1329267" y="1290819"/>
                  <a:pt x="1282700" y="920402"/>
                </a:cubicBezTo>
                <a:cubicBezTo>
                  <a:pt x="1236133" y="549985"/>
                  <a:pt x="1136650" y="230369"/>
                  <a:pt x="1244600" y="82202"/>
                </a:cubicBezTo>
                <a:cubicBezTo>
                  <a:pt x="1352550" y="-65965"/>
                  <a:pt x="1930400" y="31402"/>
                  <a:pt x="1930400" y="31402"/>
                </a:cubicBezTo>
              </a:path>
            </a:pathLst>
          </a:cu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706788" y="6184325"/>
            <a:ext cx="7004742" cy="461665"/>
          </a:xfrm>
          <a:prstGeom prst="rect">
            <a:avLst/>
          </a:prstGeom>
          <a:noFill/>
        </p:spPr>
        <p:txBody>
          <a:bodyPr wrap="none" rtlCol="0">
            <a:spAutoFit/>
          </a:bodyPr>
          <a:lstStyle/>
          <a:p>
            <a:r>
              <a:rPr lang="en-US" sz="2400" dirty="0" smtClean="0"/>
              <a:t>Human-to-human transmission via the fecal-oral route</a:t>
            </a:r>
            <a:endParaRPr lang="en-US" sz="2400" dirty="0"/>
          </a:p>
        </p:txBody>
      </p:sp>
    </p:spTree>
    <p:extLst>
      <p:ext uri="{BB962C8B-B14F-4D97-AF65-F5344CB8AC3E}">
        <p14:creationId xmlns:p14="http://schemas.microsoft.com/office/powerpoint/2010/main" val="397441290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1200"/>
            <a:ext cx="8229600" cy="5654964"/>
          </a:xfrm>
        </p:spPr>
        <p:txBody>
          <a:bodyPr>
            <a:normAutofit/>
          </a:bodyPr>
          <a:lstStyle/>
          <a:p>
            <a:r>
              <a:rPr lang="en-US" dirty="0" err="1" smtClean="0"/>
              <a:t>Shigella</a:t>
            </a:r>
            <a:r>
              <a:rPr lang="en-US" dirty="0" smtClean="0"/>
              <a:t> is gram (-) or (+)?</a:t>
            </a:r>
          </a:p>
          <a:p>
            <a:pPr lvl="1"/>
            <a:r>
              <a:rPr lang="en-US" dirty="0" smtClean="0"/>
              <a:t>Gram (-)</a:t>
            </a:r>
          </a:p>
          <a:p>
            <a:r>
              <a:rPr lang="en-US" dirty="0" smtClean="0"/>
              <a:t>Is </a:t>
            </a:r>
            <a:r>
              <a:rPr lang="en-US" dirty="0" err="1" smtClean="0"/>
              <a:t>Shigella</a:t>
            </a:r>
            <a:r>
              <a:rPr lang="en-US" dirty="0" smtClean="0"/>
              <a:t> highly motile? </a:t>
            </a:r>
          </a:p>
          <a:p>
            <a:pPr lvl="1"/>
            <a:r>
              <a:rPr lang="en-US" dirty="0" smtClean="0"/>
              <a:t>No, they have no flagella. </a:t>
            </a:r>
          </a:p>
          <a:p>
            <a:r>
              <a:rPr lang="en-US" dirty="0" smtClean="0"/>
              <a:t>What shape is </a:t>
            </a:r>
            <a:r>
              <a:rPr lang="en-US" dirty="0" err="1" smtClean="0"/>
              <a:t>shigella</a:t>
            </a:r>
            <a:endParaRPr lang="en-US" dirty="0" smtClean="0"/>
          </a:p>
          <a:p>
            <a:pPr lvl="1"/>
            <a:r>
              <a:rPr lang="en-US" dirty="0" smtClean="0"/>
              <a:t>rod</a:t>
            </a:r>
          </a:p>
          <a:p>
            <a:endParaRPr lang="en-US" dirty="0"/>
          </a:p>
        </p:txBody>
      </p:sp>
    </p:spTree>
    <p:extLst>
      <p:ext uri="{BB962C8B-B14F-4D97-AF65-F5344CB8AC3E}">
        <p14:creationId xmlns:p14="http://schemas.microsoft.com/office/powerpoint/2010/main" val="3339154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1200"/>
            <a:ext cx="8229600" cy="5654964"/>
          </a:xfrm>
        </p:spPr>
        <p:txBody>
          <a:bodyPr>
            <a:normAutofit fontScale="77500" lnSpcReduction="20000"/>
          </a:bodyPr>
          <a:lstStyle/>
          <a:p>
            <a:r>
              <a:rPr lang="en-US" dirty="0"/>
              <a:t>Is Vibrio cholera gram (-) or (+)?</a:t>
            </a:r>
          </a:p>
          <a:p>
            <a:pPr lvl="1"/>
            <a:r>
              <a:rPr lang="en-US" dirty="0"/>
              <a:t>Gram (-)</a:t>
            </a:r>
          </a:p>
          <a:p>
            <a:r>
              <a:rPr lang="en-US" dirty="0"/>
              <a:t>Is cholera highly motile? </a:t>
            </a:r>
          </a:p>
          <a:p>
            <a:pPr lvl="1"/>
            <a:r>
              <a:rPr lang="en-US" dirty="0"/>
              <a:t>Yes, it’s flagellated.</a:t>
            </a:r>
          </a:p>
          <a:p>
            <a:r>
              <a:rPr lang="en-US" dirty="0"/>
              <a:t>What shape is cholera? </a:t>
            </a:r>
          </a:p>
          <a:p>
            <a:pPr lvl="1"/>
            <a:r>
              <a:rPr lang="en-US" dirty="0"/>
              <a:t>Comma shaped and flagellated. </a:t>
            </a:r>
            <a:endParaRPr lang="en-US" dirty="0" smtClean="0"/>
          </a:p>
          <a:p>
            <a:r>
              <a:rPr lang="en-US" dirty="0" smtClean="0"/>
              <a:t>What’s the incubation period for cholera? </a:t>
            </a:r>
          </a:p>
          <a:p>
            <a:pPr lvl="1"/>
            <a:r>
              <a:rPr lang="en-US" dirty="0" smtClean="0"/>
              <a:t>2h-5d</a:t>
            </a:r>
          </a:p>
          <a:p>
            <a:r>
              <a:rPr lang="en-US" dirty="0" smtClean="0"/>
              <a:t>How many cases of cholera are there per year? How many deaths? </a:t>
            </a:r>
          </a:p>
          <a:p>
            <a:pPr lvl="1"/>
            <a:r>
              <a:rPr lang="en-US" dirty="0" smtClean="0"/>
              <a:t>3-5 million cases and 100K-120K deaths.</a:t>
            </a:r>
          </a:p>
          <a:p>
            <a:r>
              <a:rPr lang="en-US" dirty="0" smtClean="0"/>
              <a:t>Why does cholera actually make you sick? After all, it does not invade your cells? In other words, what are the virulence factors of cholera? </a:t>
            </a:r>
          </a:p>
          <a:p>
            <a:pPr lvl="1"/>
            <a:r>
              <a:rPr lang="en-US" dirty="0" smtClean="0"/>
              <a:t>Cholera toxin (CT) </a:t>
            </a:r>
          </a:p>
          <a:p>
            <a:pPr lvl="1"/>
            <a:r>
              <a:rPr lang="en-US" dirty="0" smtClean="0"/>
              <a:t>Toxin co-regulated </a:t>
            </a:r>
            <a:r>
              <a:rPr lang="en-US" dirty="0" err="1" smtClean="0"/>
              <a:t>pili</a:t>
            </a:r>
            <a:r>
              <a:rPr lang="en-US" dirty="0" smtClean="0"/>
              <a:t> (CTP) </a:t>
            </a:r>
          </a:p>
          <a:p>
            <a:endParaRPr lang="en-US" dirty="0" smtClean="0"/>
          </a:p>
          <a:p>
            <a:endParaRPr lang="en-US" dirty="0" smtClean="0"/>
          </a:p>
          <a:p>
            <a:pPr lvl="1"/>
            <a:endParaRPr lang="en-US" dirty="0"/>
          </a:p>
        </p:txBody>
      </p:sp>
    </p:spTree>
    <p:extLst>
      <p:ext uri="{BB962C8B-B14F-4D97-AF65-F5344CB8AC3E}">
        <p14:creationId xmlns:p14="http://schemas.microsoft.com/office/powerpoint/2010/main" val="7957809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28967" y="154160"/>
            <a:ext cx="4523074" cy="630942"/>
          </a:xfrm>
          <a:prstGeom prst="rect">
            <a:avLst/>
          </a:prstGeom>
          <a:noFill/>
        </p:spPr>
        <p:txBody>
          <a:bodyPr wrap="none" rtlCol="0">
            <a:spAutoFit/>
          </a:bodyPr>
          <a:lstStyle/>
          <a:p>
            <a:r>
              <a:rPr lang="en-US" sz="3500" dirty="0" smtClean="0"/>
              <a:t>Cholera – Pathogenesis</a:t>
            </a:r>
            <a:endParaRPr lang="en-US" sz="3500" i="1" dirty="0"/>
          </a:p>
        </p:txBody>
      </p:sp>
      <p:sp>
        <p:nvSpPr>
          <p:cNvPr id="13" name="TextBox 12"/>
          <p:cNvSpPr txBox="1"/>
          <p:nvPr/>
        </p:nvSpPr>
        <p:spPr>
          <a:xfrm>
            <a:off x="0" y="6226936"/>
            <a:ext cx="8700565" cy="323165"/>
          </a:xfrm>
          <a:prstGeom prst="rect">
            <a:avLst/>
          </a:prstGeom>
          <a:noFill/>
        </p:spPr>
        <p:txBody>
          <a:bodyPr wrap="square" rtlCol="0">
            <a:spAutoFit/>
          </a:bodyPr>
          <a:lstStyle/>
          <a:p>
            <a:r>
              <a:rPr lang="en-US" sz="1500" dirty="0" smtClean="0"/>
              <a:t>Adapted from Nature Reviews</a:t>
            </a:r>
          </a:p>
        </p:txBody>
      </p:sp>
      <p:sp>
        <p:nvSpPr>
          <p:cNvPr id="17" name="TextBox 16"/>
          <p:cNvSpPr txBox="1"/>
          <p:nvPr/>
        </p:nvSpPr>
        <p:spPr>
          <a:xfrm>
            <a:off x="5210413" y="944058"/>
            <a:ext cx="3933588" cy="6370974"/>
          </a:xfrm>
          <a:prstGeom prst="rect">
            <a:avLst/>
          </a:prstGeom>
          <a:noFill/>
        </p:spPr>
        <p:txBody>
          <a:bodyPr wrap="square" rtlCol="0">
            <a:spAutoFit/>
          </a:bodyPr>
          <a:lstStyle/>
          <a:p>
            <a:pPr marL="457200" indent="-457200">
              <a:buFont typeface="Arial"/>
              <a:buChar char="•"/>
            </a:pPr>
            <a:r>
              <a:rPr lang="en-US" sz="2400" dirty="0" smtClean="0"/>
              <a:t>Toxin is taken up by epithelial cell</a:t>
            </a:r>
          </a:p>
          <a:p>
            <a:pPr marL="457200" indent="-457200">
              <a:buFont typeface="Arial"/>
              <a:buChar char="•"/>
            </a:pPr>
            <a:endParaRPr lang="en-US" sz="2400" dirty="0"/>
          </a:p>
          <a:p>
            <a:pPr marL="457200" indent="-457200">
              <a:buFont typeface="Arial"/>
              <a:buChar char="•"/>
            </a:pPr>
            <a:r>
              <a:rPr lang="en-US" sz="2400" dirty="0" smtClean="0"/>
              <a:t>After processing, causes increase in signaling molecule </a:t>
            </a:r>
            <a:r>
              <a:rPr lang="en-US" sz="2400" b="1" dirty="0" err="1" smtClean="0"/>
              <a:t>cAMP</a:t>
            </a:r>
            <a:endParaRPr lang="en-US" sz="2400" b="1" dirty="0" smtClean="0"/>
          </a:p>
          <a:p>
            <a:pPr marL="457200" indent="-457200">
              <a:buFont typeface="Arial"/>
              <a:buChar char="•"/>
            </a:pPr>
            <a:endParaRPr lang="en-US" sz="2400" dirty="0"/>
          </a:p>
          <a:p>
            <a:pPr marL="457200" indent="-457200">
              <a:buFont typeface="Arial"/>
              <a:buChar char="•"/>
            </a:pPr>
            <a:r>
              <a:rPr lang="en-US" sz="2400" dirty="0" err="1" smtClean="0"/>
              <a:t>cAMP</a:t>
            </a:r>
            <a:r>
              <a:rPr lang="en-US" sz="2400" dirty="0" smtClean="0"/>
              <a:t> activates </a:t>
            </a:r>
            <a:r>
              <a:rPr lang="en-US" sz="2400" b="1" dirty="0" smtClean="0"/>
              <a:t>protein kinase A</a:t>
            </a:r>
            <a:r>
              <a:rPr lang="en-US" sz="2400" dirty="0" smtClean="0"/>
              <a:t> (PKA) to phosphorylate ion channels</a:t>
            </a:r>
          </a:p>
          <a:p>
            <a:pPr marL="457200" indent="-457200">
              <a:buFont typeface="Arial"/>
              <a:buChar char="•"/>
            </a:pPr>
            <a:endParaRPr lang="en-US" sz="2400" dirty="0"/>
          </a:p>
          <a:p>
            <a:pPr marL="457200" indent="-457200">
              <a:buFont typeface="Arial"/>
              <a:buChar char="•"/>
            </a:pPr>
            <a:r>
              <a:rPr lang="en-US" sz="2400" dirty="0" smtClean="0"/>
              <a:t>Result is </a:t>
            </a:r>
            <a:r>
              <a:rPr lang="en-US" sz="2400" b="1" dirty="0" smtClean="0"/>
              <a:t>decreased </a:t>
            </a:r>
            <a:r>
              <a:rPr lang="en-US" sz="2400" b="1" dirty="0" err="1" smtClean="0"/>
              <a:t>NaCl</a:t>
            </a:r>
            <a:r>
              <a:rPr lang="en-US" sz="2400" b="1" dirty="0" smtClean="0"/>
              <a:t> and water</a:t>
            </a:r>
            <a:r>
              <a:rPr lang="en-US" sz="2400" dirty="0" smtClean="0"/>
              <a:t> and </a:t>
            </a:r>
            <a:r>
              <a:rPr lang="en-US" sz="2400" b="1" dirty="0" smtClean="0"/>
              <a:t>increased Chloride uptake </a:t>
            </a:r>
            <a:endParaRPr lang="en-US" sz="2400" dirty="0" smtClean="0"/>
          </a:p>
          <a:p>
            <a:pPr marL="457200" indent="-457200">
              <a:buFont typeface="Arial"/>
              <a:buChar char="•"/>
            </a:pPr>
            <a:endParaRPr lang="en-US" sz="2400" dirty="0"/>
          </a:p>
          <a:p>
            <a:pPr marL="457200" indent="-457200">
              <a:buFont typeface="Arial"/>
              <a:buChar char="•"/>
            </a:pPr>
            <a:endParaRPr lang="en-US" sz="2400" dirty="0" smtClean="0"/>
          </a:p>
        </p:txBody>
      </p:sp>
      <p:grpSp>
        <p:nvGrpSpPr>
          <p:cNvPr id="23" name="Group 22"/>
          <p:cNvGrpSpPr/>
          <p:nvPr/>
        </p:nvGrpSpPr>
        <p:grpSpPr>
          <a:xfrm>
            <a:off x="-161630" y="1468438"/>
            <a:ext cx="5380183" cy="4369267"/>
            <a:chOff x="311355" y="1126375"/>
            <a:chExt cx="5380183" cy="4369267"/>
          </a:xfrm>
        </p:grpSpPr>
        <p:grpSp>
          <p:nvGrpSpPr>
            <p:cNvPr id="16" name="Group 15"/>
            <p:cNvGrpSpPr/>
            <p:nvPr/>
          </p:nvGrpSpPr>
          <p:grpSpPr>
            <a:xfrm>
              <a:off x="311355" y="1126375"/>
              <a:ext cx="5380183" cy="4369267"/>
              <a:chOff x="1806058" y="1126375"/>
              <a:chExt cx="5380183" cy="4369267"/>
            </a:xfrm>
          </p:grpSpPr>
          <p:grpSp>
            <p:nvGrpSpPr>
              <p:cNvPr id="12" name="Group 11"/>
              <p:cNvGrpSpPr/>
              <p:nvPr/>
            </p:nvGrpSpPr>
            <p:grpSpPr>
              <a:xfrm>
                <a:off x="1806058" y="1126375"/>
                <a:ext cx="5380183" cy="4369267"/>
                <a:chOff x="1027545" y="1238135"/>
                <a:chExt cx="6317912" cy="5130800"/>
              </a:xfrm>
            </p:grpSpPr>
            <p:pic>
              <p:nvPicPr>
                <p:cNvPr id="2" name="Picture 1"/>
                <p:cNvPicPr>
                  <a:picLocks noChangeAspect="1"/>
                </p:cNvPicPr>
                <p:nvPr/>
              </p:nvPicPr>
              <p:blipFill rotWithShape="1">
                <a:blip r:embed="rId2"/>
                <a:srcRect t="25185"/>
                <a:stretch/>
              </p:blipFill>
              <p:spPr>
                <a:xfrm>
                  <a:off x="1211289" y="1238135"/>
                  <a:ext cx="6134168" cy="5130800"/>
                </a:xfrm>
                <a:prstGeom prst="rect">
                  <a:avLst/>
                </a:prstGeom>
              </p:spPr>
            </p:pic>
            <p:sp>
              <p:nvSpPr>
                <p:cNvPr id="9" name="Rectangle 8"/>
                <p:cNvSpPr/>
                <p:nvPr/>
              </p:nvSpPr>
              <p:spPr>
                <a:xfrm>
                  <a:off x="1027545" y="2216727"/>
                  <a:ext cx="588819" cy="265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p:cNvSpPr txBox="1"/>
              <p:nvPr/>
            </p:nvSpPr>
            <p:spPr>
              <a:xfrm>
                <a:off x="3348179" y="1270000"/>
                <a:ext cx="1466643" cy="369332"/>
              </a:xfrm>
              <a:prstGeom prst="rect">
                <a:avLst/>
              </a:prstGeom>
              <a:solidFill>
                <a:srgbClr val="FFFFFF"/>
              </a:solidFill>
            </p:spPr>
            <p:txBody>
              <a:bodyPr wrap="none" rtlCol="0">
                <a:spAutoFit/>
              </a:bodyPr>
              <a:lstStyle/>
              <a:p>
                <a:r>
                  <a:rPr lang="en-US" b="1" dirty="0" smtClean="0"/>
                  <a:t>Cholera toxin</a:t>
                </a:r>
                <a:endParaRPr lang="en-US" b="1" dirty="0"/>
              </a:p>
            </p:txBody>
          </p:sp>
        </p:grpSp>
        <p:sp>
          <p:nvSpPr>
            <p:cNvPr id="19" name="Freeform 18"/>
            <p:cNvSpPr/>
            <p:nvPr/>
          </p:nvSpPr>
          <p:spPr>
            <a:xfrm>
              <a:off x="4155952" y="3264180"/>
              <a:ext cx="1365815" cy="1111547"/>
            </a:xfrm>
            <a:custGeom>
              <a:avLst/>
              <a:gdLst>
                <a:gd name="connsiteX0" fmla="*/ 831684 w 1365815"/>
                <a:gd name="connsiteY0" fmla="*/ 26275 h 1111547"/>
                <a:gd name="connsiteX1" fmla="*/ 820139 w 1365815"/>
                <a:gd name="connsiteY1" fmla="*/ 303365 h 1111547"/>
                <a:gd name="connsiteX2" fmla="*/ 797048 w 1365815"/>
                <a:gd name="connsiteY2" fmla="*/ 372638 h 1111547"/>
                <a:gd name="connsiteX3" fmla="*/ 762412 w 1365815"/>
                <a:gd name="connsiteY3" fmla="*/ 441911 h 1111547"/>
                <a:gd name="connsiteX4" fmla="*/ 693139 w 1365815"/>
                <a:gd name="connsiteY4" fmla="*/ 465002 h 1111547"/>
                <a:gd name="connsiteX5" fmla="*/ 658503 w 1365815"/>
                <a:gd name="connsiteY5" fmla="*/ 476547 h 1111547"/>
                <a:gd name="connsiteX6" fmla="*/ 508412 w 1365815"/>
                <a:gd name="connsiteY6" fmla="*/ 499638 h 1111547"/>
                <a:gd name="connsiteX7" fmla="*/ 185139 w 1365815"/>
                <a:gd name="connsiteY7" fmla="*/ 511184 h 1111547"/>
                <a:gd name="connsiteX8" fmla="*/ 138957 w 1365815"/>
                <a:gd name="connsiteY8" fmla="*/ 522729 h 1111547"/>
                <a:gd name="connsiteX9" fmla="*/ 115866 w 1365815"/>
                <a:gd name="connsiteY9" fmla="*/ 557365 h 1111547"/>
                <a:gd name="connsiteX10" fmla="*/ 46593 w 1365815"/>
                <a:gd name="connsiteY10" fmla="*/ 615093 h 1111547"/>
                <a:gd name="connsiteX11" fmla="*/ 412 w 1365815"/>
                <a:gd name="connsiteY11" fmla="*/ 719002 h 1111547"/>
                <a:gd name="connsiteX12" fmla="*/ 23503 w 1365815"/>
                <a:gd name="connsiteY12" fmla="*/ 949911 h 1111547"/>
                <a:gd name="connsiteX13" fmla="*/ 46593 w 1365815"/>
                <a:gd name="connsiteY13" fmla="*/ 984547 h 1111547"/>
                <a:gd name="connsiteX14" fmla="*/ 115866 w 1365815"/>
                <a:gd name="connsiteY14" fmla="*/ 1053820 h 1111547"/>
                <a:gd name="connsiteX15" fmla="*/ 323684 w 1365815"/>
                <a:gd name="connsiteY15" fmla="*/ 1030729 h 1111547"/>
                <a:gd name="connsiteX16" fmla="*/ 369866 w 1365815"/>
                <a:gd name="connsiteY16" fmla="*/ 1019184 h 1111547"/>
                <a:gd name="connsiteX17" fmla="*/ 519957 w 1365815"/>
                <a:gd name="connsiteY17" fmla="*/ 996093 h 1111547"/>
                <a:gd name="connsiteX18" fmla="*/ 750866 w 1365815"/>
                <a:gd name="connsiteY18" fmla="*/ 973002 h 1111547"/>
                <a:gd name="connsiteX19" fmla="*/ 831684 w 1365815"/>
                <a:gd name="connsiteY19" fmla="*/ 949911 h 1111547"/>
                <a:gd name="connsiteX20" fmla="*/ 958684 w 1365815"/>
                <a:gd name="connsiteY20" fmla="*/ 938365 h 1111547"/>
                <a:gd name="connsiteX21" fmla="*/ 924048 w 1365815"/>
                <a:gd name="connsiteY21" fmla="*/ 961456 h 1111547"/>
                <a:gd name="connsiteX22" fmla="*/ 854775 w 1365815"/>
                <a:gd name="connsiteY22" fmla="*/ 984547 h 1111547"/>
                <a:gd name="connsiteX23" fmla="*/ 900957 w 1365815"/>
                <a:gd name="connsiteY23" fmla="*/ 1053820 h 1111547"/>
                <a:gd name="connsiteX24" fmla="*/ 924048 w 1365815"/>
                <a:gd name="connsiteY24" fmla="*/ 1088456 h 1111547"/>
                <a:gd name="connsiteX25" fmla="*/ 993321 w 1365815"/>
                <a:gd name="connsiteY25" fmla="*/ 1111547 h 1111547"/>
                <a:gd name="connsiteX26" fmla="*/ 1143412 w 1365815"/>
                <a:gd name="connsiteY26" fmla="*/ 1100002 h 1111547"/>
                <a:gd name="connsiteX27" fmla="*/ 1212684 w 1365815"/>
                <a:gd name="connsiteY27" fmla="*/ 1076911 h 1111547"/>
                <a:gd name="connsiteX28" fmla="*/ 1247321 w 1365815"/>
                <a:gd name="connsiteY28" fmla="*/ 1053820 h 1111547"/>
                <a:gd name="connsiteX29" fmla="*/ 1293503 w 1365815"/>
                <a:gd name="connsiteY29" fmla="*/ 984547 h 1111547"/>
                <a:gd name="connsiteX30" fmla="*/ 1328139 w 1365815"/>
                <a:gd name="connsiteY30" fmla="*/ 846002 h 1111547"/>
                <a:gd name="connsiteX31" fmla="*/ 1351230 w 1365815"/>
                <a:gd name="connsiteY31" fmla="*/ 776729 h 1111547"/>
                <a:gd name="connsiteX32" fmla="*/ 1351230 w 1365815"/>
                <a:gd name="connsiteY32" fmla="*/ 465002 h 1111547"/>
                <a:gd name="connsiteX33" fmla="*/ 1328139 w 1365815"/>
                <a:gd name="connsiteY33" fmla="*/ 384184 h 1111547"/>
                <a:gd name="connsiteX34" fmla="*/ 1305048 w 1365815"/>
                <a:gd name="connsiteY34" fmla="*/ 349547 h 1111547"/>
                <a:gd name="connsiteX35" fmla="*/ 1281957 w 1365815"/>
                <a:gd name="connsiteY35" fmla="*/ 280275 h 1111547"/>
                <a:gd name="connsiteX36" fmla="*/ 1270412 w 1365815"/>
                <a:gd name="connsiteY36" fmla="*/ 234093 h 1111547"/>
                <a:gd name="connsiteX37" fmla="*/ 1224230 w 1365815"/>
                <a:gd name="connsiteY37" fmla="*/ 153275 h 1111547"/>
                <a:gd name="connsiteX38" fmla="*/ 1201139 w 1365815"/>
                <a:gd name="connsiteY38" fmla="*/ 107093 h 1111547"/>
                <a:gd name="connsiteX39" fmla="*/ 1189593 w 1365815"/>
                <a:gd name="connsiteY39" fmla="*/ 72456 h 1111547"/>
                <a:gd name="connsiteX40" fmla="*/ 1154957 w 1365815"/>
                <a:gd name="connsiteY40" fmla="*/ 49365 h 1111547"/>
                <a:gd name="connsiteX41" fmla="*/ 1074139 w 1365815"/>
                <a:gd name="connsiteY41" fmla="*/ 3184 h 1111547"/>
                <a:gd name="connsiteX42" fmla="*/ 831684 w 1365815"/>
                <a:gd name="connsiteY42" fmla="*/ 26275 h 111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5815" h="1111547">
                  <a:moveTo>
                    <a:pt x="831684" y="26275"/>
                  </a:moveTo>
                  <a:cubicBezTo>
                    <a:pt x="789351" y="76305"/>
                    <a:pt x="829337" y="211380"/>
                    <a:pt x="820139" y="303365"/>
                  </a:cubicBezTo>
                  <a:cubicBezTo>
                    <a:pt x="817717" y="327584"/>
                    <a:pt x="804745" y="349547"/>
                    <a:pt x="797048" y="372638"/>
                  </a:cubicBezTo>
                  <a:cubicBezTo>
                    <a:pt x="790757" y="391511"/>
                    <a:pt x="781261" y="430131"/>
                    <a:pt x="762412" y="441911"/>
                  </a:cubicBezTo>
                  <a:cubicBezTo>
                    <a:pt x="741772" y="454811"/>
                    <a:pt x="716230" y="457305"/>
                    <a:pt x="693139" y="465002"/>
                  </a:cubicBezTo>
                  <a:cubicBezTo>
                    <a:pt x="681594" y="468850"/>
                    <a:pt x="670436" y="474160"/>
                    <a:pt x="658503" y="476547"/>
                  </a:cubicBezTo>
                  <a:cubicBezTo>
                    <a:pt x="604353" y="487377"/>
                    <a:pt x="566486" y="496412"/>
                    <a:pt x="508412" y="499638"/>
                  </a:cubicBezTo>
                  <a:cubicBezTo>
                    <a:pt x="400752" y="505619"/>
                    <a:pt x="292897" y="507335"/>
                    <a:pt x="185139" y="511184"/>
                  </a:cubicBezTo>
                  <a:cubicBezTo>
                    <a:pt x="169745" y="515032"/>
                    <a:pt x="152160" y="513927"/>
                    <a:pt x="138957" y="522729"/>
                  </a:cubicBezTo>
                  <a:cubicBezTo>
                    <a:pt x="127412" y="530426"/>
                    <a:pt x="124749" y="546705"/>
                    <a:pt x="115866" y="557365"/>
                  </a:cubicBezTo>
                  <a:cubicBezTo>
                    <a:pt x="88084" y="590704"/>
                    <a:pt x="80652" y="592387"/>
                    <a:pt x="46593" y="615093"/>
                  </a:cubicBezTo>
                  <a:cubicBezTo>
                    <a:pt x="19115" y="697529"/>
                    <a:pt x="37004" y="664113"/>
                    <a:pt x="412" y="719002"/>
                  </a:cubicBezTo>
                  <a:cubicBezTo>
                    <a:pt x="1088" y="730497"/>
                    <a:pt x="-6618" y="889669"/>
                    <a:pt x="23503" y="949911"/>
                  </a:cubicBezTo>
                  <a:cubicBezTo>
                    <a:pt x="29708" y="962322"/>
                    <a:pt x="37375" y="974176"/>
                    <a:pt x="46593" y="984547"/>
                  </a:cubicBezTo>
                  <a:cubicBezTo>
                    <a:pt x="68288" y="1008954"/>
                    <a:pt x="115866" y="1053820"/>
                    <a:pt x="115866" y="1053820"/>
                  </a:cubicBezTo>
                  <a:cubicBezTo>
                    <a:pt x="187710" y="1047289"/>
                    <a:pt x="253445" y="1043500"/>
                    <a:pt x="323684" y="1030729"/>
                  </a:cubicBezTo>
                  <a:cubicBezTo>
                    <a:pt x="339296" y="1027890"/>
                    <a:pt x="354306" y="1022296"/>
                    <a:pt x="369866" y="1019184"/>
                  </a:cubicBezTo>
                  <a:cubicBezTo>
                    <a:pt x="398002" y="1013557"/>
                    <a:pt x="494989" y="998867"/>
                    <a:pt x="519957" y="996093"/>
                  </a:cubicBezTo>
                  <a:cubicBezTo>
                    <a:pt x="596837" y="987551"/>
                    <a:pt x="750866" y="973002"/>
                    <a:pt x="750866" y="973002"/>
                  </a:cubicBezTo>
                  <a:cubicBezTo>
                    <a:pt x="774614" y="965086"/>
                    <a:pt x="807519" y="953133"/>
                    <a:pt x="831684" y="949911"/>
                  </a:cubicBezTo>
                  <a:cubicBezTo>
                    <a:pt x="873819" y="944293"/>
                    <a:pt x="916351" y="942214"/>
                    <a:pt x="958684" y="938365"/>
                  </a:cubicBezTo>
                  <a:cubicBezTo>
                    <a:pt x="947139" y="946062"/>
                    <a:pt x="936728" y="955820"/>
                    <a:pt x="924048" y="961456"/>
                  </a:cubicBezTo>
                  <a:cubicBezTo>
                    <a:pt x="901806" y="971341"/>
                    <a:pt x="854775" y="984547"/>
                    <a:pt x="854775" y="984547"/>
                  </a:cubicBezTo>
                  <a:cubicBezTo>
                    <a:pt x="875066" y="1045417"/>
                    <a:pt x="852911" y="996165"/>
                    <a:pt x="900957" y="1053820"/>
                  </a:cubicBezTo>
                  <a:cubicBezTo>
                    <a:pt x="909840" y="1064480"/>
                    <a:pt x="912281" y="1081102"/>
                    <a:pt x="924048" y="1088456"/>
                  </a:cubicBezTo>
                  <a:cubicBezTo>
                    <a:pt x="944688" y="1101356"/>
                    <a:pt x="993321" y="1111547"/>
                    <a:pt x="993321" y="1111547"/>
                  </a:cubicBezTo>
                  <a:cubicBezTo>
                    <a:pt x="1043351" y="1107699"/>
                    <a:pt x="1093848" y="1107828"/>
                    <a:pt x="1143412" y="1100002"/>
                  </a:cubicBezTo>
                  <a:cubicBezTo>
                    <a:pt x="1167454" y="1096206"/>
                    <a:pt x="1212684" y="1076911"/>
                    <a:pt x="1212684" y="1076911"/>
                  </a:cubicBezTo>
                  <a:cubicBezTo>
                    <a:pt x="1224230" y="1069214"/>
                    <a:pt x="1239624" y="1065366"/>
                    <a:pt x="1247321" y="1053820"/>
                  </a:cubicBezTo>
                  <a:cubicBezTo>
                    <a:pt x="1306965" y="964354"/>
                    <a:pt x="1206544" y="1042519"/>
                    <a:pt x="1293503" y="984547"/>
                  </a:cubicBezTo>
                  <a:cubicBezTo>
                    <a:pt x="1341875" y="911988"/>
                    <a:pt x="1300115" y="986121"/>
                    <a:pt x="1328139" y="846002"/>
                  </a:cubicBezTo>
                  <a:cubicBezTo>
                    <a:pt x="1332913" y="822135"/>
                    <a:pt x="1351230" y="776729"/>
                    <a:pt x="1351230" y="776729"/>
                  </a:cubicBezTo>
                  <a:cubicBezTo>
                    <a:pt x="1371755" y="633051"/>
                    <a:pt x="1369568" y="685052"/>
                    <a:pt x="1351230" y="465002"/>
                  </a:cubicBezTo>
                  <a:cubicBezTo>
                    <a:pt x="1350490" y="456127"/>
                    <a:pt x="1334150" y="396206"/>
                    <a:pt x="1328139" y="384184"/>
                  </a:cubicBezTo>
                  <a:cubicBezTo>
                    <a:pt x="1321933" y="371773"/>
                    <a:pt x="1312745" y="361093"/>
                    <a:pt x="1305048" y="349547"/>
                  </a:cubicBezTo>
                  <a:cubicBezTo>
                    <a:pt x="1297351" y="326456"/>
                    <a:pt x="1287860" y="303888"/>
                    <a:pt x="1281957" y="280275"/>
                  </a:cubicBezTo>
                  <a:cubicBezTo>
                    <a:pt x="1278109" y="264881"/>
                    <a:pt x="1275983" y="248950"/>
                    <a:pt x="1270412" y="234093"/>
                  </a:cubicBezTo>
                  <a:cubicBezTo>
                    <a:pt x="1251381" y="183344"/>
                    <a:pt x="1248591" y="195907"/>
                    <a:pt x="1224230" y="153275"/>
                  </a:cubicBezTo>
                  <a:cubicBezTo>
                    <a:pt x="1215691" y="138332"/>
                    <a:pt x="1207919" y="122912"/>
                    <a:pt x="1201139" y="107093"/>
                  </a:cubicBezTo>
                  <a:cubicBezTo>
                    <a:pt x="1196345" y="95907"/>
                    <a:pt x="1197196" y="81959"/>
                    <a:pt x="1189593" y="72456"/>
                  </a:cubicBezTo>
                  <a:cubicBezTo>
                    <a:pt x="1180925" y="61621"/>
                    <a:pt x="1165617" y="58248"/>
                    <a:pt x="1154957" y="49365"/>
                  </a:cubicBezTo>
                  <a:cubicBezTo>
                    <a:pt x="1096000" y="234"/>
                    <a:pt x="1148893" y="21872"/>
                    <a:pt x="1074139" y="3184"/>
                  </a:cubicBezTo>
                  <a:cubicBezTo>
                    <a:pt x="855453" y="15333"/>
                    <a:pt x="874017" y="-23755"/>
                    <a:pt x="831684" y="26275"/>
                  </a:cubicBezTo>
                  <a:close/>
                </a:path>
              </a:pathLst>
            </a:custGeom>
            <a:solidFill>
              <a:srgbClr val="E6D9D3"/>
            </a:solidFill>
            <a:ln>
              <a:solidFill>
                <a:srgbClr val="E6D9D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4624268" y="3710768"/>
              <a:ext cx="745742" cy="369332"/>
            </a:xfrm>
            <a:prstGeom prst="rect">
              <a:avLst/>
            </a:prstGeom>
            <a:solidFill>
              <a:srgbClr val="FFFFFF"/>
            </a:solidFill>
          </p:spPr>
          <p:txBody>
            <a:bodyPr wrap="none" rtlCol="0">
              <a:spAutoFit/>
            </a:bodyPr>
            <a:lstStyle/>
            <a:p>
              <a:r>
                <a:rPr lang="en-US" b="1" dirty="0" err="1" smtClean="0"/>
                <a:t>cAMP</a:t>
              </a:r>
              <a:endParaRPr lang="en-US" b="1" dirty="0"/>
            </a:p>
          </p:txBody>
        </p:sp>
        <p:cxnSp>
          <p:nvCxnSpPr>
            <p:cNvPr id="22" name="Straight Arrow Connector 21"/>
            <p:cNvCxnSpPr/>
            <p:nvPr/>
          </p:nvCxnSpPr>
          <p:spPr>
            <a:xfrm flipV="1">
              <a:off x="4514270" y="3606863"/>
              <a:ext cx="0" cy="45483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32720336"/>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1200"/>
            <a:ext cx="8229600" cy="5654964"/>
          </a:xfrm>
        </p:spPr>
        <p:txBody>
          <a:bodyPr>
            <a:normAutofit/>
          </a:bodyPr>
          <a:lstStyle/>
          <a:p>
            <a:r>
              <a:rPr lang="en-US" dirty="0" smtClean="0"/>
              <a:t>What is the treatment for cholera? </a:t>
            </a:r>
          </a:p>
          <a:p>
            <a:pPr lvl="1"/>
            <a:r>
              <a:rPr lang="en-US" dirty="0" smtClean="0"/>
              <a:t>ORS, IV, Antibiotics</a:t>
            </a:r>
          </a:p>
          <a:p>
            <a:r>
              <a:rPr lang="en-US" dirty="0" smtClean="0"/>
              <a:t>Does a cholera vaccine exist? </a:t>
            </a:r>
          </a:p>
          <a:p>
            <a:pPr lvl="1"/>
            <a:r>
              <a:rPr lang="en-US" dirty="0" smtClean="0"/>
              <a:t>Yes </a:t>
            </a:r>
          </a:p>
          <a:p>
            <a:pPr lvl="1"/>
            <a:r>
              <a:rPr lang="en-US" dirty="0" smtClean="0"/>
              <a:t>I just traveled to a cholera endemic region. Why didn’t I get a cholera vaccine when I visited the travel clinic for pre-travel consultation? </a:t>
            </a:r>
          </a:p>
          <a:p>
            <a:pPr lvl="2"/>
            <a:r>
              <a:rPr lang="en-US" dirty="0" smtClean="0"/>
              <a:t>Cholera vaccine is only 50-60% effective and it only lasts for 1 year. (Natural infection, however, provides long lasting immunity</a:t>
            </a:r>
            <a:r>
              <a:rPr lang="en-US" dirty="0"/>
              <a:t>)</a:t>
            </a:r>
            <a:endParaRPr lang="en-US" dirty="0" smtClean="0"/>
          </a:p>
          <a:p>
            <a:endParaRPr lang="en-US" dirty="0" smtClean="0"/>
          </a:p>
        </p:txBody>
      </p:sp>
    </p:spTree>
    <p:extLst>
      <p:ext uri="{BB962C8B-B14F-4D97-AF65-F5344CB8AC3E}">
        <p14:creationId xmlns:p14="http://schemas.microsoft.com/office/powerpoint/2010/main" val="11090125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6700" y="113208"/>
            <a:ext cx="3175000" cy="2667000"/>
          </a:xfrm>
          <a:prstGeom prst="rect">
            <a:avLst/>
          </a:prstGeom>
        </p:spPr>
      </p:pic>
      <p:sp>
        <p:nvSpPr>
          <p:cNvPr id="5" name="TextBox 4"/>
          <p:cNvSpPr txBox="1"/>
          <p:nvPr/>
        </p:nvSpPr>
        <p:spPr>
          <a:xfrm>
            <a:off x="1416800" y="1183189"/>
            <a:ext cx="1226618" cy="584776"/>
          </a:xfrm>
          <a:prstGeom prst="rect">
            <a:avLst/>
          </a:prstGeom>
          <a:noFill/>
        </p:spPr>
        <p:txBody>
          <a:bodyPr wrap="none" rtlCol="0">
            <a:spAutoFit/>
          </a:bodyPr>
          <a:lstStyle/>
          <a:p>
            <a:pPr algn="ctr"/>
            <a:r>
              <a:rPr lang="en-US" sz="3200" b="1" dirty="0" smtClean="0">
                <a:solidFill>
                  <a:schemeClr val="bg1"/>
                </a:solidFill>
              </a:rPr>
              <a:t>E. Coli</a:t>
            </a:r>
          </a:p>
        </p:txBody>
      </p:sp>
      <p:pic>
        <p:nvPicPr>
          <p:cNvPr id="6" name="Picture 5"/>
          <p:cNvPicPr>
            <a:picLocks noChangeAspect="1"/>
          </p:cNvPicPr>
          <p:nvPr/>
        </p:nvPicPr>
        <p:blipFill>
          <a:blip r:embed="rId3"/>
          <a:stretch>
            <a:fillRect/>
          </a:stretch>
        </p:blipFill>
        <p:spPr>
          <a:xfrm>
            <a:off x="266700" y="3923256"/>
            <a:ext cx="3531679" cy="2858978"/>
          </a:xfrm>
          <a:prstGeom prst="rect">
            <a:avLst/>
          </a:prstGeom>
        </p:spPr>
      </p:pic>
      <p:sp>
        <p:nvSpPr>
          <p:cNvPr id="7" name="TextBox 6"/>
          <p:cNvSpPr txBox="1"/>
          <p:nvPr/>
        </p:nvSpPr>
        <p:spPr>
          <a:xfrm>
            <a:off x="5203195" y="3872030"/>
            <a:ext cx="184666" cy="369332"/>
          </a:xfrm>
          <a:prstGeom prst="rect">
            <a:avLst/>
          </a:prstGeom>
          <a:noFill/>
        </p:spPr>
        <p:txBody>
          <a:bodyPr wrap="none" rtlCol="0">
            <a:spAutoFit/>
          </a:bodyPr>
          <a:lstStyle/>
          <a:p>
            <a:endParaRPr lang="en-US" dirty="0"/>
          </a:p>
        </p:txBody>
      </p:sp>
      <p:sp>
        <p:nvSpPr>
          <p:cNvPr id="8" name="TextBox 7"/>
          <p:cNvSpPr txBox="1"/>
          <p:nvPr/>
        </p:nvSpPr>
        <p:spPr>
          <a:xfrm>
            <a:off x="607208" y="5055288"/>
            <a:ext cx="2834492" cy="461665"/>
          </a:xfrm>
          <a:prstGeom prst="rect">
            <a:avLst/>
          </a:prstGeom>
          <a:noFill/>
        </p:spPr>
        <p:txBody>
          <a:bodyPr wrap="none" rtlCol="0">
            <a:spAutoFit/>
          </a:bodyPr>
          <a:lstStyle/>
          <a:p>
            <a:r>
              <a:rPr lang="en-US" sz="2400" b="1" dirty="0" err="1" smtClean="0">
                <a:solidFill>
                  <a:schemeClr val="bg1"/>
                </a:solidFill>
              </a:rPr>
              <a:t>Shigella</a:t>
            </a:r>
            <a:r>
              <a:rPr lang="en-US" sz="2400" b="1" dirty="0" smtClean="0">
                <a:solidFill>
                  <a:schemeClr val="bg1"/>
                </a:solidFill>
              </a:rPr>
              <a:t> </a:t>
            </a:r>
            <a:r>
              <a:rPr lang="en-US" sz="2400" b="1" dirty="0" err="1" smtClean="0">
                <a:solidFill>
                  <a:schemeClr val="bg1"/>
                </a:solidFill>
              </a:rPr>
              <a:t>dysenteriae</a:t>
            </a:r>
            <a:endParaRPr lang="en-US" sz="2400" b="1" dirty="0">
              <a:solidFill>
                <a:schemeClr val="bg1"/>
              </a:solidFill>
            </a:endParaRPr>
          </a:p>
        </p:txBody>
      </p:sp>
      <p:pic>
        <p:nvPicPr>
          <p:cNvPr id="9" name="Picture 8"/>
          <p:cNvPicPr>
            <a:picLocks noChangeAspect="1"/>
          </p:cNvPicPr>
          <p:nvPr/>
        </p:nvPicPr>
        <p:blipFill>
          <a:blip r:embed="rId4"/>
          <a:stretch>
            <a:fillRect/>
          </a:stretch>
        </p:blipFill>
        <p:spPr>
          <a:xfrm>
            <a:off x="5782918" y="113208"/>
            <a:ext cx="3268332" cy="2733514"/>
          </a:xfrm>
          <a:prstGeom prst="rect">
            <a:avLst/>
          </a:prstGeom>
        </p:spPr>
      </p:pic>
      <p:sp>
        <p:nvSpPr>
          <p:cNvPr id="10" name="TextBox 9"/>
          <p:cNvSpPr txBox="1"/>
          <p:nvPr/>
        </p:nvSpPr>
        <p:spPr>
          <a:xfrm>
            <a:off x="5797561" y="2006380"/>
            <a:ext cx="3253689" cy="800219"/>
          </a:xfrm>
          <a:prstGeom prst="rect">
            <a:avLst/>
          </a:prstGeom>
          <a:solidFill>
            <a:schemeClr val="tx1"/>
          </a:solidFill>
        </p:spPr>
        <p:txBody>
          <a:bodyPr wrap="square" rtlCol="0">
            <a:spAutoFit/>
          </a:bodyPr>
          <a:lstStyle/>
          <a:p>
            <a:r>
              <a:rPr lang="en-US" sz="2300" b="1" i="1" dirty="0" smtClean="0">
                <a:solidFill>
                  <a:schemeClr val="bg1"/>
                </a:solidFill>
              </a:rPr>
              <a:t>Salmonella </a:t>
            </a:r>
            <a:r>
              <a:rPr lang="en-US" sz="2300" b="1" i="1" dirty="0" err="1" smtClean="0">
                <a:solidFill>
                  <a:schemeClr val="bg1"/>
                </a:solidFill>
              </a:rPr>
              <a:t>Typhimurium</a:t>
            </a:r>
            <a:endParaRPr lang="en-US" sz="2300" b="1" i="1" dirty="0">
              <a:solidFill>
                <a:schemeClr val="bg1"/>
              </a:solidFill>
            </a:endParaRPr>
          </a:p>
          <a:p>
            <a:r>
              <a:rPr lang="en-US" sz="2300" b="1" i="1" dirty="0" smtClean="0">
                <a:solidFill>
                  <a:schemeClr val="bg1"/>
                </a:solidFill>
              </a:rPr>
              <a:t>Salmonella </a:t>
            </a:r>
            <a:r>
              <a:rPr lang="en-US" sz="2300" b="1" i="1" dirty="0" err="1" smtClean="0">
                <a:solidFill>
                  <a:schemeClr val="bg1"/>
                </a:solidFill>
              </a:rPr>
              <a:t>Enteritidis</a:t>
            </a:r>
            <a:r>
              <a:rPr lang="en-US" sz="2300" b="1" i="1" dirty="0" smtClean="0">
                <a:solidFill>
                  <a:schemeClr val="bg1"/>
                </a:solidFill>
              </a:rPr>
              <a:t> </a:t>
            </a:r>
            <a:endParaRPr lang="en-US" sz="2300" b="1" dirty="0">
              <a:solidFill>
                <a:schemeClr val="bg1"/>
              </a:solidFill>
            </a:endParaRPr>
          </a:p>
        </p:txBody>
      </p:sp>
      <p:pic>
        <p:nvPicPr>
          <p:cNvPr id="11" name="Picture 10"/>
          <p:cNvPicPr>
            <a:picLocks noChangeAspect="1"/>
          </p:cNvPicPr>
          <p:nvPr/>
        </p:nvPicPr>
        <p:blipFill>
          <a:blip r:embed="rId5"/>
          <a:stretch>
            <a:fillRect/>
          </a:stretch>
        </p:blipFill>
        <p:spPr>
          <a:xfrm>
            <a:off x="5592711" y="3965143"/>
            <a:ext cx="3253689" cy="2817091"/>
          </a:xfrm>
          <a:prstGeom prst="rect">
            <a:avLst/>
          </a:prstGeom>
        </p:spPr>
      </p:pic>
      <p:sp>
        <p:nvSpPr>
          <p:cNvPr id="12" name="Rectangle 11"/>
          <p:cNvSpPr/>
          <p:nvPr/>
        </p:nvSpPr>
        <p:spPr>
          <a:xfrm>
            <a:off x="5782918" y="5112079"/>
            <a:ext cx="2823798" cy="523220"/>
          </a:xfrm>
          <a:prstGeom prst="rect">
            <a:avLst/>
          </a:prstGeom>
        </p:spPr>
        <p:txBody>
          <a:bodyPr wrap="none">
            <a:spAutoFit/>
          </a:bodyPr>
          <a:lstStyle/>
          <a:p>
            <a:pPr algn="ctr"/>
            <a:r>
              <a:rPr lang="en-US" sz="2800" b="1" i="1" dirty="0" smtClean="0">
                <a:solidFill>
                  <a:srgbClr val="FFFFFF"/>
                </a:solidFill>
              </a:rPr>
              <a:t>Salmonella </a:t>
            </a:r>
            <a:r>
              <a:rPr lang="en-US" sz="2800" b="1" i="1" dirty="0" err="1">
                <a:solidFill>
                  <a:srgbClr val="FFFFFF"/>
                </a:solidFill>
              </a:rPr>
              <a:t>Typhi</a:t>
            </a:r>
            <a:endParaRPr lang="en-US" sz="2800" b="1" i="1" dirty="0">
              <a:solidFill>
                <a:srgbClr val="FFFFFF"/>
              </a:solidFill>
            </a:endParaRPr>
          </a:p>
        </p:txBody>
      </p:sp>
      <p:sp>
        <p:nvSpPr>
          <p:cNvPr id="13" name="TextBox 12"/>
          <p:cNvSpPr txBox="1"/>
          <p:nvPr/>
        </p:nvSpPr>
        <p:spPr>
          <a:xfrm>
            <a:off x="1024251" y="3008065"/>
            <a:ext cx="7103327" cy="1200329"/>
          </a:xfrm>
          <a:prstGeom prst="rect">
            <a:avLst/>
          </a:prstGeom>
          <a:noFill/>
        </p:spPr>
        <p:txBody>
          <a:bodyPr wrap="none" rtlCol="0">
            <a:spAutoFit/>
          </a:bodyPr>
          <a:lstStyle/>
          <a:p>
            <a:r>
              <a:rPr lang="en-US" sz="3600" b="1" dirty="0"/>
              <a:t>Invasive Enteric Bacterial Pathogens</a:t>
            </a:r>
          </a:p>
          <a:p>
            <a:endParaRPr lang="en-US" sz="3600" b="1" dirty="0"/>
          </a:p>
        </p:txBody>
      </p:sp>
    </p:spTree>
    <p:extLst>
      <p:ext uri="{BB962C8B-B14F-4D97-AF65-F5344CB8AC3E}">
        <p14:creationId xmlns:p14="http://schemas.microsoft.com/office/powerpoint/2010/main" val="17789294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5356"/>
            <a:ext cx="8229600" cy="5900808"/>
          </a:xfrm>
        </p:spPr>
        <p:txBody>
          <a:bodyPr/>
          <a:lstStyle/>
          <a:p>
            <a:r>
              <a:rPr lang="en-US" dirty="0" smtClean="0"/>
              <a:t>Is this a gram (-) or (+) cell wall? </a:t>
            </a:r>
            <a:endParaRPr lang="en-US" dirty="0"/>
          </a:p>
        </p:txBody>
      </p:sp>
      <p:pic>
        <p:nvPicPr>
          <p:cNvPr id="4" name="Picture 3"/>
          <p:cNvPicPr>
            <a:picLocks noChangeAspect="1"/>
          </p:cNvPicPr>
          <p:nvPr/>
        </p:nvPicPr>
        <p:blipFill rotWithShape="1">
          <a:blip r:embed="rId2"/>
          <a:srcRect r="30972"/>
          <a:stretch/>
        </p:blipFill>
        <p:spPr>
          <a:xfrm>
            <a:off x="698001" y="1010263"/>
            <a:ext cx="7762312" cy="5630167"/>
          </a:xfrm>
          <a:prstGeom prst="rect">
            <a:avLst/>
          </a:prstGeom>
        </p:spPr>
      </p:pic>
      <p:sp>
        <p:nvSpPr>
          <p:cNvPr id="2" name="TextBox 1"/>
          <p:cNvSpPr txBox="1"/>
          <p:nvPr/>
        </p:nvSpPr>
        <p:spPr>
          <a:xfrm>
            <a:off x="6309385" y="266613"/>
            <a:ext cx="1761712" cy="461665"/>
          </a:xfrm>
          <a:prstGeom prst="rect">
            <a:avLst/>
          </a:prstGeom>
          <a:noFill/>
        </p:spPr>
        <p:txBody>
          <a:bodyPr wrap="square" rtlCol="0">
            <a:spAutoFit/>
          </a:bodyPr>
          <a:lstStyle/>
          <a:p>
            <a:r>
              <a:rPr lang="en-US" sz="2400" dirty="0" smtClean="0"/>
              <a:t>Gram (-)</a:t>
            </a:r>
            <a:endParaRPr lang="en-US" sz="2400" dirty="0"/>
          </a:p>
        </p:txBody>
      </p:sp>
    </p:spTree>
    <p:extLst>
      <p:ext uri="{BB962C8B-B14F-4D97-AF65-F5344CB8AC3E}">
        <p14:creationId xmlns:p14="http://schemas.microsoft.com/office/powerpoint/2010/main" val="10543738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70580" y="363987"/>
            <a:ext cx="3490703" cy="630942"/>
          </a:xfrm>
          <a:prstGeom prst="rect">
            <a:avLst/>
          </a:prstGeom>
          <a:noFill/>
        </p:spPr>
        <p:txBody>
          <a:bodyPr wrap="none" rtlCol="0">
            <a:spAutoFit/>
          </a:bodyPr>
          <a:lstStyle/>
          <a:p>
            <a:r>
              <a:rPr lang="en-US" sz="3500" dirty="0"/>
              <a:t>P</a:t>
            </a:r>
            <a:r>
              <a:rPr lang="en-US" sz="3500" dirty="0" smtClean="0"/>
              <a:t>athogenic</a:t>
            </a:r>
            <a:r>
              <a:rPr lang="en-US" sz="3500" i="1" dirty="0" smtClean="0"/>
              <a:t> E. coli </a:t>
            </a:r>
            <a:endParaRPr lang="en-US" sz="3500" i="1" dirty="0"/>
          </a:p>
        </p:txBody>
      </p:sp>
      <p:sp>
        <p:nvSpPr>
          <p:cNvPr id="4" name="Rectangle 3"/>
          <p:cNvSpPr/>
          <p:nvPr/>
        </p:nvSpPr>
        <p:spPr>
          <a:xfrm>
            <a:off x="2400300" y="4431268"/>
            <a:ext cx="1244600" cy="369332"/>
          </a:xfrm>
          <a:prstGeom prst="rect">
            <a:avLst/>
          </a:prstGeom>
        </p:spPr>
        <p:txBody>
          <a:bodyPr wrap="square">
            <a:spAutoFit/>
          </a:bodyPr>
          <a:lstStyle/>
          <a:p>
            <a:r>
              <a:rPr lang="en-US" dirty="0" smtClean="0">
                <a:solidFill>
                  <a:srgbClr val="FFFFFF"/>
                </a:solidFill>
              </a:rPr>
              <a:t>Wikipedia</a:t>
            </a:r>
            <a:endParaRPr lang="en-US" dirty="0">
              <a:solidFill>
                <a:srgbClr val="FFFFFF"/>
              </a:solidFill>
            </a:endParaRPr>
          </a:p>
        </p:txBody>
      </p:sp>
      <p:sp>
        <p:nvSpPr>
          <p:cNvPr id="6" name="TextBox 5"/>
          <p:cNvSpPr txBox="1"/>
          <p:nvPr/>
        </p:nvSpPr>
        <p:spPr>
          <a:xfrm>
            <a:off x="351301" y="1289534"/>
            <a:ext cx="8374257" cy="553998"/>
          </a:xfrm>
          <a:prstGeom prst="rect">
            <a:avLst/>
          </a:prstGeom>
          <a:noFill/>
        </p:spPr>
        <p:txBody>
          <a:bodyPr wrap="none" rtlCol="0">
            <a:spAutoFit/>
          </a:bodyPr>
          <a:lstStyle/>
          <a:p>
            <a:r>
              <a:rPr lang="en-US" sz="3000" dirty="0" smtClean="0"/>
              <a:t>Four main groups cause enteric disease in the colon: </a:t>
            </a:r>
            <a:endParaRPr lang="en-US" sz="3000" dirty="0"/>
          </a:p>
        </p:txBody>
      </p:sp>
      <p:sp>
        <p:nvSpPr>
          <p:cNvPr id="7" name="TextBox 6"/>
          <p:cNvSpPr txBox="1"/>
          <p:nvPr/>
        </p:nvSpPr>
        <p:spPr>
          <a:xfrm>
            <a:off x="1041400" y="2472666"/>
            <a:ext cx="6921500" cy="3785652"/>
          </a:xfrm>
          <a:prstGeom prst="rect">
            <a:avLst/>
          </a:prstGeom>
          <a:noFill/>
        </p:spPr>
        <p:txBody>
          <a:bodyPr wrap="square" rtlCol="0">
            <a:spAutoFit/>
          </a:bodyPr>
          <a:lstStyle/>
          <a:p>
            <a:pPr marL="457200" indent="-457200">
              <a:buFont typeface="Arial"/>
              <a:buChar char="•"/>
            </a:pPr>
            <a:r>
              <a:rPr lang="en-US" sz="3000" dirty="0" err="1" smtClean="0"/>
              <a:t>Enterotoxigenic</a:t>
            </a:r>
            <a:r>
              <a:rPr lang="en-US" sz="3000" dirty="0" smtClean="0"/>
              <a:t> </a:t>
            </a:r>
            <a:r>
              <a:rPr lang="en-US" sz="3000" i="1" dirty="0" smtClean="0"/>
              <a:t>E. coli </a:t>
            </a:r>
            <a:r>
              <a:rPr lang="en-US" sz="3000" dirty="0" smtClean="0"/>
              <a:t>(ETEC)</a:t>
            </a:r>
          </a:p>
          <a:p>
            <a:endParaRPr lang="en-US" sz="3000" dirty="0" smtClean="0"/>
          </a:p>
          <a:p>
            <a:pPr marL="457200" indent="-457200">
              <a:buFont typeface="Arial"/>
              <a:buChar char="•"/>
            </a:pPr>
            <a:r>
              <a:rPr lang="en-US" sz="3000" dirty="0" err="1" smtClean="0"/>
              <a:t>Enteropathogenic</a:t>
            </a:r>
            <a:r>
              <a:rPr lang="en-US" sz="3000" dirty="0" smtClean="0"/>
              <a:t> </a:t>
            </a:r>
            <a:r>
              <a:rPr lang="en-US" sz="3000" i="1" dirty="0" err="1" smtClean="0"/>
              <a:t>E.coli</a:t>
            </a:r>
            <a:r>
              <a:rPr lang="en-US" sz="3000" dirty="0" smtClean="0"/>
              <a:t> (EPEC)</a:t>
            </a:r>
          </a:p>
          <a:p>
            <a:pPr marL="457200" indent="-457200">
              <a:buFont typeface="Arial"/>
              <a:buChar char="•"/>
            </a:pPr>
            <a:endParaRPr lang="en-US" sz="3000" dirty="0"/>
          </a:p>
          <a:p>
            <a:pPr marL="457200" indent="-457200">
              <a:buFont typeface="Arial"/>
              <a:buChar char="•"/>
            </a:pPr>
            <a:r>
              <a:rPr lang="en-US" sz="3000" dirty="0" err="1" smtClean="0"/>
              <a:t>Enteroinvasive</a:t>
            </a:r>
            <a:r>
              <a:rPr lang="en-US" sz="3000" dirty="0" smtClean="0"/>
              <a:t> </a:t>
            </a:r>
            <a:r>
              <a:rPr lang="en-US" sz="3000" i="1" dirty="0" err="1" smtClean="0"/>
              <a:t>E.coli</a:t>
            </a:r>
            <a:r>
              <a:rPr lang="en-US" sz="3000" dirty="0" smtClean="0"/>
              <a:t> (EIEC)</a:t>
            </a:r>
          </a:p>
          <a:p>
            <a:pPr marL="457200" indent="-457200">
              <a:buFont typeface="Arial"/>
              <a:buChar char="•"/>
            </a:pPr>
            <a:endParaRPr lang="en-US" sz="3000" dirty="0"/>
          </a:p>
          <a:p>
            <a:pPr marL="457200" indent="-457200">
              <a:buFont typeface="Arial"/>
              <a:buChar char="•"/>
            </a:pPr>
            <a:r>
              <a:rPr lang="en-US" sz="3000" dirty="0" err="1" smtClean="0"/>
              <a:t>Enterohemorrhagic</a:t>
            </a:r>
            <a:r>
              <a:rPr lang="en-US" sz="3000" dirty="0" smtClean="0"/>
              <a:t> </a:t>
            </a:r>
            <a:r>
              <a:rPr lang="en-US" sz="3000" i="1" dirty="0" smtClean="0"/>
              <a:t>E. coli </a:t>
            </a:r>
            <a:r>
              <a:rPr lang="en-US" sz="3000" dirty="0" smtClean="0"/>
              <a:t>(EHEC)</a:t>
            </a:r>
          </a:p>
          <a:p>
            <a:pPr marL="457200" indent="-457200">
              <a:buFont typeface="Arial"/>
              <a:buChar char="•"/>
            </a:pPr>
            <a:endParaRPr lang="en-US" sz="3000" dirty="0" smtClean="0"/>
          </a:p>
        </p:txBody>
      </p:sp>
    </p:spTree>
    <p:extLst>
      <p:ext uri="{BB962C8B-B14F-4D97-AF65-F5344CB8AC3E}">
        <p14:creationId xmlns:p14="http://schemas.microsoft.com/office/powerpoint/2010/main" val="146231343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5119" y="3250633"/>
            <a:ext cx="4648200" cy="3499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000625"/>
            <a:ext cx="2476500"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45864"/>
            <a:ext cx="3302419" cy="2088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Lst>
        </p:spPr>
      </p:pic>
      <p:pic>
        <p:nvPicPr>
          <p:cNvPr id="7"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0113" y="1337722"/>
            <a:ext cx="2643187" cy="164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74194" y="245315"/>
            <a:ext cx="3614992" cy="461665"/>
          </a:xfrm>
          <a:prstGeom prst="rect">
            <a:avLst/>
          </a:prstGeom>
          <a:noFill/>
        </p:spPr>
        <p:txBody>
          <a:bodyPr wrap="none" rtlCol="0">
            <a:spAutoFit/>
          </a:bodyPr>
          <a:lstStyle/>
          <a:p>
            <a:r>
              <a:rPr lang="en-US" sz="2400" b="1" dirty="0" smtClean="0"/>
              <a:t>What are these infections?</a:t>
            </a:r>
          </a:p>
        </p:txBody>
      </p:sp>
      <p:sp>
        <p:nvSpPr>
          <p:cNvPr id="9" name="TextBox 8"/>
          <p:cNvSpPr txBox="1"/>
          <p:nvPr/>
        </p:nvSpPr>
        <p:spPr>
          <a:xfrm>
            <a:off x="793719" y="1861509"/>
            <a:ext cx="1659429" cy="369332"/>
          </a:xfrm>
          <a:prstGeom prst="rect">
            <a:avLst/>
          </a:prstGeom>
          <a:noFill/>
        </p:spPr>
        <p:txBody>
          <a:bodyPr wrap="none" rtlCol="0">
            <a:spAutoFit/>
          </a:bodyPr>
          <a:lstStyle/>
          <a:p>
            <a:r>
              <a:rPr lang="en-US" b="1" dirty="0"/>
              <a:t>Staphylococcus</a:t>
            </a:r>
          </a:p>
        </p:txBody>
      </p:sp>
      <p:sp>
        <p:nvSpPr>
          <p:cNvPr id="10" name="TextBox 9"/>
          <p:cNvSpPr txBox="1"/>
          <p:nvPr/>
        </p:nvSpPr>
        <p:spPr>
          <a:xfrm>
            <a:off x="274194" y="706980"/>
            <a:ext cx="7816212" cy="646331"/>
          </a:xfrm>
          <a:prstGeom prst="rect">
            <a:avLst/>
          </a:prstGeom>
          <a:noFill/>
        </p:spPr>
        <p:txBody>
          <a:bodyPr wrap="none" rtlCol="0">
            <a:spAutoFit/>
          </a:bodyPr>
          <a:lstStyle/>
          <a:p>
            <a:r>
              <a:rPr lang="en-US" sz="1200" i="1" dirty="0"/>
              <a:t>(you shouldn’t be able to tell from sight, b</a:t>
            </a:r>
            <a:r>
              <a:rPr lang="en-US" sz="1200" i="1" dirty="0" smtClean="0"/>
              <a:t>ut </a:t>
            </a:r>
            <a:r>
              <a:rPr lang="en-US" sz="1200" i="1" dirty="0"/>
              <a:t>you should “suspect” what they </a:t>
            </a:r>
            <a:r>
              <a:rPr lang="en-US" sz="1200" i="1" dirty="0" smtClean="0"/>
              <a:t>could be</a:t>
            </a:r>
            <a:r>
              <a:rPr lang="en-US" sz="1200" i="1" dirty="0"/>
              <a:t>, and you should also recognize them </a:t>
            </a:r>
          </a:p>
          <a:p>
            <a:r>
              <a:rPr lang="en-US" sz="1200" i="1" dirty="0" smtClean="0"/>
              <a:t>from </a:t>
            </a:r>
            <a:r>
              <a:rPr lang="en-US" sz="1200" i="1" dirty="0"/>
              <a:t>lecture slides</a:t>
            </a:r>
            <a:r>
              <a:rPr lang="en-US" sz="1200" i="1" dirty="0" smtClean="0"/>
              <a:t>! Main point: there are many different presentations of staph)</a:t>
            </a:r>
            <a:endParaRPr lang="en-US" sz="1100" i="1" dirty="0"/>
          </a:p>
          <a:p>
            <a:endParaRPr lang="en-US" sz="1200" i="1" dirty="0"/>
          </a:p>
        </p:txBody>
      </p:sp>
    </p:spTree>
    <p:extLst>
      <p:ext uri="{BB962C8B-B14F-4D97-AF65-F5344CB8AC3E}">
        <p14:creationId xmlns:p14="http://schemas.microsoft.com/office/powerpoint/2010/main" val="4469086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447340"/>
            <a:ext cx="8229600" cy="5678824"/>
          </a:xfrm>
        </p:spPr>
        <p:txBody>
          <a:bodyPr/>
          <a:lstStyle/>
          <a:p>
            <a:r>
              <a:rPr lang="en-US" dirty="0" smtClean="0"/>
              <a:t>What’s one test you can do to determine if your infection is staph versus strep? </a:t>
            </a:r>
          </a:p>
          <a:p>
            <a:pPr lvl="1"/>
            <a:r>
              <a:rPr lang="en-US" dirty="0"/>
              <a:t>Staph is catalase +</a:t>
            </a:r>
          </a:p>
          <a:p>
            <a:pPr lvl="1"/>
            <a:r>
              <a:rPr lang="en-US" dirty="0"/>
              <a:t>Strep is catalase -</a:t>
            </a:r>
          </a:p>
          <a:p>
            <a:endParaRPr lang="en-US"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7149" y="2974731"/>
            <a:ext cx="6062941" cy="2737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Lst>
        </p:spPr>
      </p:pic>
    </p:spTree>
    <p:extLst>
      <p:ext uri="{BB962C8B-B14F-4D97-AF65-F5344CB8AC3E}">
        <p14:creationId xmlns:p14="http://schemas.microsoft.com/office/powerpoint/2010/main" val="19539639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6074"/>
            <a:ext cx="8229600" cy="5520090"/>
          </a:xfrm>
        </p:spPr>
        <p:txBody>
          <a:bodyPr/>
          <a:lstStyle/>
          <a:p>
            <a:r>
              <a:rPr lang="en-US" i="1" dirty="0"/>
              <a:t>Neisseria </a:t>
            </a:r>
            <a:r>
              <a:rPr lang="en-US" i="1" dirty="0" err="1" smtClean="0"/>
              <a:t>gonorrhoeae</a:t>
            </a:r>
            <a:r>
              <a:rPr lang="en-US" i="1" dirty="0" smtClean="0"/>
              <a:t> is gram (-) or (+)</a:t>
            </a:r>
          </a:p>
          <a:p>
            <a:pPr lvl="1"/>
            <a:r>
              <a:rPr lang="en-US" dirty="0"/>
              <a:t>Gram negative </a:t>
            </a:r>
            <a:endParaRPr lang="en-US" dirty="0" smtClean="0"/>
          </a:p>
          <a:p>
            <a:pPr lvl="1"/>
            <a:r>
              <a:rPr lang="en-US" dirty="0" smtClean="0"/>
              <a:t>What’s its shape?</a:t>
            </a:r>
          </a:p>
          <a:p>
            <a:pPr lvl="2"/>
            <a:r>
              <a:rPr lang="en-US" dirty="0" err="1" smtClean="0"/>
              <a:t>diplococci</a:t>
            </a:r>
            <a:endParaRPr lang="en-US" dirty="0"/>
          </a:p>
          <a:p>
            <a:pPr lvl="1"/>
            <a:r>
              <a:rPr lang="en-US" dirty="0" smtClean="0"/>
              <a:t>What disease states does </a:t>
            </a:r>
            <a:r>
              <a:rPr lang="en-US" i="1" dirty="0"/>
              <a:t>Neisseria </a:t>
            </a:r>
            <a:r>
              <a:rPr lang="en-US" i="1" dirty="0" err="1" smtClean="0"/>
              <a:t>gonorrhoeae</a:t>
            </a:r>
            <a:r>
              <a:rPr lang="en-US" i="1" dirty="0" smtClean="0"/>
              <a:t> typically cause? </a:t>
            </a:r>
          </a:p>
          <a:p>
            <a:pPr lvl="2"/>
            <a:r>
              <a:rPr lang="en-US" dirty="0" smtClean="0"/>
              <a:t>Cause </a:t>
            </a:r>
            <a:r>
              <a:rPr lang="en-US" dirty="0"/>
              <a:t>of urethritis and pelvic </a:t>
            </a:r>
            <a:r>
              <a:rPr lang="en-US" dirty="0" smtClean="0"/>
              <a:t>inflammatory disease</a:t>
            </a:r>
            <a:endParaRPr lang="en-US" dirty="0"/>
          </a:p>
        </p:txBody>
      </p:sp>
    </p:spTree>
    <p:extLst>
      <p:ext uri="{BB962C8B-B14F-4D97-AF65-F5344CB8AC3E}">
        <p14:creationId xmlns:p14="http://schemas.microsoft.com/office/powerpoint/2010/main" val="13592291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iplococci.jpg"/>
          <p:cNvPicPr>
            <a:picLocks noGrp="1" noChangeAspect="1"/>
          </p:cNvPicPr>
          <p:nvPr>
            <p:ph idx="4294967295"/>
          </p:nvPr>
        </p:nvPicPr>
        <p:blipFill>
          <a:blip r:embed="rId2">
            <a:extLst>
              <a:ext uri="{28A0092B-C50C-407E-A947-70E740481C1C}">
                <a14:useLocalDpi xmlns:a14="http://schemas.microsoft.com/office/drawing/2010/main" val="0"/>
              </a:ext>
            </a:extLst>
          </a:blip>
          <a:srcRect l="-23001" r="-23001"/>
          <a:stretch>
            <a:fillRect/>
          </a:stretch>
        </p:blipFill>
        <p:spPr>
          <a:xfrm>
            <a:off x="-1641233" y="0"/>
            <a:ext cx="12469964" cy="6858000"/>
          </a:xfrm>
        </p:spPr>
      </p:pic>
    </p:spTree>
    <p:extLst>
      <p:ext uri="{BB962C8B-B14F-4D97-AF65-F5344CB8AC3E}">
        <p14:creationId xmlns:p14="http://schemas.microsoft.com/office/powerpoint/2010/main" val="401313442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Laura\Dropbox\Med Micro past files\2015 course prep\STDs\GC gram stain.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823" t="11442" r="26008" b="2000"/>
          <a:stretch/>
        </p:blipFill>
        <p:spPr bwMode="auto">
          <a:xfrm>
            <a:off x="1485900" y="1905000"/>
            <a:ext cx="2567763" cy="3297866"/>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4"/>
          <p:cNvSpPr>
            <a:spLocks noGrp="1"/>
          </p:cNvSpPr>
          <p:nvPr>
            <p:ph sz="half" idx="4294967295"/>
          </p:nvPr>
        </p:nvSpPr>
        <p:spPr>
          <a:xfrm>
            <a:off x="4171950" y="1752601"/>
            <a:ext cx="3771900" cy="2895600"/>
          </a:xfrm>
          <a:prstGeom prst="rect">
            <a:avLst/>
          </a:prstGeom>
        </p:spPr>
        <p:txBody>
          <a:bodyPr>
            <a:normAutofit lnSpcReduction="10000"/>
          </a:bodyPr>
          <a:lstStyle/>
          <a:p>
            <a:r>
              <a:rPr lang="en-US" dirty="0" smtClean="0"/>
              <a:t>Gram negative </a:t>
            </a:r>
            <a:r>
              <a:rPr lang="en-US" dirty="0" err="1" smtClean="0"/>
              <a:t>diplococci</a:t>
            </a:r>
            <a:endParaRPr lang="en-US" dirty="0" smtClean="0"/>
          </a:p>
          <a:p>
            <a:r>
              <a:rPr lang="en-US" dirty="0" smtClean="0"/>
              <a:t>Cause of urethritis and pelvic inflammatory disease</a:t>
            </a:r>
          </a:p>
          <a:p>
            <a:endParaRPr lang="en-US" dirty="0" smtClean="0"/>
          </a:p>
        </p:txBody>
      </p:sp>
      <p:sp>
        <p:nvSpPr>
          <p:cNvPr id="10" name="Title 1"/>
          <p:cNvSpPr>
            <a:spLocks noGrp="1"/>
          </p:cNvSpPr>
          <p:nvPr>
            <p:ph type="title"/>
          </p:nvPr>
        </p:nvSpPr>
        <p:spPr>
          <a:xfrm>
            <a:off x="1485900" y="274638"/>
            <a:ext cx="6172200" cy="1143000"/>
          </a:xfrm>
        </p:spPr>
        <p:txBody>
          <a:bodyPr/>
          <a:lstStyle/>
          <a:p>
            <a:r>
              <a:rPr lang="en-US" i="1" dirty="0" smtClean="0"/>
              <a:t>Neisseria </a:t>
            </a:r>
            <a:r>
              <a:rPr lang="en-US" i="1" dirty="0" err="1" smtClean="0"/>
              <a:t>gonorrhoeae</a:t>
            </a:r>
            <a:endParaRPr lang="en-US" i="1" dirty="0"/>
          </a:p>
        </p:txBody>
      </p:sp>
      <p:grpSp>
        <p:nvGrpSpPr>
          <p:cNvPr id="11" name="Group 10"/>
          <p:cNvGrpSpPr/>
          <p:nvPr/>
        </p:nvGrpSpPr>
        <p:grpSpPr>
          <a:xfrm>
            <a:off x="1626114" y="537830"/>
            <a:ext cx="571500" cy="609600"/>
            <a:chOff x="1600200" y="1905000"/>
            <a:chExt cx="762000" cy="609600"/>
          </a:xfrm>
          <a:solidFill>
            <a:schemeClr val="accent2">
              <a:lumMod val="60000"/>
              <a:lumOff val="40000"/>
            </a:schemeClr>
          </a:solidFill>
        </p:grpSpPr>
        <p:sp>
          <p:nvSpPr>
            <p:cNvPr id="12" name="Chord 11"/>
            <p:cNvSpPr/>
            <p:nvPr/>
          </p:nvSpPr>
          <p:spPr>
            <a:xfrm>
              <a:off x="1600200" y="1981200"/>
              <a:ext cx="533400" cy="533400"/>
            </a:xfrm>
            <a:prstGeom prst="chord">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hord 12"/>
            <p:cNvSpPr/>
            <p:nvPr/>
          </p:nvSpPr>
          <p:spPr>
            <a:xfrm rot="10800000">
              <a:off x="1828800" y="1905000"/>
              <a:ext cx="533400" cy="533400"/>
            </a:xfrm>
            <a:prstGeom prst="chord">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2035" y="3429000"/>
            <a:ext cx="1717929"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5372100" y="6474025"/>
            <a:ext cx="2571750" cy="307777"/>
          </a:xfrm>
          <a:prstGeom prst="rect">
            <a:avLst/>
          </a:prstGeom>
          <a:noFill/>
        </p:spPr>
        <p:txBody>
          <a:bodyPr wrap="square" rtlCol="0">
            <a:spAutoFit/>
          </a:bodyPr>
          <a:lstStyle/>
          <a:p>
            <a:pPr algn="r"/>
            <a:r>
              <a:rPr lang="en-US" sz="1400" dirty="0"/>
              <a:t>www.thecoffeebeanshop.com</a:t>
            </a:r>
          </a:p>
        </p:txBody>
      </p:sp>
    </p:spTree>
    <p:extLst>
      <p:ext uri="{BB962C8B-B14F-4D97-AF65-F5344CB8AC3E}">
        <p14:creationId xmlns:p14="http://schemas.microsoft.com/office/powerpoint/2010/main" val="130718047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Aerobic, Gram negative diplococcus</a:t>
            </a:r>
          </a:p>
          <a:p>
            <a:r>
              <a:rPr lang="en-US" dirty="0" smtClean="0"/>
              <a:t>Oxidase positive</a:t>
            </a:r>
          </a:p>
          <a:p>
            <a:r>
              <a:rPr lang="en-US" dirty="0" smtClean="0"/>
              <a:t>Oxidizes glucose to produce acid</a:t>
            </a:r>
          </a:p>
          <a:p>
            <a:r>
              <a:rPr lang="en-US" dirty="0" smtClean="0"/>
              <a:t>Requires special media to grow</a:t>
            </a:r>
            <a:endParaRPr lang="en-US" dirty="0"/>
          </a:p>
          <a:p>
            <a:r>
              <a:rPr lang="en-US" dirty="0" smtClean="0"/>
              <a:t>Only found in humans</a:t>
            </a:r>
          </a:p>
        </p:txBody>
      </p:sp>
      <p:sp>
        <p:nvSpPr>
          <p:cNvPr id="4" name="Title 1"/>
          <p:cNvSpPr>
            <a:spLocks noGrp="1"/>
          </p:cNvSpPr>
          <p:nvPr>
            <p:ph type="title"/>
          </p:nvPr>
        </p:nvSpPr>
        <p:spPr>
          <a:xfrm>
            <a:off x="1485900" y="274638"/>
            <a:ext cx="6172200" cy="1143000"/>
          </a:xfrm>
        </p:spPr>
        <p:txBody>
          <a:bodyPr/>
          <a:lstStyle/>
          <a:p>
            <a:r>
              <a:rPr lang="en-US" i="1" dirty="0" smtClean="0"/>
              <a:t>Neisseria </a:t>
            </a:r>
            <a:r>
              <a:rPr lang="en-US" i="1" dirty="0" err="1" smtClean="0"/>
              <a:t>gonorrhoeae</a:t>
            </a:r>
            <a:endParaRPr lang="en-US" i="1" dirty="0"/>
          </a:p>
        </p:txBody>
      </p:sp>
      <p:grpSp>
        <p:nvGrpSpPr>
          <p:cNvPr id="5" name="Group 4"/>
          <p:cNvGrpSpPr/>
          <p:nvPr/>
        </p:nvGrpSpPr>
        <p:grpSpPr>
          <a:xfrm>
            <a:off x="1626114" y="537830"/>
            <a:ext cx="571500" cy="609600"/>
            <a:chOff x="1600200" y="1905000"/>
            <a:chExt cx="762000" cy="609600"/>
          </a:xfrm>
          <a:solidFill>
            <a:schemeClr val="accent2">
              <a:lumMod val="60000"/>
              <a:lumOff val="40000"/>
            </a:schemeClr>
          </a:solidFill>
        </p:grpSpPr>
        <p:sp>
          <p:nvSpPr>
            <p:cNvPr id="6" name="Chord 5"/>
            <p:cNvSpPr/>
            <p:nvPr/>
          </p:nvSpPr>
          <p:spPr>
            <a:xfrm>
              <a:off x="1600200" y="1981200"/>
              <a:ext cx="533400" cy="533400"/>
            </a:xfrm>
            <a:prstGeom prst="chord">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hord 6"/>
            <p:cNvSpPr/>
            <p:nvPr/>
          </p:nvSpPr>
          <p:spPr>
            <a:xfrm rot="10800000">
              <a:off x="1828800" y="1905000"/>
              <a:ext cx="533400" cy="533400"/>
            </a:xfrm>
            <a:prstGeom prst="chord">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3200879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05060"/>
            <a:ext cx="8229600" cy="5621103"/>
          </a:xfrm>
        </p:spPr>
        <p:txBody>
          <a:bodyPr/>
          <a:lstStyle/>
          <a:p>
            <a:r>
              <a:rPr lang="en-US" i="1" dirty="0"/>
              <a:t>N. </a:t>
            </a:r>
            <a:r>
              <a:rPr lang="en-US" i="1" dirty="0" err="1" smtClean="0"/>
              <a:t>meningitidis</a:t>
            </a:r>
            <a:r>
              <a:rPr lang="en-US" i="1" dirty="0" smtClean="0"/>
              <a:t> </a:t>
            </a:r>
            <a:r>
              <a:rPr lang="en-US" dirty="0" smtClean="0"/>
              <a:t>is gram (+) or (-)?</a:t>
            </a:r>
          </a:p>
          <a:p>
            <a:pPr lvl="1"/>
            <a:r>
              <a:rPr lang="en-US" dirty="0" smtClean="0"/>
              <a:t>Gram (-)</a:t>
            </a:r>
          </a:p>
          <a:p>
            <a:r>
              <a:rPr lang="en-US" dirty="0" smtClean="0"/>
              <a:t>What disease </a:t>
            </a:r>
            <a:r>
              <a:rPr lang="en-US" dirty="0"/>
              <a:t>state is N. </a:t>
            </a:r>
            <a:r>
              <a:rPr lang="en-US" dirty="0" err="1" smtClean="0"/>
              <a:t>meningitidis</a:t>
            </a:r>
            <a:r>
              <a:rPr lang="en-US" dirty="0" smtClean="0"/>
              <a:t> known to cause? </a:t>
            </a:r>
          </a:p>
          <a:p>
            <a:pPr lvl="1"/>
            <a:r>
              <a:rPr lang="en-US" dirty="0" smtClean="0"/>
              <a:t>meningitis</a:t>
            </a:r>
          </a:p>
          <a:p>
            <a:pPr lvl="1"/>
            <a:endParaRPr lang="en-US" dirty="0" smtClean="0"/>
          </a:p>
        </p:txBody>
      </p:sp>
    </p:spTree>
    <p:extLst>
      <p:ext uri="{BB962C8B-B14F-4D97-AF65-F5344CB8AC3E}">
        <p14:creationId xmlns:p14="http://schemas.microsoft.com/office/powerpoint/2010/main" val="28105384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N. </a:t>
            </a:r>
            <a:r>
              <a:rPr lang="en-US" i="1" dirty="0" err="1" smtClean="0"/>
              <a:t>meningitidis</a:t>
            </a:r>
            <a:endParaRPr lang="en-US" i="1" dirty="0"/>
          </a:p>
        </p:txBody>
      </p:sp>
      <p:sp>
        <p:nvSpPr>
          <p:cNvPr id="3" name="Content Placeholder 2"/>
          <p:cNvSpPr>
            <a:spLocks noGrp="1"/>
          </p:cNvSpPr>
          <p:nvPr>
            <p:ph idx="1"/>
          </p:nvPr>
        </p:nvSpPr>
        <p:spPr/>
        <p:txBody>
          <a:bodyPr/>
          <a:lstStyle/>
          <a:p>
            <a:r>
              <a:rPr lang="en-US" dirty="0" smtClean="0"/>
              <a:t>Also a tiny Gram-negative diplococcus</a:t>
            </a:r>
          </a:p>
          <a:p>
            <a:r>
              <a:rPr lang="en-US" dirty="0" smtClean="0"/>
              <a:t>Colonizes the nasopharynx; causes meningitis</a:t>
            </a:r>
          </a:p>
          <a:p>
            <a:pPr lvl="1"/>
            <a:r>
              <a:rPr lang="en-US" dirty="0" smtClean="0"/>
              <a:t>Meningococcal meningitis nearly 100% fatal without treatment</a:t>
            </a:r>
          </a:p>
          <a:p>
            <a:r>
              <a:rPr lang="en-US" dirty="0" smtClean="0"/>
              <a:t>Vaccine available</a:t>
            </a:r>
          </a:p>
          <a:p>
            <a:r>
              <a:rPr lang="en-US" dirty="0" smtClean="0"/>
              <a:t>Outbreaks among young people living together (dorms, military)</a:t>
            </a:r>
            <a:endParaRPr lang="en-US" dirty="0"/>
          </a:p>
        </p:txBody>
      </p:sp>
    </p:spTree>
    <p:extLst>
      <p:ext uri="{BB962C8B-B14F-4D97-AF65-F5344CB8AC3E}">
        <p14:creationId xmlns:p14="http://schemas.microsoft.com/office/powerpoint/2010/main" val="1754135333"/>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Videos that Will Help You Understand Concepts Important for this Exam</a:t>
            </a:r>
            <a:endParaRPr lang="en-US" b="1" dirty="0"/>
          </a:p>
        </p:txBody>
      </p:sp>
      <p:sp>
        <p:nvSpPr>
          <p:cNvPr id="3" name="Content Placeholder 2"/>
          <p:cNvSpPr>
            <a:spLocks noGrp="1"/>
          </p:cNvSpPr>
          <p:nvPr>
            <p:ph idx="1"/>
          </p:nvPr>
        </p:nvSpPr>
        <p:spPr/>
        <p:txBody>
          <a:bodyPr/>
          <a:lstStyle/>
          <a:p>
            <a:r>
              <a:rPr lang="en-US" dirty="0" smtClean="0">
                <a:hlinkClick r:id="rId2"/>
              </a:rPr>
              <a:t>https://www.youtube.com/watch?v=qBdYnRhdWcQ</a:t>
            </a:r>
            <a:endParaRPr lang="en-US" dirty="0" smtClean="0"/>
          </a:p>
          <a:p>
            <a:r>
              <a:rPr lang="en-US" dirty="0">
                <a:hlinkClick r:id="rId3"/>
              </a:rPr>
              <a:t>https://www.youtube.com/watch?v=</a:t>
            </a:r>
            <a:r>
              <a:rPr lang="en-US" dirty="0" smtClean="0">
                <a:hlinkClick r:id="rId3"/>
              </a:rPr>
              <a:t>xwMUBl1E9TU</a:t>
            </a:r>
            <a:endParaRPr lang="en-US" dirty="0" smtClean="0"/>
          </a:p>
          <a:p>
            <a:endParaRPr lang="en-US" dirty="0" smtClean="0"/>
          </a:p>
          <a:p>
            <a:endParaRPr lang="en-US" dirty="0"/>
          </a:p>
        </p:txBody>
      </p:sp>
    </p:spTree>
    <p:extLst>
      <p:ext uri="{BB962C8B-B14F-4D97-AF65-F5344CB8AC3E}">
        <p14:creationId xmlns:p14="http://schemas.microsoft.com/office/powerpoint/2010/main" val="353829272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79086" y="54858"/>
            <a:ext cx="4717188" cy="630942"/>
          </a:xfrm>
          <a:prstGeom prst="rect">
            <a:avLst/>
          </a:prstGeom>
          <a:noFill/>
        </p:spPr>
        <p:txBody>
          <a:bodyPr wrap="square" rtlCol="0">
            <a:spAutoFit/>
          </a:bodyPr>
          <a:lstStyle/>
          <a:p>
            <a:r>
              <a:rPr lang="en-US" sz="3500" dirty="0" smtClean="0"/>
              <a:t>Lipopolysaccharide (LPS)</a:t>
            </a:r>
            <a:endParaRPr lang="en-US" sz="3500" dirty="0"/>
          </a:p>
        </p:txBody>
      </p:sp>
      <p:pic>
        <p:nvPicPr>
          <p:cNvPr id="2" name="Picture 1"/>
          <p:cNvPicPr>
            <a:picLocks noChangeAspect="1"/>
          </p:cNvPicPr>
          <p:nvPr/>
        </p:nvPicPr>
        <p:blipFill>
          <a:blip r:embed="rId2"/>
          <a:stretch>
            <a:fillRect/>
          </a:stretch>
        </p:blipFill>
        <p:spPr>
          <a:xfrm>
            <a:off x="5296274" y="906780"/>
            <a:ext cx="2438400" cy="5608320"/>
          </a:xfrm>
          <a:prstGeom prst="rect">
            <a:avLst/>
          </a:prstGeom>
        </p:spPr>
      </p:pic>
      <p:sp>
        <p:nvSpPr>
          <p:cNvPr id="3" name="TextBox 2"/>
          <p:cNvSpPr txBox="1"/>
          <p:nvPr/>
        </p:nvSpPr>
        <p:spPr>
          <a:xfrm>
            <a:off x="579085" y="6038046"/>
            <a:ext cx="4102474" cy="477054"/>
          </a:xfrm>
          <a:prstGeom prst="rect">
            <a:avLst/>
          </a:prstGeom>
          <a:noFill/>
        </p:spPr>
        <p:txBody>
          <a:bodyPr wrap="none" rtlCol="0">
            <a:spAutoFit/>
          </a:bodyPr>
          <a:lstStyle/>
          <a:p>
            <a:r>
              <a:rPr lang="en-US" sz="2500" dirty="0" smtClean="0">
                <a:solidFill>
                  <a:srgbClr val="FEBD01"/>
                </a:solidFill>
              </a:rPr>
              <a:t>anchors into outer membrane</a:t>
            </a:r>
            <a:endParaRPr lang="en-US" sz="2500" dirty="0">
              <a:solidFill>
                <a:srgbClr val="FEBD01"/>
              </a:solidFill>
            </a:endParaRPr>
          </a:p>
        </p:txBody>
      </p:sp>
      <p:cxnSp>
        <p:nvCxnSpPr>
          <p:cNvPr id="7" name="Straight Arrow Connector 6"/>
          <p:cNvCxnSpPr>
            <a:stCxn id="3" idx="3"/>
          </p:cNvCxnSpPr>
          <p:nvPr/>
        </p:nvCxnSpPr>
        <p:spPr>
          <a:xfrm flipV="1">
            <a:off x="4681559" y="6159500"/>
            <a:ext cx="614715" cy="117073"/>
          </a:xfrm>
          <a:prstGeom prst="straightConnector1">
            <a:avLst/>
          </a:prstGeom>
          <a:ln>
            <a:solidFill>
              <a:srgbClr val="FEBD01"/>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526601" y="4927600"/>
            <a:ext cx="614715" cy="101601"/>
          </a:xfrm>
          <a:prstGeom prst="straightConnector1">
            <a:avLst/>
          </a:prstGeom>
          <a:ln>
            <a:solidFill>
              <a:srgbClr val="31859C"/>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85524" y="4552147"/>
            <a:ext cx="4441077" cy="477054"/>
          </a:xfrm>
          <a:prstGeom prst="rect">
            <a:avLst/>
          </a:prstGeom>
          <a:noFill/>
        </p:spPr>
        <p:txBody>
          <a:bodyPr wrap="none" rtlCol="0">
            <a:spAutoFit/>
          </a:bodyPr>
          <a:lstStyle/>
          <a:p>
            <a:r>
              <a:rPr lang="en-US" sz="2500" dirty="0" smtClean="0">
                <a:solidFill>
                  <a:schemeClr val="accent5">
                    <a:lumMod val="75000"/>
                  </a:schemeClr>
                </a:solidFill>
              </a:rPr>
              <a:t>Phosphate/polysaccharide linker</a:t>
            </a:r>
            <a:endParaRPr lang="en-US" sz="2500" dirty="0">
              <a:solidFill>
                <a:schemeClr val="accent5">
                  <a:lumMod val="75000"/>
                </a:schemeClr>
              </a:solidFill>
            </a:endParaRPr>
          </a:p>
        </p:txBody>
      </p:sp>
      <p:sp>
        <p:nvSpPr>
          <p:cNvPr id="11" name="TextBox 10"/>
          <p:cNvSpPr txBox="1"/>
          <p:nvPr/>
        </p:nvSpPr>
        <p:spPr>
          <a:xfrm>
            <a:off x="240482" y="2024847"/>
            <a:ext cx="4126738" cy="477054"/>
          </a:xfrm>
          <a:prstGeom prst="rect">
            <a:avLst/>
          </a:prstGeom>
          <a:noFill/>
        </p:spPr>
        <p:txBody>
          <a:bodyPr wrap="none" rtlCol="0">
            <a:spAutoFit/>
          </a:bodyPr>
          <a:lstStyle/>
          <a:p>
            <a:r>
              <a:rPr lang="en-US" sz="2500" dirty="0" smtClean="0">
                <a:solidFill>
                  <a:srgbClr val="FF0000"/>
                </a:solidFill>
              </a:rPr>
              <a:t>Highly variable chain of sugars</a:t>
            </a:r>
            <a:endParaRPr lang="en-US" sz="2500" dirty="0">
              <a:solidFill>
                <a:srgbClr val="FF0000"/>
              </a:solidFill>
            </a:endParaRPr>
          </a:p>
        </p:txBody>
      </p:sp>
      <p:cxnSp>
        <p:nvCxnSpPr>
          <p:cNvPr id="12" name="Straight Arrow Connector 11"/>
          <p:cNvCxnSpPr/>
          <p:nvPr/>
        </p:nvCxnSpPr>
        <p:spPr>
          <a:xfrm>
            <a:off x="4526601" y="2349500"/>
            <a:ext cx="614715" cy="10160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8848931"/>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799" y="482601"/>
            <a:ext cx="8031399" cy="6381956"/>
          </a:xfrm>
          <a:prstGeom prst="rect">
            <a:avLst/>
          </a:prstGeom>
        </p:spPr>
      </p:pic>
      <p:sp>
        <p:nvSpPr>
          <p:cNvPr id="6" name="TextBox 5"/>
          <p:cNvSpPr txBox="1"/>
          <p:nvPr/>
        </p:nvSpPr>
        <p:spPr>
          <a:xfrm>
            <a:off x="141122" y="0"/>
            <a:ext cx="8890623" cy="630942"/>
          </a:xfrm>
          <a:prstGeom prst="rect">
            <a:avLst/>
          </a:prstGeom>
          <a:noFill/>
        </p:spPr>
        <p:txBody>
          <a:bodyPr wrap="square" rtlCol="0">
            <a:spAutoFit/>
          </a:bodyPr>
          <a:lstStyle/>
          <a:p>
            <a:r>
              <a:rPr lang="en-US" sz="3500" dirty="0" err="1" smtClean="0"/>
              <a:t>Shigella</a:t>
            </a:r>
            <a:r>
              <a:rPr lang="en-US" sz="3500" dirty="0" smtClean="0"/>
              <a:t> Pathogenesis in the colon</a:t>
            </a:r>
            <a:endParaRPr lang="en-US" sz="3500" dirty="0"/>
          </a:p>
        </p:txBody>
      </p:sp>
    </p:spTree>
    <p:extLst>
      <p:ext uri="{BB962C8B-B14F-4D97-AF65-F5344CB8AC3E}">
        <p14:creationId xmlns:p14="http://schemas.microsoft.com/office/powerpoint/2010/main" val="3711479056"/>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1122" y="120668"/>
            <a:ext cx="8890623" cy="630942"/>
          </a:xfrm>
          <a:prstGeom prst="rect">
            <a:avLst/>
          </a:prstGeom>
          <a:noFill/>
        </p:spPr>
        <p:txBody>
          <a:bodyPr wrap="square" rtlCol="0">
            <a:spAutoFit/>
          </a:bodyPr>
          <a:lstStyle/>
          <a:p>
            <a:r>
              <a:rPr lang="en-US" sz="3500" dirty="0" err="1" smtClean="0"/>
              <a:t>Shigella</a:t>
            </a:r>
            <a:r>
              <a:rPr lang="en-US" sz="3500" dirty="0" smtClean="0"/>
              <a:t>: Pathogenesis</a:t>
            </a:r>
            <a:endParaRPr lang="en-US" sz="3500" dirty="0"/>
          </a:p>
        </p:txBody>
      </p:sp>
      <p:sp>
        <p:nvSpPr>
          <p:cNvPr id="8" name="TextBox 7"/>
          <p:cNvSpPr txBox="1"/>
          <p:nvPr/>
        </p:nvSpPr>
        <p:spPr>
          <a:xfrm>
            <a:off x="0" y="853210"/>
            <a:ext cx="8844186" cy="7417415"/>
          </a:xfrm>
          <a:prstGeom prst="rect">
            <a:avLst/>
          </a:prstGeom>
          <a:noFill/>
        </p:spPr>
        <p:txBody>
          <a:bodyPr wrap="square" rtlCol="0">
            <a:spAutoFit/>
          </a:bodyPr>
          <a:lstStyle/>
          <a:p>
            <a:pPr marL="914400" lvl="1" indent="-457200">
              <a:buFont typeface="Arial"/>
              <a:buChar char="•"/>
            </a:pPr>
            <a:r>
              <a:rPr lang="en-US" sz="2800" dirty="0" err="1" smtClean="0"/>
              <a:t>Shigella</a:t>
            </a:r>
            <a:r>
              <a:rPr lang="en-US" sz="2800" dirty="0" smtClean="0"/>
              <a:t> enters GI tract (as few as 10 bacteria are enough to cause disease!), survives until the </a:t>
            </a:r>
            <a:r>
              <a:rPr lang="en-US" sz="2800" b="1" dirty="0" smtClean="0"/>
              <a:t>colon</a:t>
            </a:r>
            <a:r>
              <a:rPr lang="en-US" sz="2800" dirty="0" smtClean="0"/>
              <a:t> </a:t>
            </a:r>
          </a:p>
          <a:p>
            <a:pPr marL="914400" lvl="1" indent="-457200">
              <a:buFont typeface="Arial"/>
              <a:buChar char="•"/>
            </a:pPr>
            <a:endParaRPr lang="en-US" sz="2800" dirty="0"/>
          </a:p>
          <a:p>
            <a:pPr marL="914400" lvl="1" indent="-457200">
              <a:buFont typeface="Arial"/>
              <a:buChar char="•"/>
            </a:pPr>
            <a:r>
              <a:rPr lang="en-US" sz="2800" dirty="0" smtClean="0"/>
              <a:t>Bacteria are </a:t>
            </a:r>
            <a:r>
              <a:rPr lang="en-US" sz="2800" dirty="0" err="1" smtClean="0"/>
              <a:t>phagocytosed</a:t>
            </a:r>
            <a:r>
              <a:rPr lang="en-US" sz="2800" dirty="0" smtClean="0"/>
              <a:t> by </a:t>
            </a:r>
            <a:r>
              <a:rPr lang="en-US" sz="2800" b="1" dirty="0" smtClean="0"/>
              <a:t>M-cells </a:t>
            </a:r>
            <a:r>
              <a:rPr lang="en-US" sz="2800" dirty="0" smtClean="0"/>
              <a:t>(interspersed among epithelial cells above gut-associated lymphoid structures – role is to sample gut lumen and transfer contents to underlying immune cells)</a:t>
            </a:r>
          </a:p>
          <a:p>
            <a:pPr marL="914400" lvl="1" indent="-457200">
              <a:buFont typeface="Arial"/>
              <a:buChar char="•"/>
            </a:pPr>
            <a:endParaRPr lang="en-US" sz="2800" dirty="0"/>
          </a:p>
          <a:p>
            <a:pPr marL="914400" lvl="1" indent="-457200">
              <a:buFont typeface="Arial"/>
              <a:buChar char="•"/>
            </a:pPr>
            <a:r>
              <a:rPr lang="en-US" sz="2800" dirty="0" smtClean="0"/>
              <a:t>M-cells </a:t>
            </a:r>
            <a:r>
              <a:rPr lang="en-US" sz="2800" dirty="0" err="1" smtClean="0"/>
              <a:t>transcytose</a:t>
            </a:r>
            <a:r>
              <a:rPr lang="en-US" sz="2800" dirty="0" smtClean="0"/>
              <a:t> bacteria to the basal side of the epithelium, where they are </a:t>
            </a:r>
            <a:r>
              <a:rPr lang="en-US" sz="2800" dirty="0" err="1" smtClean="0"/>
              <a:t>phagocytosed</a:t>
            </a:r>
            <a:r>
              <a:rPr lang="en-US" sz="2800" dirty="0" smtClean="0"/>
              <a:t> by resident macrophages</a:t>
            </a:r>
          </a:p>
          <a:p>
            <a:pPr marL="914400" lvl="1" indent="-457200">
              <a:buFont typeface="Arial"/>
              <a:buChar char="•"/>
            </a:pPr>
            <a:endParaRPr lang="en-US" sz="2800" dirty="0"/>
          </a:p>
          <a:p>
            <a:pPr marL="914400" lvl="1" indent="-457200">
              <a:buFont typeface="Arial"/>
              <a:buChar char="•"/>
            </a:pPr>
            <a:r>
              <a:rPr lang="en-US" sz="2800" dirty="0" smtClean="0"/>
              <a:t>Macrophages secrete inflammatory cytokines (</a:t>
            </a:r>
            <a:r>
              <a:rPr lang="en-US" sz="2800" dirty="0" err="1" smtClean="0"/>
              <a:t>eg</a:t>
            </a:r>
            <a:r>
              <a:rPr lang="en-US" sz="2800" dirty="0" smtClean="0"/>
              <a:t>. IL-1) which recruit neutrophils</a:t>
            </a:r>
            <a:endParaRPr lang="en-US" sz="2800" dirty="0"/>
          </a:p>
          <a:p>
            <a:pPr marL="914400" lvl="1" indent="-457200">
              <a:buFont typeface="Arial"/>
              <a:buChar char="•"/>
            </a:pPr>
            <a:endParaRPr lang="en-US" sz="2800" dirty="0" smtClean="0"/>
          </a:p>
          <a:p>
            <a:pPr marL="800100" lvl="1" indent="-342900">
              <a:buFontTx/>
              <a:buChar char="-"/>
            </a:pPr>
            <a:endParaRPr lang="en-US" sz="2800" dirty="0"/>
          </a:p>
          <a:p>
            <a:endParaRPr lang="en-US" sz="2800" dirty="0"/>
          </a:p>
        </p:txBody>
      </p:sp>
    </p:spTree>
    <p:extLst>
      <p:ext uri="{BB962C8B-B14F-4D97-AF65-F5344CB8AC3E}">
        <p14:creationId xmlns:p14="http://schemas.microsoft.com/office/powerpoint/2010/main" val="4223547605"/>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1122" y="120668"/>
            <a:ext cx="8890623" cy="630942"/>
          </a:xfrm>
          <a:prstGeom prst="rect">
            <a:avLst/>
          </a:prstGeom>
          <a:noFill/>
        </p:spPr>
        <p:txBody>
          <a:bodyPr wrap="square" rtlCol="0">
            <a:spAutoFit/>
          </a:bodyPr>
          <a:lstStyle/>
          <a:p>
            <a:r>
              <a:rPr lang="en-US" sz="3500" dirty="0" err="1" smtClean="0"/>
              <a:t>Shigella</a:t>
            </a:r>
            <a:r>
              <a:rPr lang="en-US" sz="3500" dirty="0" smtClean="0"/>
              <a:t>: Pathogenesis</a:t>
            </a:r>
            <a:endParaRPr lang="en-US" sz="3500" dirty="0"/>
          </a:p>
        </p:txBody>
      </p:sp>
      <p:sp>
        <p:nvSpPr>
          <p:cNvPr id="8" name="TextBox 7"/>
          <p:cNvSpPr txBox="1"/>
          <p:nvPr/>
        </p:nvSpPr>
        <p:spPr>
          <a:xfrm>
            <a:off x="0" y="853210"/>
            <a:ext cx="8844186" cy="7017306"/>
          </a:xfrm>
          <a:prstGeom prst="rect">
            <a:avLst/>
          </a:prstGeom>
          <a:noFill/>
        </p:spPr>
        <p:txBody>
          <a:bodyPr wrap="square" rtlCol="0">
            <a:spAutoFit/>
          </a:bodyPr>
          <a:lstStyle/>
          <a:p>
            <a:pPr marL="914400" lvl="1" indent="-457200">
              <a:buFont typeface="Arial"/>
              <a:buChar char="•"/>
            </a:pPr>
            <a:r>
              <a:rPr lang="en-US" sz="2500" dirty="0" smtClean="0"/>
              <a:t>Meanwhile, </a:t>
            </a:r>
            <a:r>
              <a:rPr lang="en-US" sz="2500" dirty="0" err="1" smtClean="0"/>
              <a:t>Shigella</a:t>
            </a:r>
            <a:r>
              <a:rPr lang="en-US" sz="2500" dirty="0" smtClean="0"/>
              <a:t> survives destruction in the macrophage, escape into the cytoplasm, and cause apoptosis and death of the macrophage.</a:t>
            </a:r>
          </a:p>
          <a:p>
            <a:pPr marL="914400" lvl="1" indent="-457200">
              <a:buFont typeface="Arial"/>
              <a:buChar char="•"/>
            </a:pPr>
            <a:endParaRPr lang="en-US" sz="2500" dirty="0"/>
          </a:p>
          <a:p>
            <a:pPr marL="914400" lvl="1" indent="-457200">
              <a:buFont typeface="Arial"/>
              <a:buChar char="•"/>
            </a:pPr>
            <a:r>
              <a:rPr lang="en-US" sz="2500" dirty="0" err="1" smtClean="0"/>
              <a:t>Shigella</a:t>
            </a:r>
            <a:r>
              <a:rPr lang="en-US" sz="2500" dirty="0" smtClean="0"/>
              <a:t> are released below the epithelium. Inflammation and migrating neutrophils loosen the junction between epithelial cell, causing more bacteria to cross over from the lumen to the lamina </a:t>
            </a:r>
            <a:r>
              <a:rPr lang="en-US" sz="2500" dirty="0" err="1" smtClean="0"/>
              <a:t>propria</a:t>
            </a:r>
            <a:endParaRPr lang="en-US" sz="2500" dirty="0" smtClean="0"/>
          </a:p>
          <a:p>
            <a:pPr marL="914400" lvl="1" indent="-457200">
              <a:buFont typeface="Arial"/>
              <a:buChar char="•"/>
            </a:pPr>
            <a:endParaRPr lang="en-US" sz="2500" dirty="0"/>
          </a:p>
          <a:p>
            <a:pPr marL="914400" lvl="1" indent="-457200">
              <a:buFont typeface="Arial"/>
              <a:buChar char="•"/>
            </a:pPr>
            <a:r>
              <a:rPr lang="en-US" sz="2500" dirty="0" smtClean="0"/>
              <a:t>These cells get </a:t>
            </a:r>
            <a:r>
              <a:rPr lang="en-US" sz="2500" dirty="0" err="1" smtClean="0"/>
              <a:t>endocytosed</a:t>
            </a:r>
            <a:r>
              <a:rPr lang="en-US" sz="2500" dirty="0" smtClean="0"/>
              <a:t> by </a:t>
            </a:r>
            <a:r>
              <a:rPr lang="en-US" sz="2500" dirty="0" err="1" smtClean="0"/>
              <a:t>epethelial</a:t>
            </a:r>
            <a:r>
              <a:rPr lang="en-US" sz="2500" dirty="0" smtClean="0"/>
              <a:t> cells, escape to the cytoplasm and multiply. </a:t>
            </a:r>
          </a:p>
          <a:p>
            <a:pPr marL="914400" lvl="1" indent="-457200">
              <a:buFont typeface="Arial"/>
              <a:buChar char="•"/>
            </a:pPr>
            <a:endParaRPr lang="en-US" sz="2500" dirty="0"/>
          </a:p>
          <a:p>
            <a:pPr marL="914400" lvl="1" indent="-457200">
              <a:buFont typeface="Arial"/>
              <a:buChar char="•"/>
            </a:pPr>
            <a:r>
              <a:rPr lang="en-US" sz="2500" dirty="0" smtClean="0"/>
              <a:t>Occasionally, </a:t>
            </a:r>
            <a:r>
              <a:rPr lang="en-US" sz="2500" dirty="0" err="1"/>
              <a:t>S</a:t>
            </a:r>
            <a:r>
              <a:rPr lang="en-US" sz="2500" dirty="0" err="1" smtClean="0"/>
              <a:t>higella</a:t>
            </a:r>
            <a:r>
              <a:rPr lang="en-US" sz="2500" dirty="0" smtClean="0"/>
              <a:t> bacteria can co-opt the cells cytoskeleton and use it to propel itself into a neighboring cell </a:t>
            </a:r>
            <a:r>
              <a:rPr lang="en-US" sz="2500" dirty="0" smtClean="0">
                <a:sym typeface="Wingdings"/>
              </a:rPr>
              <a:t> multiplies and spreads again.</a:t>
            </a:r>
            <a:r>
              <a:rPr lang="en-US" sz="2500" dirty="0" smtClean="0"/>
              <a:t> </a:t>
            </a:r>
            <a:endParaRPr lang="en-US" sz="2500" dirty="0"/>
          </a:p>
          <a:p>
            <a:pPr marL="914400" lvl="1" indent="-457200">
              <a:buFont typeface="Arial"/>
              <a:buChar char="•"/>
            </a:pPr>
            <a:endParaRPr lang="en-US" sz="2500" dirty="0" smtClean="0"/>
          </a:p>
          <a:p>
            <a:pPr marL="800100" lvl="1" indent="-342900">
              <a:buFontTx/>
              <a:buChar char="-"/>
            </a:pPr>
            <a:endParaRPr lang="en-US" sz="2500" dirty="0"/>
          </a:p>
          <a:p>
            <a:endParaRPr lang="en-US" sz="2500" dirty="0"/>
          </a:p>
        </p:txBody>
      </p:sp>
    </p:spTree>
    <p:extLst>
      <p:ext uri="{BB962C8B-B14F-4D97-AF65-F5344CB8AC3E}">
        <p14:creationId xmlns:p14="http://schemas.microsoft.com/office/powerpoint/2010/main" val="204602109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55700"/>
            <a:ext cx="8229600" cy="5372100"/>
          </a:xfrm>
        </p:spPr>
        <p:txBody>
          <a:bodyPr>
            <a:normAutofit/>
          </a:bodyPr>
          <a:lstStyle/>
          <a:p>
            <a:r>
              <a:rPr lang="en-US" dirty="0" smtClean="0"/>
              <a:t>Virulence factors: </a:t>
            </a:r>
          </a:p>
          <a:p>
            <a:pPr lvl="3"/>
            <a:r>
              <a:rPr lang="en-US" sz="2500" dirty="0" err="1" smtClean="0"/>
              <a:t>IpaABC</a:t>
            </a:r>
            <a:r>
              <a:rPr lang="en-US" sz="2500" dirty="0" smtClean="0"/>
              <a:t> </a:t>
            </a:r>
            <a:r>
              <a:rPr lang="en-US" sz="2500" dirty="0" smtClean="0">
                <a:sym typeface="Wingdings"/>
              </a:rPr>
              <a:t> mediates uptake by host cells and escape to cytoplasm</a:t>
            </a:r>
          </a:p>
          <a:p>
            <a:pPr lvl="3"/>
            <a:r>
              <a:rPr lang="en-US" sz="2500" dirty="0" err="1" smtClean="0">
                <a:sym typeface="Wingdings"/>
              </a:rPr>
              <a:t>IcsA</a:t>
            </a:r>
            <a:r>
              <a:rPr lang="en-US" sz="2500" dirty="0" smtClean="0">
                <a:sym typeface="Wingdings"/>
              </a:rPr>
              <a:t> allows cell-to-cell spread</a:t>
            </a:r>
          </a:p>
          <a:p>
            <a:pPr marL="1371600" lvl="3" indent="0">
              <a:buNone/>
            </a:pPr>
            <a:endParaRPr lang="en-US" dirty="0" smtClean="0">
              <a:sym typeface="Wingdings"/>
            </a:endParaRPr>
          </a:p>
          <a:p>
            <a:r>
              <a:rPr lang="en-US" dirty="0" smtClean="0">
                <a:sym typeface="Wingdings"/>
              </a:rPr>
              <a:t>Toxins: </a:t>
            </a:r>
          </a:p>
          <a:p>
            <a:pPr lvl="3"/>
            <a:r>
              <a:rPr lang="en-US" sz="2500" dirty="0" smtClean="0">
                <a:sym typeface="Wingdings"/>
              </a:rPr>
              <a:t>Shiga toxin: very potent toxin that inhibits protein synthesis in mammalian cells. Causes blood vessel destruction and hemorrhage  dysentery</a:t>
            </a:r>
          </a:p>
          <a:p>
            <a:pPr marL="1371600" lvl="3" indent="0">
              <a:buNone/>
            </a:pPr>
            <a:endParaRPr lang="en-US" sz="2500" dirty="0" smtClean="0">
              <a:sym typeface="Wingdings"/>
            </a:endParaRPr>
          </a:p>
          <a:p>
            <a:pPr lvl="3"/>
            <a:r>
              <a:rPr lang="en-US" sz="2500" dirty="0" smtClean="0">
                <a:sym typeface="Wingdings"/>
              </a:rPr>
              <a:t>Other enterotoxins</a:t>
            </a:r>
          </a:p>
          <a:p>
            <a:pPr lvl="7"/>
            <a:endParaRPr lang="en-US" dirty="0"/>
          </a:p>
        </p:txBody>
      </p:sp>
      <p:sp>
        <p:nvSpPr>
          <p:cNvPr id="5" name="TextBox 4"/>
          <p:cNvSpPr txBox="1"/>
          <p:nvPr/>
        </p:nvSpPr>
        <p:spPr>
          <a:xfrm>
            <a:off x="141122" y="120668"/>
            <a:ext cx="8890623" cy="630942"/>
          </a:xfrm>
          <a:prstGeom prst="rect">
            <a:avLst/>
          </a:prstGeom>
          <a:noFill/>
        </p:spPr>
        <p:txBody>
          <a:bodyPr wrap="square" rtlCol="0">
            <a:spAutoFit/>
          </a:bodyPr>
          <a:lstStyle/>
          <a:p>
            <a:r>
              <a:rPr lang="en-US" sz="3500" dirty="0" err="1" smtClean="0"/>
              <a:t>Shigella</a:t>
            </a:r>
            <a:r>
              <a:rPr lang="en-US" sz="3500" dirty="0" smtClean="0"/>
              <a:t>: Pathogenesis</a:t>
            </a:r>
            <a:endParaRPr lang="en-US" sz="3500" dirty="0"/>
          </a:p>
        </p:txBody>
      </p:sp>
    </p:spTree>
    <p:extLst>
      <p:ext uri="{BB962C8B-B14F-4D97-AF65-F5344CB8AC3E}">
        <p14:creationId xmlns:p14="http://schemas.microsoft.com/office/powerpoint/2010/main" val="402540212"/>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6182"/>
            <a:ext cx="8229600" cy="5579981"/>
          </a:xfrm>
        </p:spPr>
        <p:txBody>
          <a:bodyPr/>
          <a:lstStyle/>
          <a:p>
            <a:r>
              <a:rPr lang="en-US" dirty="0" smtClean="0"/>
              <a:t>Chlamydia, a bacteria, can be intracellular </a:t>
            </a:r>
            <a:endParaRPr lang="en-US" dirty="0"/>
          </a:p>
        </p:txBody>
      </p:sp>
    </p:spTree>
    <p:extLst>
      <p:ext uri="{BB962C8B-B14F-4D97-AF65-F5344CB8AC3E}">
        <p14:creationId xmlns:p14="http://schemas.microsoft.com/office/powerpoint/2010/main" val="1369181479"/>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6182"/>
            <a:ext cx="8229600" cy="5579981"/>
          </a:xfrm>
        </p:spPr>
        <p:txBody>
          <a:bodyPr>
            <a:normAutofit fontScale="77500" lnSpcReduction="20000"/>
          </a:bodyPr>
          <a:lstStyle/>
          <a:p>
            <a:r>
              <a:rPr lang="en-US" dirty="0"/>
              <a:t>What is a Pseudomonas infection? Pseudomonas infection is caused by strains of bacteria found widely in the environment; the most common type causing infections in humans is called Pseudomonas </a:t>
            </a:r>
            <a:r>
              <a:rPr lang="en-US" dirty="0" err="1"/>
              <a:t>aeruginosa</a:t>
            </a:r>
            <a:r>
              <a:rPr lang="en-US" dirty="0"/>
              <a:t>. </a:t>
            </a:r>
            <a:endParaRPr lang="en-US" dirty="0" smtClean="0"/>
          </a:p>
          <a:p>
            <a:r>
              <a:rPr lang="en-US" dirty="0" smtClean="0"/>
              <a:t>What </a:t>
            </a:r>
            <a:r>
              <a:rPr lang="en-US" dirty="0"/>
              <a:t>types of infections does Pseudomonas </a:t>
            </a:r>
            <a:r>
              <a:rPr lang="en-US" dirty="0" err="1"/>
              <a:t>aeruginosa</a:t>
            </a:r>
            <a:r>
              <a:rPr lang="en-US" dirty="0"/>
              <a:t> cause? Serious Pseudomonas infections usually occur in people in the hospital and/or with weakened immune systems. Infections of the blood, pneumonia, and infections following surgery can lead to severe illness and death in these people. However, healthy people can also develop mild illnesses with Pseudomonas </a:t>
            </a:r>
            <a:r>
              <a:rPr lang="en-US" dirty="0" err="1"/>
              <a:t>aeruginosa</a:t>
            </a:r>
            <a:r>
              <a:rPr lang="en-US" dirty="0"/>
              <a:t>, especially after exposure to water. Ear infections, especially in children, and more generalized skin rashes may occur after exposure to inadequately chlorinated hot tubs or swimming pools. Eye infections have occasionally been reported in persons using extended-wear contact lenses</a:t>
            </a:r>
            <a:r>
              <a:rPr lang="en-US" dirty="0" smtClean="0"/>
              <a:t>.</a:t>
            </a:r>
          </a:p>
          <a:p>
            <a:endParaRPr lang="en-US" dirty="0"/>
          </a:p>
        </p:txBody>
      </p:sp>
    </p:spTree>
    <p:extLst>
      <p:ext uri="{BB962C8B-B14F-4D97-AF65-F5344CB8AC3E}">
        <p14:creationId xmlns:p14="http://schemas.microsoft.com/office/powerpoint/2010/main" val="2492684655"/>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6182"/>
            <a:ext cx="8229600" cy="5579981"/>
          </a:xfrm>
        </p:spPr>
        <p:txBody>
          <a:bodyPr>
            <a:normAutofit/>
          </a:bodyPr>
          <a:lstStyle/>
          <a:p>
            <a:r>
              <a:rPr lang="en-US" dirty="0"/>
              <a:t>Pseudomonas </a:t>
            </a:r>
            <a:r>
              <a:rPr lang="en-US" dirty="0" err="1"/>
              <a:t>aeruginosa</a:t>
            </a:r>
            <a:r>
              <a:rPr lang="en-US" dirty="0"/>
              <a:t> is the most common MDR Gram-negative bacterium causing VAP. Pseudomonas has natural resistance to many antibiotics and has been known to acquire resistance to every antibiotic except for </a:t>
            </a:r>
            <a:r>
              <a:rPr lang="en-US" dirty="0" err="1"/>
              <a:t>polymyxin</a:t>
            </a:r>
            <a:r>
              <a:rPr lang="en-US" dirty="0"/>
              <a:t> B. Resistance is typically acquired through </a:t>
            </a:r>
            <a:r>
              <a:rPr lang="en-US" dirty="0" err="1"/>
              <a:t>upregulation</a:t>
            </a:r>
            <a:r>
              <a:rPr lang="en-US" dirty="0"/>
              <a:t> or mutation of a variety of efflux pumps which pump </a:t>
            </a:r>
            <a:r>
              <a:rPr lang="en-US" dirty="0" err="1"/>
              <a:t>antbiotics</a:t>
            </a:r>
            <a:r>
              <a:rPr lang="en-US" dirty="0"/>
              <a:t> out of the cell. Resistance may also occur through loss of an outer membrane </a:t>
            </a:r>
            <a:r>
              <a:rPr lang="en-US" dirty="0" err="1"/>
              <a:t>porin</a:t>
            </a:r>
            <a:r>
              <a:rPr lang="en-US" dirty="0"/>
              <a:t> channel (</a:t>
            </a:r>
            <a:r>
              <a:rPr lang="en-US" dirty="0" err="1"/>
              <a:t>OprD</a:t>
            </a:r>
            <a:r>
              <a:rPr lang="en-US" dirty="0"/>
              <a:t>)</a:t>
            </a:r>
          </a:p>
        </p:txBody>
      </p:sp>
    </p:spTree>
    <p:extLst>
      <p:ext uri="{BB962C8B-B14F-4D97-AF65-F5344CB8AC3E}">
        <p14:creationId xmlns:p14="http://schemas.microsoft.com/office/powerpoint/2010/main" val="1017552340"/>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Pseudomonas </a:t>
            </a:r>
            <a:endParaRPr lang="en-US" dirty="0"/>
          </a:p>
        </p:txBody>
      </p:sp>
      <p:pic>
        <p:nvPicPr>
          <p:cNvPr id="4" name="Content Placeholder 3" descr="Pseudomonas_aeruginosa.jpg"/>
          <p:cNvPicPr>
            <a:picLocks noGrp="1" noChangeAspect="1"/>
          </p:cNvPicPr>
          <p:nvPr>
            <p:ph idx="1"/>
          </p:nvPr>
        </p:nvPicPr>
        <p:blipFill>
          <a:blip r:embed="rId2">
            <a:extLst>
              <a:ext uri="{28A0092B-C50C-407E-A947-70E740481C1C}">
                <a14:useLocalDpi xmlns:a14="http://schemas.microsoft.com/office/drawing/2010/main" val="0"/>
              </a:ext>
            </a:extLst>
          </a:blip>
          <a:srcRect l="-13641" r="-13641"/>
          <a:stretch>
            <a:fillRect/>
          </a:stretch>
        </p:blipFill>
        <p:spPr>
          <a:prstGeom prst="rect">
            <a:avLst/>
          </a:prstGeom>
        </p:spPr>
      </p:pic>
    </p:spTree>
    <p:extLst>
      <p:ext uri="{BB962C8B-B14F-4D97-AF65-F5344CB8AC3E}">
        <p14:creationId xmlns:p14="http://schemas.microsoft.com/office/powerpoint/2010/main" val="175123847"/>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6182"/>
            <a:ext cx="8229600" cy="5579981"/>
          </a:xfrm>
        </p:spPr>
        <p:txBody>
          <a:bodyPr>
            <a:normAutofit lnSpcReduction="10000"/>
          </a:bodyPr>
          <a:lstStyle/>
          <a:p>
            <a:r>
              <a:rPr lang="en-US" dirty="0"/>
              <a:t>Streptococcus </a:t>
            </a:r>
            <a:r>
              <a:rPr lang="en-US" dirty="0" err="1"/>
              <a:t>pneumoniae</a:t>
            </a:r>
            <a:r>
              <a:rPr lang="en-US" dirty="0"/>
              <a:t>, or pneumococcus, is a Gram-</a:t>
            </a:r>
            <a:r>
              <a:rPr lang="en-US" dirty="0" smtClean="0"/>
              <a:t>positive</a:t>
            </a:r>
          </a:p>
          <a:p>
            <a:r>
              <a:rPr lang="en-US" dirty="0"/>
              <a:t>Staphylococcus </a:t>
            </a:r>
            <a:r>
              <a:rPr lang="en-US" dirty="0" err="1"/>
              <a:t>aureus</a:t>
            </a:r>
            <a:r>
              <a:rPr lang="en-US" dirty="0"/>
              <a:t> is a Gram-positive </a:t>
            </a:r>
            <a:r>
              <a:rPr lang="en-US" dirty="0" err="1"/>
              <a:t>coccal</a:t>
            </a:r>
            <a:r>
              <a:rPr lang="en-US" dirty="0"/>
              <a:t> </a:t>
            </a:r>
            <a:r>
              <a:rPr lang="en-US" dirty="0" smtClean="0"/>
              <a:t>bacterium</a:t>
            </a:r>
          </a:p>
          <a:p>
            <a:r>
              <a:rPr lang="en-US" dirty="0" err="1"/>
              <a:t>Acinetobacter</a:t>
            </a:r>
            <a:r>
              <a:rPr lang="en-US" dirty="0"/>
              <a:t> </a:t>
            </a:r>
            <a:r>
              <a:rPr lang="en-US" dirty="0" err="1"/>
              <a:t>baumannii</a:t>
            </a:r>
            <a:r>
              <a:rPr lang="en-US" dirty="0"/>
              <a:t> is a Gram-negative bacillus that is </a:t>
            </a:r>
            <a:r>
              <a:rPr lang="en-US" dirty="0" smtClean="0"/>
              <a:t>aerobic</a:t>
            </a:r>
          </a:p>
          <a:p>
            <a:r>
              <a:rPr lang="en-US" dirty="0" err="1"/>
              <a:t>Burkholderia</a:t>
            </a:r>
            <a:r>
              <a:rPr lang="en-US" dirty="0"/>
              <a:t> </a:t>
            </a:r>
            <a:r>
              <a:rPr lang="en-US" dirty="0" err="1"/>
              <a:t>cepacia</a:t>
            </a:r>
            <a:r>
              <a:rPr lang="en-US" dirty="0"/>
              <a:t> complex (BCC), or simply </a:t>
            </a:r>
            <a:r>
              <a:rPr lang="en-US" dirty="0" err="1"/>
              <a:t>Burkholderia</a:t>
            </a:r>
            <a:r>
              <a:rPr lang="en-US" dirty="0"/>
              <a:t> </a:t>
            </a:r>
            <a:r>
              <a:rPr lang="en-US" dirty="0" err="1"/>
              <a:t>cepacia</a:t>
            </a:r>
            <a:r>
              <a:rPr lang="en-US" dirty="0"/>
              <a:t> is a group of catalase-producing, lactose-</a:t>
            </a:r>
            <a:r>
              <a:rPr lang="en-US" dirty="0" err="1"/>
              <a:t>nonfermenting</a:t>
            </a:r>
            <a:r>
              <a:rPr lang="en-US" dirty="0"/>
              <a:t>, Gram-negative bacteria has the capability of invading, living within host </a:t>
            </a:r>
            <a:r>
              <a:rPr lang="en-US" dirty="0" smtClean="0"/>
              <a:t>cells</a:t>
            </a:r>
            <a:endParaRPr lang="en-US" dirty="0"/>
          </a:p>
          <a:p>
            <a:endParaRPr lang="en-US" dirty="0"/>
          </a:p>
        </p:txBody>
      </p:sp>
    </p:spTree>
    <p:extLst>
      <p:ext uri="{BB962C8B-B14F-4D97-AF65-F5344CB8AC3E}">
        <p14:creationId xmlns:p14="http://schemas.microsoft.com/office/powerpoint/2010/main" val="44175933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6182"/>
            <a:ext cx="8229600" cy="5579981"/>
          </a:xfrm>
        </p:spPr>
        <p:txBody>
          <a:bodyPr>
            <a:normAutofit/>
          </a:bodyPr>
          <a:lstStyle/>
          <a:p>
            <a:r>
              <a:rPr lang="en-US" dirty="0"/>
              <a:t>Enterococcus is a large genus of lactic acid bacteria of the phylum </a:t>
            </a:r>
            <a:r>
              <a:rPr lang="en-US" dirty="0" err="1"/>
              <a:t>Firmicutes</a:t>
            </a:r>
            <a:r>
              <a:rPr lang="en-US" dirty="0"/>
              <a:t>. Enterococci are Gram-positive </a:t>
            </a:r>
            <a:r>
              <a:rPr lang="en-US" dirty="0" err="1"/>
              <a:t>cocci</a:t>
            </a:r>
            <a:r>
              <a:rPr lang="en-US" dirty="0"/>
              <a:t> that often occur in pairs (</a:t>
            </a:r>
            <a:r>
              <a:rPr lang="en-US" dirty="0" err="1"/>
              <a:t>diplococci</a:t>
            </a:r>
            <a:r>
              <a:rPr lang="en-US" dirty="0"/>
              <a:t>) or short chains</a:t>
            </a:r>
            <a:r>
              <a:rPr lang="en-US" dirty="0" smtClean="0"/>
              <a:t>,</a:t>
            </a:r>
          </a:p>
          <a:p>
            <a:r>
              <a:rPr lang="en-US" dirty="0"/>
              <a:t>Streptococcus is a genus of </a:t>
            </a:r>
            <a:r>
              <a:rPr lang="en-US" dirty="0" err="1"/>
              <a:t>coccus</a:t>
            </a:r>
            <a:r>
              <a:rPr lang="en-US" dirty="0"/>
              <a:t> (spherical) Gram-positive </a:t>
            </a:r>
            <a:r>
              <a:rPr lang="en-US" dirty="0" smtClean="0"/>
              <a:t>bacteria</a:t>
            </a:r>
          </a:p>
          <a:p>
            <a:r>
              <a:rPr lang="en-US" dirty="0"/>
              <a:t>Enterococcus </a:t>
            </a:r>
            <a:r>
              <a:rPr lang="en-US" dirty="0" smtClean="0"/>
              <a:t>and Strep are both catalase negative</a:t>
            </a:r>
          </a:p>
          <a:p>
            <a:r>
              <a:rPr lang="en-US" dirty="0">
                <a:latin typeface="Helvetica Neue"/>
              </a:rPr>
              <a:t>Enterococcus PYR positive</a:t>
            </a:r>
            <a:endParaRPr lang="en-US" dirty="0"/>
          </a:p>
        </p:txBody>
      </p:sp>
    </p:spTree>
    <p:extLst>
      <p:ext uri="{BB962C8B-B14F-4D97-AF65-F5344CB8AC3E}">
        <p14:creationId xmlns:p14="http://schemas.microsoft.com/office/powerpoint/2010/main" val="131637852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ellwal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4121"/>
            <a:ext cx="9144000" cy="5105400"/>
          </a:xfrm>
          <a:prstGeom prst="rect">
            <a:avLst/>
          </a:prstGeom>
        </p:spPr>
      </p:pic>
    </p:spTree>
    <p:extLst>
      <p:ext uri="{BB962C8B-B14F-4D97-AF65-F5344CB8AC3E}">
        <p14:creationId xmlns:p14="http://schemas.microsoft.com/office/powerpoint/2010/main" val="2112699410"/>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6182"/>
            <a:ext cx="8229600" cy="5579981"/>
          </a:xfrm>
        </p:spPr>
        <p:txBody>
          <a:bodyPr>
            <a:normAutofit fontScale="85000" lnSpcReduction="10000"/>
          </a:bodyPr>
          <a:lstStyle/>
          <a:p>
            <a:r>
              <a:rPr lang="en-US" dirty="0"/>
              <a:t>Clinical microbiologists typically differentiate members of the </a:t>
            </a:r>
            <a:r>
              <a:rPr lang="en-US" dirty="0" err="1"/>
              <a:t>Acinetobacter</a:t>
            </a:r>
            <a:r>
              <a:rPr lang="en-US" dirty="0"/>
              <a:t> genus from other </a:t>
            </a:r>
            <a:r>
              <a:rPr lang="en-US" dirty="0" err="1"/>
              <a:t>Moraxellaceae</a:t>
            </a:r>
            <a:r>
              <a:rPr lang="en-US" dirty="0"/>
              <a:t> by performing an oxidase test, as </a:t>
            </a:r>
            <a:r>
              <a:rPr lang="en-US" dirty="0" err="1"/>
              <a:t>Acinetobacter</a:t>
            </a:r>
            <a:r>
              <a:rPr lang="en-US" dirty="0"/>
              <a:t> spp. are the only members of the </a:t>
            </a:r>
            <a:r>
              <a:rPr lang="en-US" dirty="0" err="1"/>
              <a:t>Moraxellaceae</a:t>
            </a:r>
            <a:r>
              <a:rPr lang="en-US" dirty="0"/>
              <a:t> to lack cytochrome c oxidases.[3] A</a:t>
            </a:r>
            <a:r>
              <a:rPr lang="en-US" dirty="0" smtClean="0"/>
              <a:t>.</a:t>
            </a:r>
          </a:p>
          <a:p>
            <a:r>
              <a:rPr lang="en-US" dirty="0" err="1"/>
              <a:t>Acinetobacter</a:t>
            </a:r>
            <a:r>
              <a:rPr lang="en-US" dirty="0"/>
              <a:t> </a:t>
            </a:r>
            <a:r>
              <a:rPr lang="en-US" dirty="0" err="1"/>
              <a:t>baumannii</a:t>
            </a:r>
            <a:r>
              <a:rPr lang="en-US" dirty="0"/>
              <a:t> is a typically short, almost round, rod-shaped (</a:t>
            </a:r>
            <a:r>
              <a:rPr lang="en-US" dirty="0" err="1"/>
              <a:t>coccobacillus</a:t>
            </a:r>
            <a:r>
              <a:rPr lang="en-US" dirty="0"/>
              <a:t>) Gram-negative bacterium. It can be an opportunistic pathogen in humans, affecting people with compromised immune systems, and is becoming increasingly important as a hospital-derived (nosocomial) infection. It has also been isolated from environmental soil and water samples.[1] Bacteria of this genus lack flagella, </a:t>
            </a:r>
          </a:p>
        </p:txBody>
      </p:sp>
    </p:spTree>
    <p:extLst>
      <p:ext uri="{BB962C8B-B14F-4D97-AF65-F5344CB8AC3E}">
        <p14:creationId xmlns:p14="http://schemas.microsoft.com/office/powerpoint/2010/main" val="15681895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6182"/>
            <a:ext cx="8229600" cy="5579981"/>
          </a:xfrm>
        </p:spPr>
        <p:txBody>
          <a:bodyPr>
            <a:normAutofit/>
          </a:bodyPr>
          <a:lstStyle/>
          <a:p>
            <a:r>
              <a:rPr lang="en-US" dirty="0"/>
              <a:t>The rapid plasma </a:t>
            </a:r>
            <a:r>
              <a:rPr lang="en-US" dirty="0" err="1"/>
              <a:t>reagin</a:t>
            </a:r>
            <a:r>
              <a:rPr lang="en-US" dirty="0"/>
              <a:t> (RPR) refers to a type of rapid diagnostic test that looks for non-specific antibodies in the blood of the patient that may indicate that the organism (</a:t>
            </a:r>
            <a:r>
              <a:rPr lang="en-US" dirty="0" err="1"/>
              <a:t>Treponema</a:t>
            </a:r>
            <a:r>
              <a:rPr lang="en-US" dirty="0"/>
              <a:t> </a:t>
            </a:r>
            <a:r>
              <a:rPr lang="en-US" dirty="0" err="1"/>
              <a:t>pallidum</a:t>
            </a:r>
            <a:r>
              <a:rPr lang="en-US" dirty="0"/>
              <a:t>) that causes syphilis is present. The term "</a:t>
            </a:r>
            <a:r>
              <a:rPr lang="en-US" dirty="0" err="1"/>
              <a:t>reagin</a:t>
            </a:r>
            <a:r>
              <a:rPr lang="en-US" dirty="0"/>
              <a:t>" means that this test does not look for antibodies against the actual bacterium, but rather for antibodies against substances released by cells when they are damaged by T. </a:t>
            </a:r>
            <a:r>
              <a:rPr lang="en-US" dirty="0" err="1"/>
              <a:t>pallidum</a:t>
            </a:r>
            <a:r>
              <a:rPr lang="en-US" dirty="0"/>
              <a:t>.</a:t>
            </a:r>
          </a:p>
        </p:txBody>
      </p:sp>
    </p:spTree>
    <p:extLst>
      <p:ext uri="{BB962C8B-B14F-4D97-AF65-F5344CB8AC3E}">
        <p14:creationId xmlns:p14="http://schemas.microsoft.com/office/powerpoint/2010/main" val="3565904136"/>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6182"/>
            <a:ext cx="8229600" cy="5579981"/>
          </a:xfrm>
        </p:spPr>
        <p:txBody>
          <a:bodyPr>
            <a:normAutofit/>
          </a:bodyPr>
          <a:lstStyle/>
          <a:p>
            <a:pPr lvl="0"/>
            <a:r>
              <a:rPr lang="en-US" dirty="0"/>
              <a:t>What clinical sign characterizes early localized Lyme disease</a:t>
            </a:r>
            <a:r>
              <a:rPr lang="en-US" dirty="0" smtClean="0"/>
              <a:t>?</a:t>
            </a:r>
          </a:p>
          <a:p>
            <a:pPr lvl="1"/>
            <a:r>
              <a:rPr lang="en-US" dirty="0" smtClean="0"/>
              <a:t>Erythema </a:t>
            </a:r>
            <a:r>
              <a:rPr lang="en-US" dirty="0" err="1"/>
              <a:t>migrans</a:t>
            </a:r>
            <a:endParaRPr lang="en-US" dirty="0"/>
          </a:p>
        </p:txBody>
      </p:sp>
      <p:pic>
        <p:nvPicPr>
          <p:cNvPr id="2" name="Picture 1" descr="Bullseye_Lyme_Disease_Ras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50803"/>
            <a:ext cx="5080000" cy="3810000"/>
          </a:xfrm>
          <a:prstGeom prst="rect">
            <a:avLst/>
          </a:prstGeom>
        </p:spPr>
      </p:pic>
    </p:spTree>
    <p:extLst>
      <p:ext uri="{BB962C8B-B14F-4D97-AF65-F5344CB8AC3E}">
        <p14:creationId xmlns:p14="http://schemas.microsoft.com/office/powerpoint/2010/main" val="4014114946"/>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97022" y="331080"/>
            <a:ext cx="2820635" cy="630942"/>
          </a:xfrm>
          <a:prstGeom prst="rect">
            <a:avLst/>
          </a:prstGeom>
          <a:noFill/>
        </p:spPr>
        <p:txBody>
          <a:bodyPr wrap="none" rtlCol="0">
            <a:spAutoFit/>
          </a:bodyPr>
          <a:lstStyle/>
          <a:p>
            <a:r>
              <a:rPr lang="en-US" sz="3500" dirty="0" smtClean="0"/>
              <a:t>Vibrio cholera</a:t>
            </a:r>
            <a:endParaRPr lang="en-US" sz="3500" i="1" dirty="0"/>
          </a:p>
        </p:txBody>
      </p:sp>
      <p:sp>
        <p:nvSpPr>
          <p:cNvPr id="4" name="TextBox 3"/>
          <p:cNvSpPr txBox="1"/>
          <p:nvPr/>
        </p:nvSpPr>
        <p:spPr>
          <a:xfrm>
            <a:off x="4598875" y="1657834"/>
            <a:ext cx="4433366" cy="5170646"/>
          </a:xfrm>
          <a:prstGeom prst="rect">
            <a:avLst/>
          </a:prstGeom>
          <a:noFill/>
        </p:spPr>
        <p:txBody>
          <a:bodyPr wrap="square" rtlCol="0">
            <a:spAutoFit/>
          </a:bodyPr>
          <a:lstStyle/>
          <a:p>
            <a:pPr marL="342900" indent="-342900">
              <a:buFontTx/>
              <a:buChar char="-"/>
            </a:pPr>
            <a:r>
              <a:rPr lang="en-US" sz="3000" dirty="0" smtClean="0"/>
              <a:t>Gram negative, coma-shaped</a:t>
            </a:r>
          </a:p>
          <a:p>
            <a:pPr marL="342900" indent="-342900">
              <a:buFontTx/>
              <a:buChar char="-"/>
            </a:pPr>
            <a:endParaRPr lang="en-US" sz="3000" dirty="0"/>
          </a:p>
          <a:p>
            <a:pPr marL="342900" indent="-342900">
              <a:buFontTx/>
              <a:buChar char="-"/>
            </a:pPr>
            <a:r>
              <a:rPr lang="en-US" sz="3000" dirty="0" smtClean="0"/>
              <a:t>Flagellated, highly motile</a:t>
            </a:r>
          </a:p>
          <a:p>
            <a:pPr marL="342900" indent="-342900">
              <a:buFontTx/>
              <a:buChar char="-"/>
            </a:pPr>
            <a:endParaRPr lang="en-US" sz="3000" dirty="0"/>
          </a:p>
          <a:p>
            <a:pPr marL="342900" indent="-342900">
              <a:buFontTx/>
              <a:buChar char="-"/>
            </a:pPr>
            <a:r>
              <a:rPr lang="en-US" sz="3000" dirty="0" smtClean="0"/>
              <a:t>Some pathogenic strains have capsule (O139) others don’t (O1)</a:t>
            </a:r>
          </a:p>
          <a:p>
            <a:pPr marL="342900" indent="-342900">
              <a:buFontTx/>
              <a:buChar char="-"/>
            </a:pPr>
            <a:endParaRPr lang="en-US" sz="3000" dirty="0"/>
          </a:p>
          <a:p>
            <a:pPr marL="342900" indent="-342900">
              <a:buFontTx/>
              <a:buChar char="-"/>
            </a:pPr>
            <a:r>
              <a:rPr lang="en-US" sz="3000" dirty="0" smtClean="0"/>
              <a:t>Facultative anaerobe</a:t>
            </a:r>
          </a:p>
          <a:p>
            <a:pPr marL="342900" indent="-342900">
              <a:buFontTx/>
              <a:buChar char="-"/>
            </a:pPr>
            <a:endParaRPr lang="en-US" sz="3000" dirty="0"/>
          </a:p>
        </p:txBody>
      </p:sp>
      <p:pic>
        <p:nvPicPr>
          <p:cNvPr id="3" name="Picture 2"/>
          <p:cNvPicPr>
            <a:picLocks noChangeAspect="1"/>
          </p:cNvPicPr>
          <p:nvPr/>
        </p:nvPicPr>
        <p:blipFill>
          <a:blip r:embed="rId2"/>
          <a:stretch>
            <a:fillRect/>
          </a:stretch>
        </p:blipFill>
        <p:spPr>
          <a:xfrm>
            <a:off x="172720" y="2260600"/>
            <a:ext cx="4026647" cy="2738120"/>
          </a:xfrm>
          <a:prstGeom prst="rect">
            <a:avLst/>
          </a:prstGeom>
        </p:spPr>
      </p:pic>
      <p:sp>
        <p:nvSpPr>
          <p:cNvPr id="6" name="Rectangle 5"/>
          <p:cNvSpPr/>
          <p:nvPr/>
        </p:nvSpPr>
        <p:spPr>
          <a:xfrm>
            <a:off x="1821793" y="4629388"/>
            <a:ext cx="2377574" cy="369332"/>
          </a:xfrm>
          <a:prstGeom prst="rect">
            <a:avLst/>
          </a:prstGeom>
        </p:spPr>
        <p:txBody>
          <a:bodyPr wrap="none">
            <a:spAutoFit/>
          </a:bodyPr>
          <a:lstStyle/>
          <a:p>
            <a:r>
              <a:rPr lang="en-US" dirty="0" err="1">
                <a:solidFill>
                  <a:schemeClr val="bg1">
                    <a:lumMod val="75000"/>
                  </a:schemeClr>
                </a:solidFill>
              </a:rPr>
              <a:t>www.facmed.unam.mx</a:t>
            </a:r>
            <a:endParaRPr lang="en-US" dirty="0">
              <a:solidFill>
                <a:schemeClr val="bg1">
                  <a:lumMod val="75000"/>
                </a:schemeClr>
              </a:solidFill>
            </a:endParaRPr>
          </a:p>
        </p:txBody>
      </p:sp>
    </p:spTree>
    <p:extLst>
      <p:ext uri="{BB962C8B-B14F-4D97-AF65-F5344CB8AC3E}">
        <p14:creationId xmlns:p14="http://schemas.microsoft.com/office/powerpoint/2010/main" val="4187673272"/>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vaccines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58947266"/>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531658"/>
            <a:ext cx="8229600" cy="5594506"/>
          </a:xfrm>
        </p:spPr>
        <p:txBody>
          <a:bodyPr/>
          <a:lstStyle/>
          <a:p>
            <a:r>
              <a:rPr lang="en-US" dirty="0"/>
              <a:t>Hepatitis B</a:t>
            </a:r>
          </a:p>
        </p:txBody>
      </p:sp>
    </p:spTree>
    <p:extLst>
      <p:ext uri="{BB962C8B-B14F-4D97-AF65-F5344CB8AC3E}">
        <p14:creationId xmlns:p14="http://schemas.microsoft.com/office/powerpoint/2010/main" val="17740804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531658"/>
            <a:ext cx="8229600" cy="5594506"/>
          </a:xfrm>
        </p:spPr>
        <p:txBody>
          <a:bodyPr/>
          <a:lstStyle/>
          <a:p>
            <a:r>
              <a:rPr lang="en-US" dirty="0" smtClean="0"/>
              <a:t>Rotavirus</a:t>
            </a:r>
            <a:endParaRPr lang="en-US" dirty="0"/>
          </a:p>
        </p:txBody>
      </p:sp>
    </p:spTree>
    <p:extLst>
      <p:ext uri="{BB962C8B-B14F-4D97-AF65-F5344CB8AC3E}">
        <p14:creationId xmlns:p14="http://schemas.microsoft.com/office/powerpoint/2010/main" val="29059737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531658"/>
            <a:ext cx="8229600" cy="5594506"/>
          </a:xfrm>
        </p:spPr>
        <p:txBody>
          <a:bodyPr/>
          <a:lstStyle/>
          <a:p>
            <a:r>
              <a:rPr lang="en-US" dirty="0" err="1"/>
              <a:t>Diptheria</a:t>
            </a:r>
            <a:r>
              <a:rPr lang="en-US" dirty="0"/>
              <a:t>, Tetanus, Pertussis</a:t>
            </a:r>
          </a:p>
        </p:txBody>
      </p:sp>
    </p:spTree>
    <p:extLst>
      <p:ext uri="{BB962C8B-B14F-4D97-AF65-F5344CB8AC3E}">
        <p14:creationId xmlns:p14="http://schemas.microsoft.com/office/powerpoint/2010/main" val="36181009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531658"/>
            <a:ext cx="8229600" cy="5594506"/>
          </a:xfrm>
        </p:spPr>
        <p:txBody>
          <a:bodyPr/>
          <a:lstStyle/>
          <a:p>
            <a:r>
              <a:rPr lang="en-US" dirty="0" err="1"/>
              <a:t>Haemophilus</a:t>
            </a:r>
            <a:r>
              <a:rPr lang="en-US" dirty="0"/>
              <a:t> </a:t>
            </a:r>
            <a:r>
              <a:rPr lang="en-US" dirty="0" err="1"/>
              <a:t>influenzae</a:t>
            </a:r>
            <a:r>
              <a:rPr lang="en-US" dirty="0"/>
              <a:t> Type b</a:t>
            </a:r>
          </a:p>
        </p:txBody>
      </p:sp>
    </p:spTree>
    <p:extLst>
      <p:ext uri="{BB962C8B-B14F-4D97-AF65-F5344CB8AC3E}">
        <p14:creationId xmlns:p14="http://schemas.microsoft.com/office/powerpoint/2010/main" val="26091784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531658"/>
            <a:ext cx="8229600" cy="5594506"/>
          </a:xfrm>
        </p:spPr>
        <p:txBody>
          <a:bodyPr/>
          <a:lstStyle/>
          <a:p>
            <a:r>
              <a:rPr lang="en-US" dirty="0"/>
              <a:t>Pneumococcal</a:t>
            </a:r>
          </a:p>
        </p:txBody>
      </p:sp>
    </p:spTree>
    <p:extLst>
      <p:ext uri="{BB962C8B-B14F-4D97-AF65-F5344CB8AC3E}">
        <p14:creationId xmlns:p14="http://schemas.microsoft.com/office/powerpoint/2010/main" val="21164674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14165</TotalTime>
  <Words>4887</Words>
  <Application>Microsoft Macintosh PowerPoint</Application>
  <PresentationFormat>On-screen Show (4:3)</PresentationFormat>
  <Paragraphs>599</Paragraphs>
  <Slides>109</Slides>
  <Notes>30</Notes>
  <HiddenSlides>0</HiddenSlides>
  <MMClips>0</MMClips>
  <ScaleCrop>false</ScaleCrop>
  <HeadingPairs>
    <vt:vector size="4" baseType="variant">
      <vt:variant>
        <vt:lpstr>Theme</vt:lpstr>
      </vt:variant>
      <vt:variant>
        <vt:i4>1</vt:i4>
      </vt:variant>
      <vt:variant>
        <vt:lpstr>Slide Titles</vt:lpstr>
      </vt:variant>
      <vt:variant>
        <vt:i4>109</vt:i4>
      </vt:variant>
    </vt:vector>
  </HeadingPairs>
  <TitlesOfParts>
    <vt:vector size="110" baseType="lpstr">
      <vt:lpstr>Office Theme</vt:lpstr>
      <vt:lpstr>E-155 Review</vt:lpstr>
      <vt:lpstr>PowerPoint Presentation</vt:lpstr>
      <vt:lpstr>PowerPoint Presentation</vt:lpstr>
      <vt:lpstr>PowerPoint Presentation</vt:lpstr>
      <vt:lpstr>Vocabulary: narrow vs. broad spectrum</vt:lpstr>
      <vt:lpstr>PowerPoint Presentation</vt:lpstr>
      <vt:lpstr>PowerPoint Presentation</vt:lpstr>
      <vt:lpstr>PowerPoint Presentation</vt:lpstr>
      <vt:lpstr>PowerPoint Presentation</vt:lpstr>
      <vt:lpstr>PowerPoint Presentation</vt:lpstr>
      <vt:lpstr>Beta-lactams</vt:lpstr>
      <vt:lpstr>PowerPoint Presentation</vt:lpstr>
      <vt:lpstr>Beta-lactamases</vt:lpstr>
      <vt:lpstr>PowerPoint Presentation</vt:lpstr>
      <vt:lpstr>PowerPoint Presentation</vt:lpstr>
      <vt:lpstr>Beta-lactamase Inhibitors</vt:lpstr>
      <vt:lpstr>PowerPoint Presentation</vt:lpstr>
      <vt:lpstr>PowerPoint Presentation</vt:lpstr>
      <vt:lpstr>PowerPoint Presentation</vt:lpstr>
      <vt:lpstr>PowerPoint Presentation</vt:lpstr>
      <vt:lpstr>Vancomycin – another cell-wall drug</vt:lpstr>
      <vt:lpstr>Vancomycin</vt:lpstr>
      <vt:lpstr>PowerPoint Presentation</vt:lpstr>
      <vt:lpstr>PowerPoint Presentation</vt:lpstr>
      <vt:lpstr>PowerPoint Presentation</vt:lpstr>
      <vt:lpstr>Aminoglycosides, e.g. gentamicin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Neisseria gonorrhoeae</vt:lpstr>
      <vt:lpstr>Neisseria gonorrhoeae</vt:lpstr>
      <vt:lpstr>PowerPoint Presentation</vt:lpstr>
      <vt:lpstr>N. meningitidis</vt:lpstr>
      <vt:lpstr>Videos that Will Help You Understand Concepts Important for this Exam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Pseudomonas </vt:lpstr>
      <vt:lpstr>PowerPoint Presentation</vt:lpstr>
      <vt:lpstr>PowerPoint Presentation</vt:lpstr>
      <vt:lpstr>PowerPoint Presentation</vt:lpstr>
      <vt:lpstr>PowerPoint Presentation</vt:lpstr>
      <vt:lpstr>PowerPoint Presentation</vt:lpstr>
      <vt:lpstr>PowerPoint Presentation</vt:lpstr>
      <vt:lpstr>vaccines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Community Health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E-155 Review</dc:title>
  <dc:creator>Adam Frange</dc:creator>
  <cp:lastModifiedBy>Adam Frange</cp:lastModifiedBy>
  <cp:revision>474</cp:revision>
  <dcterms:created xsi:type="dcterms:W3CDTF">2015-02-28T13:13:38Z</dcterms:created>
  <dcterms:modified xsi:type="dcterms:W3CDTF">2015-04-23T22:02:59Z</dcterms:modified>
</cp:coreProperties>
</file>