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4" r:id="rId2"/>
    <p:sldId id="260" r:id="rId3"/>
    <p:sldId id="322" r:id="rId4"/>
    <p:sldId id="338" r:id="rId5"/>
    <p:sldId id="339" r:id="rId6"/>
    <p:sldId id="355" r:id="rId7"/>
    <p:sldId id="371" r:id="rId8"/>
    <p:sldId id="360" r:id="rId9"/>
    <p:sldId id="359" r:id="rId10"/>
    <p:sldId id="357" r:id="rId11"/>
    <p:sldId id="365" r:id="rId12"/>
    <p:sldId id="366" r:id="rId13"/>
    <p:sldId id="368" r:id="rId14"/>
    <p:sldId id="364" r:id="rId15"/>
    <p:sldId id="362" r:id="rId16"/>
    <p:sldId id="326" r:id="rId17"/>
    <p:sldId id="372" r:id="rId18"/>
    <p:sldId id="291" r:id="rId19"/>
    <p:sldId id="370" r:id="rId20"/>
    <p:sldId id="282" r:id="rId21"/>
    <p:sldId id="314" r:id="rId22"/>
    <p:sldId id="315" r:id="rId23"/>
    <p:sldId id="313"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3581"/>
    <a:srgbClr val="FF0080"/>
    <a:srgbClr val="AA4761"/>
    <a:srgbClr val="74ACD1"/>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74036" autoAdjust="0"/>
  </p:normalViewPr>
  <p:slideViewPr>
    <p:cSldViewPr snapToGrid="0" snapToObjects="1">
      <p:cViewPr>
        <p:scale>
          <a:sx n="72" d="100"/>
          <a:sy n="72" d="100"/>
        </p:scale>
        <p:origin x="-110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58F6ECE-FECC-45CC-9DA8-AED9F30BE0A9}" type="datetimeFigureOut">
              <a:rPr lang="en-US"/>
              <a:pPr>
                <a:defRPr/>
              </a:pPr>
              <a:t>11/13/2013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D7DB9EA-0955-4E8D-9F24-E3ECAF7072B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slide describes where in a teaching unit our tidbit falls.  Initially our group had intended to introduce the Henderson-Hasselbalch equation.  For this reason, we had named the unit “Taking the Hassle out of Henderson-Hasselbalch”.  As we do not actually reach that point in the unit with this tidbit, we have renamed it “</a:t>
            </a:r>
            <a:r>
              <a:rPr lang="en-US" b="1" smtClean="0">
                <a:solidFill>
                  <a:srgbClr val="0000CC"/>
                </a:solidFill>
              </a:rPr>
              <a:t>Shakespeare ‘on’ Acid</a:t>
            </a:r>
            <a:br>
              <a:rPr lang="en-US" b="1" smtClean="0">
                <a:solidFill>
                  <a:srgbClr val="0000CC"/>
                </a:solidFill>
              </a:rPr>
            </a:br>
            <a:r>
              <a:rPr lang="en-US" b="1" smtClean="0">
                <a:solidFill>
                  <a:srgbClr val="0000CC"/>
                </a:solidFill>
              </a:rPr>
              <a:t>To ionize or not to ionize?…that is the question.</a:t>
            </a:r>
            <a:r>
              <a:rPr lang="en-US" smtClean="0">
                <a:solidFill>
                  <a:srgbClr val="0000CC"/>
                </a:solidFill>
              </a:rPr>
              <a:t>”</a:t>
            </a: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63CB84-4F63-418A-AD06-71AEB8FE2557}"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B2A15-FD0D-4EF6-8152-B9807AFBEC01}" type="slidenum">
              <a:rPr lang="en-US">
                <a:solidFill>
                  <a:srgbClr val="000000"/>
                </a:solidFill>
                <a:latin typeface="Times" pitchFamily="18" charset="0"/>
                <a:ea typeface="ＭＳ Ｐゴシック"/>
                <a:cs typeface="ＭＳ Ｐゴシック"/>
              </a:rPr>
              <a:pPr fontAlgn="base">
                <a:spcBef>
                  <a:spcPct val="0"/>
                </a:spcBef>
                <a:spcAft>
                  <a:spcPct val="0"/>
                </a:spcAft>
              </a:pPr>
              <a:t>10</a:t>
            </a:fld>
            <a:endParaRPr lang="en-US">
              <a:solidFill>
                <a:srgbClr val="000000"/>
              </a:solidFill>
              <a:latin typeface="Times" pitchFamily="18" charset="0"/>
              <a:ea typeface="ＭＳ Ｐゴシック"/>
              <a:cs typeface="ＭＳ Ｐゴシック"/>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pitchFamily="18" charset="0"/>
              </a:rPr>
              <a:t>The next goal is to lead students through the comparison of weak versus strong acids.  Give students time to think.  If answers are not immediately forthcoming, suggest TPS to get conversation going and to allow peers to help weaker students review.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551D3-2923-4EF7-9DB3-EC1833636C4B}" type="slidenum">
              <a:rPr lang="en-US">
                <a:solidFill>
                  <a:srgbClr val="000000"/>
                </a:solidFill>
                <a:latin typeface="Times" pitchFamily="18" charset="0"/>
                <a:ea typeface="ＭＳ Ｐゴシック"/>
                <a:cs typeface="ＭＳ Ｐゴシック"/>
              </a:rPr>
              <a:pPr fontAlgn="base">
                <a:spcBef>
                  <a:spcPct val="0"/>
                </a:spcBef>
                <a:spcAft>
                  <a:spcPct val="0"/>
                </a:spcAft>
              </a:pPr>
              <a:t>11</a:t>
            </a:fld>
            <a:endParaRPr lang="en-US">
              <a:solidFill>
                <a:srgbClr val="000000"/>
              </a:solidFill>
              <a:latin typeface="Times" pitchFamily="18" charset="0"/>
              <a:ea typeface="ＭＳ Ｐゴシック"/>
              <a:cs typeface="ＭＳ Ｐゴシック"/>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72C64-0242-4F6C-827B-5E87D0E36F41}" type="slidenum">
              <a:rPr lang="en-US">
                <a:solidFill>
                  <a:srgbClr val="000000"/>
                </a:solidFill>
                <a:latin typeface="Times" pitchFamily="18" charset="0"/>
                <a:ea typeface="ＭＳ Ｐゴシック"/>
                <a:cs typeface="ＭＳ Ｐゴシック"/>
              </a:rPr>
              <a:pPr fontAlgn="base">
                <a:spcBef>
                  <a:spcPct val="0"/>
                </a:spcBef>
                <a:spcAft>
                  <a:spcPct val="0"/>
                </a:spcAft>
              </a:pPr>
              <a:t>12</a:t>
            </a:fld>
            <a:endParaRPr lang="en-US">
              <a:solidFill>
                <a:srgbClr val="000000"/>
              </a:solidFill>
              <a:latin typeface="Times" pitchFamily="18" charset="0"/>
              <a:ea typeface="ＭＳ Ｐゴシック"/>
              <a:cs typeface="ＭＳ Ｐゴシック"/>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1313C4-F601-4448-8E84-369091E0B225}" type="slidenum">
              <a:rPr lang="en-US">
                <a:solidFill>
                  <a:srgbClr val="000000"/>
                </a:solidFill>
                <a:latin typeface="Times" pitchFamily="18" charset="0"/>
                <a:ea typeface="ＭＳ Ｐゴシック"/>
                <a:cs typeface="ＭＳ Ｐゴシック"/>
              </a:rPr>
              <a:pPr fontAlgn="base">
                <a:spcBef>
                  <a:spcPct val="0"/>
                </a:spcBef>
                <a:spcAft>
                  <a:spcPct val="0"/>
                </a:spcAft>
              </a:pPr>
              <a:t>13</a:t>
            </a:fld>
            <a:endParaRPr lang="en-US">
              <a:solidFill>
                <a:srgbClr val="000000"/>
              </a:solidFill>
              <a:latin typeface="Times" pitchFamily="18" charset="0"/>
              <a:ea typeface="ＭＳ Ｐゴシック"/>
              <a:cs typeface="ＭＳ Ｐゴシック"/>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pitchFamily="18" charset="0"/>
              </a:rPr>
              <a:t>Students should be reminded that whether or not a weak acid ionizes is dependent upon the pH of the aqueous solution to which it is added.  To gauge their knowledge and/or understanding between the relationship: pKa, pH, and ionization the following exercise should be conducted.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28CC39-E0E9-40EA-9BE1-61A912CFACA5}" type="slidenum">
              <a:rPr lang="en-US">
                <a:solidFill>
                  <a:srgbClr val="000000"/>
                </a:solidFill>
                <a:latin typeface="Times" pitchFamily="18" charset="0"/>
                <a:ea typeface="ＭＳ Ｐゴシック"/>
                <a:cs typeface="ＭＳ Ｐゴシック"/>
              </a:rPr>
              <a:pPr fontAlgn="base">
                <a:spcBef>
                  <a:spcPct val="0"/>
                </a:spcBef>
                <a:spcAft>
                  <a:spcPct val="0"/>
                </a:spcAft>
              </a:pPr>
              <a:t>14</a:t>
            </a:fld>
            <a:endParaRPr lang="en-US">
              <a:solidFill>
                <a:srgbClr val="000000"/>
              </a:solidFill>
              <a:latin typeface="Times" pitchFamily="18" charset="0"/>
              <a:ea typeface="ＭＳ Ｐゴシック"/>
              <a:cs typeface="ＭＳ Ｐゴシック"/>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pitchFamily="18" charset="0"/>
              </a:rPr>
              <a:t>One misconception this gets at...many students think of acids or bases as being one single molecule, instead of a POPULATION of hundreds of thousands or millions of molecules.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instructor will call upon 6 groups/individuals (2 from pH 5, 2 from pH 7 and 2 from pH 9) to come to the white board and place their stickies.  Discuss the outcome.  Those with pH 7 will be critical as this point is where pH=pKa.  Introduce the idea that the pKa is the pH at which half the molecules have dissociated.  HH equation will come in the next lecture.</a:t>
            </a:r>
          </a:p>
          <a:p>
            <a:pPr>
              <a:spcBef>
                <a:spcPct val="0"/>
              </a:spcBef>
            </a:pPr>
            <a:endParaRPr lang="en-US" smtClean="0"/>
          </a:p>
          <a:p>
            <a:pPr>
              <a:spcBef>
                <a:spcPct val="0"/>
              </a:spcBef>
            </a:pPr>
            <a:r>
              <a:rPr lang="en-US" b="1" smtClean="0"/>
              <a:t>IMPORTANT: mention that the number of H+s is NOT shown correctly for the given pH values. ASK...what actually are the concentrations of H+ in each of these solutions? (remind/review of definition of pH) (answer: pH 5 has a [H+] of 1 x 10-5 M, etc...)</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A4C35E-7E90-442C-8F77-A457C84B1F30}"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Instructor follow up:</a:t>
            </a:r>
          </a:p>
          <a:p>
            <a:pPr>
              <a:spcBef>
                <a:spcPct val="0"/>
              </a:spcBef>
            </a:pPr>
            <a:r>
              <a:rPr lang="en-US" smtClean="0"/>
              <a:t>OK...good! If we were to count the HAs and A-. We would see that the number of HA and A- would be equal in the pH 7 solution...</a:t>
            </a:r>
          </a:p>
          <a:p>
            <a:pPr>
              <a:spcBef>
                <a:spcPct val="0"/>
              </a:spcBef>
            </a:pPr>
            <a:r>
              <a:rPr lang="en-US" smtClean="0"/>
              <a:t>This is based on a principle called the Henderson Hasslebalch equation, which you have read about, and we will have you working with during your homework. But for now, lets just make sure everyone gets this qualitatively</a:t>
            </a:r>
          </a:p>
          <a:p>
            <a:pPr>
              <a:spcBef>
                <a:spcPct val="0"/>
              </a:spcBef>
            </a:pPr>
            <a:endParaRPr lang="en-US" smtClean="0"/>
          </a:p>
          <a:p>
            <a:pPr>
              <a:spcBef>
                <a:spcPct val="0"/>
              </a:spcBef>
            </a:pPr>
            <a:r>
              <a:rPr lang="en-US" smtClean="0"/>
              <a:t>Next...Call and response</a:t>
            </a:r>
          </a:p>
          <a:p>
            <a:pPr>
              <a:spcBef>
                <a:spcPct val="0"/>
              </a:spcBef>
            </a:pPr>
            <a:r>
              <a:rPr lang="en-US" smtClean="0"/>
              <a:t>What if the pKa of the given weak acid, HA, was 9, rather than 7? (students should say that  A- and HA, should be equal in pH 9 solution, and almost NO A- in the lower pH beakers) </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24A62F-4252-49BB-9E27-995BF47EEAAD}"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Formative assessment of learning from previous activity, of what pKa indicates</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E6CC2B-8A3B-4A30-893B-280DDFF3A27D}"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a:t>
            </a:r>
          </a:p>
          <a:p>
            <a:pPr>
              <a:spcBef>
                <a:spcPct val="0"/>
              </a:spcBef>
            </a:pPr>
            <a:endParaRPr lang="en-US" smtClean="0"/>
          </a:p>
          <a:p>
            <a:pPr>
              <a:spcBef>
                <a:spcPct val="0"/>
              </a:spcBef>
            </a:pPr>
            <a:r>
              <a:rPr lang="en-US" smtClean="0"/>
              <a:t>This could be extended...the next question could reinforce the idea from the last activity, if that is still a problem...ask which compound will have equal amounts of ionized and unionized molecules in the pH 5 solution. (Answer, compound B)</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DAD04D-8939-4028-A134-3797344FB50F}"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Back to this question </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FEB07-C507-4C2A-A215-AD199E27A82A}"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prepare for this Tidbit the Instructor needs only to have grouped students into small groups for discussion during TPS (Think Pair Share exercises).  Additionally, each group should be given a pH 5, 7 or 9 solution depiction handout (follows) and 6 small pink and 6 small blue sticky notes</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FB3AF1-C2DE-4EB1-92D4-82F593F45AA5}"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protonated, which means it is UNCHARGED, -COOH group is uncharged</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95C022-21B8-4E35-BCF7-89C0E32EFCD5}"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deprotonated, which means it is  NEGATIVELY CHARGED (ask students to draw structure..-COO-  is the form of the acid group at a pH above its pKa)</a:t>
            </a:r>
          </a:p>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BFD3DD-AD2C-4F6C-A76B-AACAF383CB5A}"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In the stomach, where it is protonated, which means it is UNCHARGED. This may need a titration curve on the board...</a:t>
            </a:r>
          </a:p>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417EA4-92A2-4097-A931-82EA107EEAE9}" type="slidenum">
              <a:rPr lang="en-US"/>
              <a:pPr fontAlgn="base">
                <a:spcBef>
                  <a:spcPct val="0"/>
                </a:spcBef>
                <a:spcAft>
                  <a:spcPct val="0"/>
                </a:spcAft>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44D256-5CE2-4714-AC77-1B0F9481B607}"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Have the students TPS.  Surprisingly, students do not necessarily have a clear picture of what happens to a tablet once ingested</a:t>
            </a:r>
          </a:p>
          <a:p>
            <a:pPr>
              <a:spcBef>
                <a:spcPct val="0"/>
              </a:spcBef>
            </a:pPr>
            <a:endParaRPr lang="en-US" smtClean="0"/>
          </a:p>
          <a:p>
            <a:pPr>
              <a:spcBef>
                <a:spcPct val="0"/>
              </a:spcBef>
            </a:pPr>
            <a:r>
              <a:rPr lang="en-US" smtClean="0"/>
              <a:t>-Students may answer that the pill begins to dissolve in saliva</a:t>
            </a:r>
          </a:p>
          <a:p>
            <a:pPr>
              <a:spcBef>
                <a:spcPct val="0"/>
              </a:spcBef>
            </a:pPr>
            <a:r>
              <a:rPr lang="en-US" smtClean="0"/>
              <a:t>-Students may wonder about the stomach acid and whether this helps pill to dissolve</a:t>
            </a:r>
          </a:p>
          <a:p>
            <a:pPr>
              <a:spcBef>
                <a:spcPct val="0"/>
              </a:spcBef>
            </a:pPr>
            <a:r>
              <a:rPr lang="en-US" smtClean="0"/>
              <a:t>-Students will usually answer ‘it is absorbed in the stomach’</a:t>
            </a:r>
          </a:p>
          <a:p>
            <a:pPr>
              <a:spcBef>
                <a:spcPct val="0"/>
              </a:spcBef>
            </a:pPr>
            <a:r>
              <a:rPr lang="en-US" smtClean="0"/>
              <a:t>-Ask a follow-up question about which specific barriers must be crossed before the individual aspirin molecules arrive in the bloodstream</a:t>
            </a:r>
          </a:p>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F0FC2C-2141-4E78-A7BB-33DAFBBB74E1}"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Give students a moment to think but explain that you will come back to this question at the end of the class period</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860041-C670-44EA-9858-24EC4329D0BA}"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pitchFamily="18" charset="0"/>
                <a:ea typeface="ＭＳ Ｐゴシック"/>
                <a:cs typeface="ＭＳ Ｐゴシック"/>
              </a:rPr>
              <a:t>Explain that:</a:t>
            </a:r>
          </a:p>
          <a:p>
            <a:pPr>
              <a:spcBef>
                <a:spcPct val="0"/>
              </a:spcBef>
            </a:pPr>
            <a:r>
              <a:rPr lang="en-US" smtClean="0">
                <a:latin typeface="Times New Roman" pitchFamily="18" charset="0"/>
                <a:ea typeface="ＭＳ Ｐゴシック"/>
                <a:cs typeface="ＭＳ Ｐゴシック"/>
              </a:rPr>
              <a:t>What is meant by ionization and that for weak acids the process is reversible.  The rate of association is </a:t>
            </a:r>
            <a:r>
              <a:rPr lang="en-US" b="1" smtClean="0">
                <a:latin typeface="Times New Roman" pitchFamily="18" charset="0"/>
                <a:ea typeface="ＭＳ Ｐゴシック"/>
                <a:cs typeface="ＭＳ Ｐゴシック"/>
              </a:rPr>
              <a:t>not</a:t>
            </a:r>
            <a:r>
              <a:rPr lang="en-US" smtClean="0">
                <a:latin typeface="Times New Roman" pitchFamily="18" charset="0"/>
                <a:ea typeface="ＭＳ Ｐゴシック"/>
                <a:cs typeface="ＭＳ Ｐゴシック"/>
              </a:rPr>
              <a:t> equal to dissociation (the ratio for weak acids is not 1:1…far from it)</a:t>
            </a:r>
            <a:endParaRPr lang="en-US" b="1" smtClean="0"/>
          </a:p>
          <a:p>
            <a:pPr>
              <a:spcBef>
                <a:spcPct val="0"/>
              </a:spcBef>
            </a:pPr>
            <a:endParaRPr lang="en-US" b="1"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4AFDDB-82AF-4D16-985A-D0FBD9E0AEDD}" type="slidenum">
              <a:rPr lang="en-US">
                <a:latin typeface="Times New Roman" pitchFamily="18" charset="0"/>
                <a:ea typeface="ＭＳ Ｐゴシック"/>
                <a:cs typeface="ＭＳ Ｐゴシック"/>
              </a:rPr>
              <a:pPr fontAlgn="base">
                <a:spcBef>
                  <a:spcPct val="0"/>
                </a:spcBef>
                <a:spcAft>
                  <a:spcPct val="0"/>
                </a:spcAft>
              </a:pPr>
              <a:t>6</a:t>
            </a:fld>
            <a:endParaRPr lang="en-US">
              <a:latin typeface="Times New Roman" pitchFamily="18"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C16EA-2196-45DE-9FB4-73E1B6E6786E}" type="slidenum">
              <a:rPr lang="en-US">
                <a:solidFill>
                  <a:srgbClr val="000000"/>
                </a:solidFill>
                <a:latin typeface="Times" pitchFamily="18" charset="0"/>
                <a:ea typeface="ＭＳ Ｐゴシック"/>
                <a:cs typeface="ＭＳ Ｐゴシック"/>
              </a:rPr>
              <a:pPr fontAlgn="base">
                <a:spcBef>
                  <a:spcPct val="0"/>
                </a:spcBef>
                <a:spcAft>
                  <a:spcPct val="0"/>
                </a:spcAft>
              </a:pPr>
              <a:t>7</a:t>
            </a:fld>
            <a:endParaRPr lang="en-US">
              <a:solidFill>
                <a:srgbClr val="000000"/>
              </a:solidFill>
              <a:latin typeface="Times" pitchFamily="18" charset="0"/>
              <a:ea typeface="ＭＳ Ｐゴシック"/>
              <a:cs typeface="ＭＳ Ｐゴシック"/>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pitchFamily="18" charset="0"/>
              </a:rPr>
              <a:t>Briefly review the definition of pKa and relationship to ionization.  (Mention it is not dissimilar to [H+], and pH—both pH and pKa are –log of a value) </a:t>
            </a:r>
          </a:p>
          <a:p>
            <a:pPr>
              <a:spcBef>
                <a:spcPct val="0"/>
              </a:spcBef>
            </a:pPr>
            <a:r>
              <a:rPr lang="en-US" smtClean="0">
                <a:latin typeface="Times" pitchFamily="18" charset="0"/>
              </a:rPr>
              <a:t>Relate pKa to tendency to donate a proton; “good” proton donors are relatively stronger acids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D26E98-BD17-4380-BF37-3951FC0802CA}"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DF6E83-CB90-451E-A127-97FFBC552CC4}"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ED5967-D048-45E2-B61A-9ABA4EDB9960}"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11EBC3-6664-4D1E-A7D4-9AD6156994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B227CB-0106-4393-B076-F1AF3DEFFD14}"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DECB7B-F77D-4925-9507-E6A0F8EE7A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B0FA71-05A0-46F6-A803-559C83E92DED}"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BC213B-5DDB-4730-9926-837116EAC0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B7028F-7514-4F62-85E7-8DFF8E1C69FA}"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5F5011-9C01-48D0-B0F6-32039B2374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AE39A2-F368-4C96-A013-C5DCDA60E780}"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AC69A6-28FD-46FF-9D49-D4E0B7AA94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C0DB9F-2891-4815-B9E8-C61DA085B28E}" type="datetimeFigureOut">
              <a:rPr lang="en-US"/>
              <a:pPr>
                <a:defRPr/>
              </a:pPr>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CC4163-52AD-495F-90D2-AFB63646A1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34E649-BDBA-4580-8616-A670DDE01115}" type="datetimeFigureOut">
              <a:rPr lang="en-US"/>
              <a:pPr>
                <a:defRPr/>
              </a:pPr>
              <a:t>11/13/2013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BC5E429-BC88-4E98-AF89-475C29B8AA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85E787-5ACF-4D62-86D5-2FDBB274D771}" type="datetimeFigureOut">
              <a:rPr lang="en-US"/>
              <a:pPr>
                <a:defRPr/>
              </a:pPr>
              <a:t>11/13/2013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0DD5F3-34E0-406D-9075-243FD1AF829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7FCB22-9778-45A2-8276-94B754983A08}" type="datetimeFigureOut">
              <a:rPr lang="en-US"/>
              <a:pPr>
                <a:defRPr/>
              </a:pPr>
              <a:t>11/13/2013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5D216A-E29D-4970-8385-2B74AE082C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8B0F48-3170-4065-ABA6-C7CB618B7438}" type="datetimeFigureOut">
              <a:rPr lang="en-US"/>
              <a:pPr>
                <a:defRPr/>
              </a:pPr>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F03420-12FA-4241-B520-BB2A057D37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6A103F-8935-4131-A76E-2275283AEE47}" type="datetimeFigureOut">
              <a:rPr lang="en-US"/>
              <a:pPr>
                <a:defRPr/>
              </a:pPr>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380F12-D25D-4EC5-A486-3FE22B8B79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892E96D-EB1E-4FF1-9118-CB38ADB0C03F}" type="datetimeFigureOut">
              <a:rPr lang="en-US"/>
              <a:pPr>
                <a:defRPr/>
              </a:pPr>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C32418C-914A-4438-9037-5BF4D53658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38" y="204788"/>
            <a:ext cx="8488362" cy="5883275"/>
          </a:xfrm>
        </p:spPr>
        <p:txBody>
          <a:bodyPr rtlCol="0">
            <a:normAutofit fontScale="92500" lnSpcReduction="20000"/>
          </a:bodyPr>
          <a:lstStyle/>
          <a:p>
            <a:pPr marL="0" indent="0" algn="ctr" fontAlgn="auto">
              <a:spcAft>
                <a:spcPts val="0"/>
              </a:spcAft>
              <a:buFont typeface="Arial"/>
              <a:buNone/>
              <a:defRPr/>
            </a:pPr>
            <a:r>
              <a:rPr lang="en-US" sz="5200" b="1" dirty="0">
                <a:solidFill>
                  <a:srgbClr val="0000FF"/>
                </a:solidFill>
              </a:rPr>
              <a:t>Teachable </a:t>
            </a:r>
            <a:r>
              <a:rPr lang="en-US" sz="5200" b="1" dirty="0" smtClean="0">
                <a:solidFill>
                  <a:srgbClr val="0000FF"/>
                </a:solidFill>
              </a:rPr>
              <a:t>Tidbit </a:t>
            </a:r>
            <a:r>
              <a:rPr lang="en-US" sz="5200" b="1" dirty="0">
                <a:solidFill>
                  <a:srgbClr val="0000FF"/>
                </a:solidFill>
              </a:rPr>
              <a:t>L</a:t>
            </a:r>
            <a:r>
              <a:rPr lang="en-US" sz="5200" b="1" dirty="0" smtClean="0">
                <a:solidFill>
                  <a:srgbClr val="0000FF"/>
                </a:solidFill>
              </a:rPr>
              <a:t>earning Outcomes</a:t>
            </a:r>
          </a:p>
          <a:p>
            <a:pPr marL="0" indent="0" algn="ctr" fontAlgn="auto">
              <a:spcAft>
                <a:spcPts val="0"/>
              </a:spcAft>
              <a:buFont typeface="Arial"/>
              <a:buNone/>
              <a:defRPr/>
            </a:pPr>
            <a:endParaRPr lang="en-US" sz="3500" dirty="0"/>
          </a:p>
          <a:p>
            <a:pPr marL="514350" indent="-514350" fontAlgn="auto">
              <a:spcAft>
                <a:spcPts val="0"/>
              </a:spcAft>
              <a:buFont typeface="+mj-lt"/>
              <a:buAutoNum type="arabicPeriod"/>
              <a:defRPr/>
            </a:pPr>
            <a:r>
              <a:rPr lang="en-US" sz="3500" b="1" u="sng" dirty="0"/>
              <a:t>Define</a:t>
            </a:r>
            <a:r>
              <a:rPr lang="en-US" sz="3500" u="sng" dirty="0"/>
              <a:t> </a:t>
            </a:r>
            <a:r>
              <a:rPr lang="en-US" sz="3500" dirty="0" smtClean="0"/>
              <a:t>acids, bases </a:t>
            </a:r>
            <a:r>
              <a:rPr lang="en-US" sz="3500" dirty="0"/>
              <a:t>in </a:t>
            </a:r>
            <a:r>
              <a:rPr lang="en-US" sz="3500" dirty="0" err="1" smtClean="0"/>
              <a:t>biosystems</a:t>
            </a:r>
            <a:r>
              <a:rPr lang="en-US" sz="3500" dirty="0"/>
              <a:t> </a:t>
            </a:r>
          </a:p>
          <a:p>
            <a:pPr marL="514350" indent="-514350" fontAlgn="auto">
              <a:spcAft>
                <a:spcPts val="0"/>
              </a:spcAft>
              <a:buFont typeface="+mj-lt"/>
              <a:buAutoNum type="arabicPeriod"/>
              <a:defRPr/>
            </a:pPr>
            <a:r>
              <a:rPr lang="en-US" sz="3500" b="1" u="sng" dirty="0"/>
              <a:t>Predict </a:t>
            </a:r>
            <a:r>
              <a:rPr lang="en-US" sz="3500" dirty="0"/>
              <a:t>charge of molecule @ particular pH based on its </a:t>
            </a:r>
            <a:r>
              <a:rPr lang="en-US" sz="3500" dirty="0" err="1" smtClean="0"/>
              <a:t>pKa</a:t>
            </a:r>
            <a:endParaRPr lang="en-US" sz="3500" dirty="0"/>
          </a:p>
          <a:p>
            <a:pPr marL="514350" indent="-514350" fontAlgn="auto">
              <a:spcAft>
                <a:spcPts val="0"/>
              </a:spcAft>
              <a:buFont typeface="+mj-lt"/>
              <a:buAutoNum type="arabicPeriod"/>
              <a:defRPr/>
            </a:pPr>
            <a:r>
              <a:rPr lang="en-US" sz="3500" b="1" u="sng" dirty="0">
                <a:solidFill>
                  <a:schemeClr val="bg1">
                    <a:lumMod val="75000"/>
                  </a:schemeClr>
                </a:solidFill>
              </a:rPr>
              <a:t>Interpret</a:t>
            </a:r>
            <a:r>
              <a:rPr lang="en-US" sz="3500" dirty="0">
                <a:solidFill>
                  <a:schemeClr val="bg1">
                    <a:lumMod val="75000"/>
                  </a:schemeClr>
                </a:solidFill>
              </a:rPr>
              <a:t> graph of the above </a:t>
            </a:r>
            <a:r>
              <a:rPr lang="en-US" sz="3500" dirty="0" smtClean="0">
                <a:solidFill>
                  <a:schemeClr val="bg1">
                    <a:lumMod val="75000"/>
                  </a:schemeClr>
                </a:solidFill>
              </a:rPr>
              <a:t>relationship</a:t>
            </a:r>
            <a:endParaRPr lang="en-US" sz="3500" dirty="0">
              <a:solidFill>
                <a:schemeClr val="bg1">
                  <a:lumMod val="75000"/>
                </a:schemeClr>
              </a:solidFill>
            </a:endParaRPr>
          </a:p>
          <a:p>
            <a:pPr marL="514350" indent="-514350" fontAlgn="auto">
              <a:spcAft>
                <a:spcPts val="0"/>
              </a:spcAft>
              <a:buFont typeface="+mj-lt"/>
              <a:buAutoNum type="arabicPeriod"/>
              <a:defRPr/>
            </a:pPr>
            <a:r>
              <a:rPr lang="en-US" sz="3500" b="1" u="sng" dirty="0">
                <a:solidFill>
                  <a:schemeClr val="bg1">
                    <a:lumMod val="75000"/>
                  </a:schemeClr>
                </a:solidFill>
              </a:rPr>
              <a:t>Calculate</a:t>
            </a:r>
            <a:r>
              <a:rPr lang="en-US" sz="3500" dirty="0">
                <a:solidFill>
                  <a:schemeClr val="bg1">
                    <a:lumMod val="75000"/>
                  </a:schemeClr>
                </a:solidFill>
              </a:rPr>
              <a:t> ratio of protonated/</a:t>
            </a:r>
            <a:r>
              <a:rPr lang="en-US" sz="3500" dirty="0" err="1">
                <a:solidFill>
                  <a:schemeClr val="bg1">
                    <a:lumMod val="75000"/>
                  </a:schemeClr>
                </a:solidFill>
              </a:rPr>
              <a:t>unprotonated</a:t>
            </a:r>
            <a:r>
              <a:rPr lang="en-US" sz="3500" dirty="0">
                <a:solidFill>
                  <a:schemeClr val="bg1">
                    <a:lumMod val="75000"/>
                  </a:schemeClr>
                </a:solidFill>
              </a:rPr>
              <a:t> forms of </a:t>
            </a:r>
            <a:r>
              <a:rPr lang="en-US" sz="3500" dirty="0" err="1">
                <a:solidFill>
                  <a:schemeClr val="bg1">
                    <a:lumMod val="75000"/>
                  </a:schemeClr>
                </a:solidFill>
              </a:rPr>
              <a:t>ionizable</a:t>
            </a:r>
            <a:r>
              <a:rPr lang="en-US" sz="3500" dirty="0">
                <a:solidFill>
                  <a:schemeClr val="bg1">
                    <a:lumMod val="75000"/>
                  </a:schemeClr>
                </a:solidFill>
              </a:rPr>
              <a:t> groups depending on chemical characteristics </a:t>
            </a:r>
            <a:r>
              <a:rPr lang="en-US" sz="3500" dirty="0" smtClean="0">
                <a:solidFill>
                  <a:schemeClr val="bg1">
                    <a:lumMod val="75000"/>
                  </a:schemeClr>
                </a:solidFill>
              </a:rPr>
              <a:t>and environmental </a:t>
            </a:r>
            <a:r>
              <a:rPr lang="en-US" sz="3500" dirty="0">
                <a:solidFill>
                  <a:schemeClr val="bg1">
                    <a:lumMod val="75000"/>
                  </a:schemeClr>
                </a:solidFill>
              </a:rPr>
              <a:t>pH (use the HH equation</a:t>
            </a:r>
            <a:r>
              <a:rPr lang="en-US" sz="3500" dirty="0" smtClean="0">
                <a:solidFill>
                  <a:schemeClr val="bg1">
                    <a:lumMod val="75000"/>
                  </a:schemeClr>
                </a:solidFill>
              </a:rPr>
              <a:t>)</a:t>
            </a:r>
            <a:endParaRPr lang="en-US" sz="3500" dirty="0">
              <a:solidFill>
                <a:schemeClr val="bg1">
                  <a:lumMod val="75000"/>
                </a:schemeClr>
              </a:solidFill>
            </a:endParaRPr>
          </a:p>
          <a:p>
            <a:pPr marL="514350" indent="-514350" fontAlgn="auto">
              <a:spcAft>
                <a:spcPts val="0"/>
              </a:spcAft>
              <a:buFont typeface="+mj-lt"/>
              <a:buAutoNum type="arabicPeriod"/>
              <a:defRPr/>
            </a:pPr>
            <a:r>
              <a:rPr lang="en-US" sz="3500" b="1" u="sng" dirty="0"/>
              <a:t>Apply</a:t>
            </a:r>
            <a:r>
              <a:rPr lang="en-US" sz="3500" dirty="0"/>
              <a:t> in medical context</a:t>
            </a:r>
          </a:p>
          <a:p>
            <a:pPr fontAlgn="auto">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txBox="1">
            <a:spLocks noChangeArrowheads="1"/>
          </p:cNvSpPr>
          <p:nvPr/>
        </p:nvSpPr>
        <p:spPr bwMode="auto">
          <a:xfrm>
            <a:off x="-90488" y="1600200"/>
            <a:ext cx="8610601" cy="1295400"/>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defRPr sz="2400">
                <a:solidFill>
                  <a:schemeClr val="tx1"/>
                </a:solidFill>
                <a:latin typeface="Times" charset="0"/>
                <a:ea typeface="ＭＳ Ｐゴシック" charset="0"/>
              </a:defRPr>
            </a:lvl1pPr>
            <a:lvl2pPr marL="857250" indent="-457200">
              <a:defRPr sz="2400">
                <a:solidFill>
                  <a:schemeClr val="tx1"/>
                </a:solidFill>
                <a:latin typeface="Times" charset="0"/>
                <a:ea typeface="ＭＳ Ｐゴシック" charset="0"/>
              </a:defRPr>
            </a:lvl2pPr>
            <a:lvl3pPr marL="1257300" indent="-4572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400050" lvl="1" indent="0" fontAlgn="auto">
              <a:spcBef>
                <a:spcPct val="20000"/>
              </a:spcBef>
              <a:spcAft>
                <a:spcPts val="0"/>
              </a:spcAft>
              <a:defRPr/>
            </a:pPr>
            <a:r>
              <a:rPr lang="en-US" sz="2800" dirty="0" smtClean="0">
                <a:solidFill>
                  <a:srgbClr val="000000"/>
                </a:solidFill>
                <a:latin typeface="Arial" charset="0"/>
                <a:cs typeface="ＭＳ Ｐゴシック" charset="0"/>
              </a:rPr>
              <a:t>A </a:t>
            </a:r>
            <a:r>
              <a:rPr lang="en-US" sz="2800" dirty="0" smtClean="0">
                <a:solidFill>
                  <a:srgbClr val="FF0000"/>
                </a:solidFill>
                <a:latin typeface="Arial" charset="0"/>
                <a:cs typeface="ＭＳ Ｐゴシック" charset="0"/>
              </a:rPr>
              <a:t>strong acid </a:t>
            </a:r>
            <a:r>
              <a:rPr lang="en-US" sz="2800" dirty="0" smtClean="0">
                <a:solidFill>
                  <a:srgbClr val="000000"/>
                </a:solidFill>
                <a:latin typeface="Arial" charset="0"/>
                <a:cs typeface="ＭＳ Ｐゴシック" charset="0"/>
              </a:rPr>
              <a:t>is likely to donate a proton…EVEN IF the surrounding [H</a:t>
            </a:r>
            <a:r>
              <a:rPr lang="en-US" sz="2800" baseline="30000" dirty="0" smtClean="0">
                <a:solidFill>
                  <a:srgbClr val="000000"/>
                </a:solidFill>
                <a:latin typeface="Arial" charset="0"/>
                <a:cs typeface="ＭＳ Ｐゴシック" charset="0"/>
              </a:rPr>
              <a:t>+</a:t>
            </a:r>
            <a:r>
              <a:rPr lang="en-US" sz="2800" dirty="0" smtClean="0">
                <a:solidFill>
                  <a:srgbClr val="000000"/>
                </a:solidFill>
                <a:latin typeface="Arial" charset="0"/>
                <a:cs typeface="ＭＳ Ｐゴシック" charset="0"/>
              </a:rPr>
              <a:t>] is high!</a:t>
            </a: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sz="2800" dirty="0" smtClean="0">
              <a:solidFill>
                <a:srgbClr val="000000"/>
              </a:solidFill>
              <a:latin typeface="Arial" charset="0"/>
              <a:cs typeface="ＭＳ Ｐゴシック" charset="0"/>
            </a:endParaRPr>
          </a:p>
          <a:p>
            <a:pPr lvl="1" fontAlgn="auto">
              <a:spcBef>
                <a:spcPct val="20000"/>
              </a:spcBef>
              <a:spcAft>
                <a:spcPts val="0"/>
              </a:spcAft>
              <a:buFont typeface="Arial" charset="0"/>
              <a:buChar char="•"/>
              <a:defRPr/>
            </a:pPr>
            <a:endParaRPr lang="en-US" sz="2800" dirty="0" smtClean="0">
              <a:solidFill>
                <a:srgbClr val="000000"/>
              </a:solidFill>
              <a:latin typeface="Arial" charset="0"/>
              <a:cs typeface="ＭＳ Ｐゴシック" charset="0"/>
            </a:endParaRPr>
          </a:p>
        </p:txBody>
      </p:sp>
      <p:sp>
        <p:nvSpPr>
          <p:cNvPr id="32770"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Ionization of Strong Acids</a:t>
            </a:r>
          </a:p>
          <a:p>
            <a:pPr algn="ctr"/>
            <a:endParaRPr lang="en-US" sz="4800" b="1">
              <a:solidFill>
                <a:schemeClr val="bg1"/>
              </a:solidFill>
              <a:latin typeface="Calibri" pitchFamily="34" charset="0"/>
            </a:endParaRPr>
          </a:p>
        </p:txBody>
      </p:sp>
      <p:sp>
        <p:nvSpPr>
          <p:cNvPr id="32771" name="TextBox 2"/>
          <p:cNvSpPr txBox="1">
            <a:spLocks noChangeArrowheads="1"/>
          </p:cNvSpPr>
          <p:nvPr/>
        </p:nvSpPr>
        <p:spPr bwMode="auto">
          <a:xfrm>
            <a:off x="3298825" y="3571875"/>
            <a:ext cx="3278188" cy="954088"/>
          </a:xfrm>
          <a:prstGeom prst="rect">
            <a:avLst/>
          </a:prstGeom>
          <a:noFill/>
          <a:ln w="9525">
            <a:noFill/>
            <a:miter lim="800000"/>
            <a:headEnd/>
            <a:tailEnd/>
          </a:ln>
        </p:spPr>
        <p:txBody>
          <a:bodyPr wrap="none">
            <a:spAutoFit/>
          </a:bodyPr>
          <a:lstStyle/>
          <a:p>
            <a:r>
              <a:rPr lang="en-US" sz="2800">
                <a:solidFill>
                  <a:srgbClr val="0000FF"/>
                </a:solidFill>
                <a:cs typeface="Arial" charset="0"/>
              </a:rPr>
              <a:t>When HCl is added</a:t>
            </a:r>
          </a:p>
          <a:p>
            <a:r>
              <a:rPr lang="en-US" sz="2800">
                <a:solidFill>
                  <a:srgbClr val="0000FF"/>
                </a:solidFill>
                <a:cs typeface="Arial" charset="0"/>
              </a:rPr>
              <a:t>….what happens?</a:t>
            </a:r>
          </a:p>
        </p:txBody>
      </p:sp>
      <p:pic>
        <p:nvPicPr>
          <p:cNvPr id="32772" name="Picture 23"/>
          <p:cNvPicPr>
            <a:picLocks noChangeAspect="1"/>
          </p:cNvPicPr>
          <p:nvPr/>
        </p:nvPicPr>
        <p:blipFill>
          <a:blip r:embed="rId3"/>
          <a:srcRect/>
          <a:stretch>
            <a:fillRect/>
          </a:stretch>
        </p:blipFill>
        <p:spPr bwMode="auto">
          <a:xfrm>
            <a:off x="554038" y="2898775"/>
            <a:ext cx="2266950" cy="2016125"/>
          </a:xfrm>
          <a:prstGeom prst="rect">
            <a:avLst/>
          </a:prstGeom>
          <a:noFill/>
          <a:ln w="9525">
            <a:noFill/>
            <a:miter lim="800000"/>
            <a:headEnd/>
            <a:tailEnd/>
          </a:ln>
        </p:spPr>
      </p:pic>
      <p:sp>
        <p:nvSpPr>
          <p:cNvPr id="32773" name="TextBox 24"/>
          <p:cNvSpPr txBox="1">
            <a:spLocks noChangeArrowheads="1"/>
          </p:cNvSpPr>
          <p:nvPr/>
        </p:nvSpPr>
        <p:spPr bwMode="auto">
          <a:xfrm>
            <a:off x="400050" y="5170488"/>
            <a:ext cx="2341563" cy="461962"/>
          </a:xfrm>
          <a:prstGeom prst="rect">
            <a:avLst/>
          </a:prstGeom>
          <a:noFill/>
          <a:ln w="9525">
            <a:noFill/>
            <a:miter lim="800000"/>
            <a:headEnd/>
            <a:tailEnd/>
          </a:ln>
        </p:spPr>
        <p:txBody>
          <a:bodyPr>
            <a:spAutoFit/>
          </a:bodyPr>
          <a:lstStyle/>
          <a:p>
            <a:r>
              <a:rPr lang="en-US" sz="2400">
                <a:latin typeface="Calibri" pitchFamily="34" charset="0"/>
              </a:rPr>
              <a:t>Low pH solution</a:t>
            </a:r>
          </a:p>
        </p:txBody>
      </p:sp>
      <p:sp>
        <p:nvSpPr>
          <p:cNvPr id="32774" name="TextBox 25"/>
          <p:cNvSpPr txBox="1">
            <a:spLocks noChangeArrowheads="1"/>
          </p:cNvSpPr>
          <p:nvPr/>
        </p:nvSpPr>
        <p:spPr bwMode="auto">
          <a:xfrm>
            <a:off x="792163" y="41846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75" name="TextBox 26"/>
          <p:cNvSpPr txBox="1">
            <a:spLocks noChangeArrowheads="1"/>
          </p:cNvSpPr>
          <p:nvPr/>
        </p:nvSpPr>
        <p:spPr bwMode="auto">
          <a:xfrm>
            <a:off x="944563" y="43370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76" name="TextBox 27"/>
          <p:cNvSpPr txBox="1">
            <a:spLocks noChangeArrowheads="1"/>
          </p:cNvSpPr>
          <p:nvPr/>
        </p:nvSpPr>
        <p:spPr bwMode="auto">
          <a:xfrm>
            <a:off x="1096963" y="44894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77" name="TextBox 28"/>
          <p:cNvSpPr txBox="1">
            <a:spLocks noChangeArrowheads="1"/>
          </p:cNvSpPr>
          <p:nvPr/>
        </p:nvSpPr>
        <p:spPr bwMode="auto">
          <a:xfrm>
            <a:off x="1462088" y="429895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78" name="TextBox 29"/>
          <p:cNvSpPr txBox="1">
            <a:spLocks noChangeArrowheads="1"/>
          </p:cNvSpPr>
          <p:nvPr/>
        </p:nvSpPr>
        <p:spPr bwMode="auto">
          <a:xfrm>
            <a:off x="1220788" y="425450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79" name="TextBox 30"/>
          <p:cNvSpPr txBox="1">
            <a:spLocks noChangeArrowheads="1"/>
          </p:cNvSpPr>
          <p:nvPr/>
        </p:nvSpPr>
        <p:spPr bwMode="auto">
          <a:xfrm>
            <a:off x="2041525" y="4554538"/>
            <a:ext cx="365125" cy="30638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80" name="TextBox 31"/>
          <p:cNvSpPr txBox="1">
            <a:spLocks noChangeArrowheads="1"/>
          </p:cNvSpPr>
          <p:nvPr/>
        </p:nvSpPr>
        <p:spPr bwMode="auto">
          <a:xfrm>
            <a:off x="1690688" y="45307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81" name="TextBox 32"/>
          <p:cNvSpPr txBox="1">
            <a:spLocks noChangeArrowheads="1"/>
          </p:cNvSpPr>
          <p:nvPr/>
        </p:nvSpPr>
        <p:spPr bwMode="auto">
          <a:xfrm>
            <a:off x="1401763" y="4562475"/>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82" name="TextBox 33"/>
          <p:cNvSpPr txBox="1">
            <a:spLocks noChangeArrowheads="1"/>
          </p:cNvSpPr>
          <p:nvPr/>
        </p:nvSpPr>
        <p:spPr bwMode="auto">
          <a:xfrm>
            <a:off x="1644650" y="4144963"/>
            <a:ext cx="363538"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83" name="TextBox 34"/>
          <p:cNvSpPr txBox="1">
            <a:spLocks noChangeArrowheads="1"/>
          </p:cNvSpPr>
          <p:nvPr/>
        </p:nvSpPr>
        <p:spPr bwMode="auto">
          <a:xfrm>
            <a:off x="763588" y="44926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2784" name="TextBox 35"/>
          <p:cNvSpPr txBox="1">
            <a:spLocks noChangeArrowheads="1"/>
          </p:cNvSpPr>
          <p:nvPr/>
        </p:nvSpPr>
        <p:spPr bwMode="auto">
          <a:xfrm>
            <a:off x="1919288" y="416877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txBox="1">
            <a:spLocks noChangeArrowheads="1"/>
          </p:cNvSpPr>
          <p:nvPr/>
        </p:nvSpPr>
        <p:spPr bwMode="auto">
          <a:xfrm>
            <a:off x="-90488" y="1600200"/>
            <a:ext cx="8610601" cy="1295400"/>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defRPr sz="2400">
                <a:solidFill>
                  <a:schemeClr val="tx1"/>
                </a:solidFill>
                <a:latin typeface="Times" charset="0"/>
                <a:ea typeface="ＭＳ Ｐゴシック" charset="0"/>
              </a:defRPr>
            </a:lvl1pPr>
            <a:lvl2pPr marL="857250" indent="-457200">
              <a:defRPr sz="2400">
                <a:solidFill>
                  <a:schemeClr val="tx1"/>
                </a:solidFill>
                <a:latin typeface="Times" charset="0"/>
                <a:ea typeface="ＭＳ Ｐゴシック" charset="0"/>
              </a:defRPr>
            </a:lvl2pPr>
            <a:lvl3pPr marL="1257300" indent="-4572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400050" lvl="1" indent="0" fontAlgn="auto">
              <a:spcBef>
                <a:spcPct val="20000"/>
              </a:spcBef>
              <a:spcAft>
                <a:spcPts val="0"/>
              </a:spcAft>
              <a:defRPr/>
            </a:pPr>
            <a:r>
              <a:rPr lang="en-US" sz="2800" dirty="0" smtClean="0">
                <a:solidFill>
                  <a:srgbClr val="000000"/>
                </a:solidFill>
                <a:latin typeface="Arial" charset="0"/>
                <a:cs typeface="ＭＳ Ｐゴシック" charset="0"/>
              </a:rPr>
              <a:t>A </a:t>
            </a:r>
            <a:r>
              <a:rPr lang="en-US" sz="2800" dirty="0" smtClean="0">
                <a:solidFill>
                  <a:srgbClr val="FF0000"/>
                </a:solidFill>
                <a:latin typeface="Arial" charset="0"/>
                <a:cs typeface="ＭＳ Ｐゴシック" charset="0"/>
              </a:rPr>
              <a:t>strong acid </a:t>
            </a:r>
            <a:r>
              <a:rPr lang="en-US" sz="2800" dirty="0" smtClean="0">
                <a:solidFill>
                  <a:srgbClr val="000000"/>
                </a:solidFill>
                <a:latin typeface="Arial" charset="0"/>
                <a:cs typeface="ＭＳ Ｐゴシック" charset="0"/>
              </a:rPr>
              <a:t>is likely to donate a proton…EVEN IF the surrounding [H</a:t>
            </a:r>
            <a:r>
              <a:rPr lang="en-US" sz="2800" baseline="30000" dirty="0" smtClean="0">
                <a:solidFill>
                  <a:srgbClr val="000000"/>
                </a:solidFill>
                <a:latin typeface="Arial" charset="0"/>
                <a:cs typeface="ＭＳ Ｐゴシック" charset="0"/>
              </a:rPr>
              <a:t>+</a:t>
            </a:r>
            <a:r>
              <a:rPr lang="en-US" sz="2800" dirty="0" smtClean="0">
                <a:solidFill>
                  <a:srgbClr val="000000"/>
                </a:solidFill>
                <a:latin typeface="Arial" charset="0"/>
                <a:cs typeface="ＭＳ Ｐゴシック" charset="0"/>
              </a:rPr>
              <a:t>] is high!</a:t>
            </a: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sz="2800" dirty="0" smtClean="0">
              <a:solidFill>
                <a:srgbClr val="000000"/>
              </a:solidFill>
              <a:latin typeface="Arial" charset="0"/>
              <a:cs typeface="ＭＳ Ｐゴシック" charset="0"/>
            </a:endParaRPr>
          </a:p>
          <a:p>
            <a:pPr lvl="1" fontAlgn="auto">
              <a:spcBef>
                <a:spcPct val="20000"/>
              </a:spcBef>
              <a:spcAft>
                <a:spcPts val="0"/>
              </a:spcAft>
              <a:buFont typeface="Arial" charset="0"/>
              <a:buChar char="•"/>
              <a:defRPr/>
            </a:pPr>
            <a:endParaRPr lang="en-US" sz="2800" dirty="0" smtClean="0">
              <a:solidFill>
                <a:srgbClr val="000000"/>
              </a:solidFill>
              <a:latin typeface="Arial" charset="0"/>
              <a:cs typeface="ＭＳ Ｐゴシック" charset="0"/>
            </a:endParaRPr>
          </a:p>
        </p:txBody>
      </p:sp>
      <p:sp>
        <p:nvSpPr>
          <p:cNvPr id="34818"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Ionization of Strong Acids</a:t>
            </a:r>
          </a:p>
        </p:txBody>
      </p:sp>
      <p:sp>
        <p:nvSpPr>
          <p:cNvPr id="34819" name="TextBox 6"/>
          <p:cNvSpPr txBox="1">
            <a:spLocks noChangeArrowheads="1"/>
          </p:cNvSpPr>
          <p:nvPr/>
        </p:nvSpPr>
        <p:spPr bwMode="auto">
          <a:xfrm>
            <a:off x="2998788" y="3460750"/>
            <a:ext cx="5730875" cy="1508125"/>
          </a:xfrm>
          <a:prstGeom prst="rect">
            <a:avLst/>
          </a:prstGeom>
          <a:noFill/>
          <a:ln w="9525">
            <a:noFill/>
            <a:miter lim="800000"/>
            <a:headEnd/>
            <a:tailEnd/>
          </a:ln>
        </p:spPr>
        <p:txBody>
          <a:bodyPr wrap="none">
            <a:spAutoFit/>
          </a:bodyPr>
          <a:lstStyle/>
          <a:p>
            <a:r>
              <a:rPr lang="en-US" sz="2400">
                <a:cs typeface="Arial" charset="0"/>
              </a:rPr>
              <a:t>HCl </a:t>
            </a:r>
            <a:r>
              <a:rPr lang="en-US" sz="2400">
                <a:cs typeface="Arial" charset="0"/>
                <a:sym typeface="Wingdings" pitchFamily="2" charset="2"/>
              </a:rPr>
              <a:t> </a:t>
            </a:r>
            <a:r>
              <a:rPr lang="en-US" sz="4000">
                <a:cs typeface="Arial" charset="0"/>
                <a:sym typeface="Wingdings" pitchFamily="2" charset="2"/>
              </a:rPr>
              <a:t>H</a:t>
            </a:r>
            <a:r>
              <a:rPr lang="en-US" sz="4000" baseline="30000">
                <a:cs typeface="Arial" charset="0"/>
                <a:sym typeface="Wingdings" pitchFamily="2" charset="2"/>
              </a:rPr>
              <a:t>+</a:t>
            </a:r>
            <a:r>
              <a:rPr lang="en-US" sz="4000">
                <a:cs typeface="Arial" charset="0"/>
                <a:sym typeface="Wingdings" pitchFamily="2" charset="2"/>
              </a:rPr>
              <a:t> + Cl</a:t>
            </a:r>
            <a:r>
              <a:rPr lang="en-US" sz="4000" baseline="30000">
                <a:cs typeface="Arial" charset="0"/>
                <a:sym typeface="Wingdings" pitchFamily="2" charset="2"/>
              </a:rPr>
              <a:t>-</a:t>
            </a:r>
            <a:r>
              <a:rPr lang="en-US" sz="4000">
                <a:cs typeface="Arial" charset="0"/>
                <a:sym typeface="Wingdings" pitchFamily="2" charset="2"/>
              </a:rPr>
              <a:t>  </a:t>
            </a:r>
          </a:p>
          <a:p>
            <a:r>
              <a:rPr lang="en-US" sz="2400">
                <a:cs typeface="Arial" charset="0"/>
                <a:sym typeface="Wingdings" pitchFamily="2" charset="2"/>
              </a:rPr>
              <a:t> </a:t>
            </a:r>
          </a:p>
          <a:p>
            <a:r>
              <a:rPr lang="en-US" sz="2800" b="1">
                <a:solidFill>
                  <a:srgbClr val="0000FF"/>
                </a:solidFill>
                <a:cs typeface="Arial" charset="0"/>
                <a:sym typeface="Wingdings" pitchFamily="2" charset="2"/>
              </a:rPr>
              <a:t>The majority of molecules ionize</a:t>
            </a:r>
            <a:endParaRPr lang="en-US" sz="2800" b="1">
              <a:solidFill>
                <a:srgbClr val="0000FF"/>
              </a:solidFill>
              <a:cs typeface="Arial" charset="0"/>
            </a:endParaRPr>
          </a:p>
        </p:txBody>
      </p:sp>
      <p:pic>
        <p:nvPicPr>
          <p:cNvPr id="34820" name="Picture 7"/>
          <p:cNvPicPr>
            <a:picLocks noChangeAspect="1"/>
          </p:cNvPicPr>
          <p:nvPr/>
        </p:nvPicPr>
        <p:blipFill>
          <a:blip r:embed="rId3"/>
          <a:srcRect/>
          <a:stretch>
            <a:fillRect/>
          </a:stretch>
        </p:blipFill>
        <p:spPr bwMode="auto">
          <a:xfrm>
            <a:off x="554038" y="2881313"/>
            <a:ext cx="2266950" cy="2016125"/>
          </a:xfrm>
          <a:prstGeom prst="rect">
            <a:avLst/>
          </a:prstGeom>
          <a:noFill/>
          <a:ln w="9525">
            <a:noFill/>
            <a:miter lim="800000"/>
            <a:headEnd/>
            <a:tailEnd/>
          </a:ln>
        </p:spPr>
      </p:pic>
      <p:sp>
        <p:nvSpPr>
          <p:cNvPr id="34821" name="TextBox 8"/>
          <p:cNvSpPr txBox="1">
            <a:spLocks noChangeArrowheads="1"/>
          </p:cNvSpPr>
          <p:nvPr/>
        </p:nvSpPr>
        <p:spPr bwMode="auto">
          <a:xfrm>
            <a:off x="488950" y="5241925"/>
            <a:ext cx="2341563" cy="368300"/>
          </a:xfrm>
          <a:prstGeom prst="rect">
            <a:avLst/>
          </a:prstGeom>
          <a:noFill/>
          <a:ln w="9525">
            <a:noFill/>
            <a:miter lim="800000"/>
            <a:headEnd/>
            <a:tailEnd/>
          </a:ln>
        </p:spPr>
        <p:txBody>
          <a:bodyPr>
            <a:spAutoFit/>
          </a:bodyPr>
          <a:lstStyle/>
          <a:p>
            <a:r>
              <a:rPr lang="en-US">
                <a:latin typeface="Calibri" pitchFamily="34" charset="0"/>
              </a:rPr>
              <a:t>Low pH solution</a:t>
            </a:r>
          </a:p>
        </p:txBody>
      </p:sp>
      <p:sp>
        <p:nvSpPr>
          <p:cNvPr id="34822" name="TextBox 9"/>
          <p:cNvSpPr txBox="1">
            <a:spLocks noChangeArrowheads="1"/>
          </p:cNvSpPr>
          <p:nvPr/>
        </p:nvSpPr>
        <p:spPr bwMode="auto">
          <a:xfrm>
            <a:off x="792163" y="41846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3" name="TextBox 12"/>
          <p:cNvSpPr txBox="1">
            <a:spLocks noChangeArrowheads="1"/>
          </p:cNvSpPr>
          <p:nvPr/>
        </p:nvSpPr>
        <p:spPr bwMode="auto">
          <a:xfrm>
            <a:off x="944563" y="43370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4" name="TextBox 13"/>
          <p:cNvSpPr txBox="1">
            <a:spLocks noChangeArrowheads="1"/>
          </p:cNvSpPr>
          <p:nvPr/>
        </p:nvSpPr>
        <p:spPr bwMode="auto">
          <a:xfrm>
            <a:off x="1096963" y="44894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5" name="TextBox 14"/>
          <p:cNvSpPr txBox="1">
            <a:spLocks noChangeArrowheads="1"/>
          </p:cNvSpPr>
          <p:nvPr/>
        </p:nvSpPr>
        <p:spPr bwMode="auto">
          <a:xfrm>
            <a:off x="1462088" y="429895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6" name="TextBox 15"/>
          <p:cNvSpPr txBox="1">
            <a:spLocks noChangeArrowheads="1"/>
          </p:cNvSpPr>
          <p:nvPr/>
        </p:nvSpPr>
        <p:spPr bwMode="auto">
          <a:xfrm>
            <a:off x="1220788" y="425450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7" name="TextBox 16"/>
          <p:cNvSpPr txBox="1">
            <a:spLocks noChangeArrowheads="1"/>
          </p:cNvSpPr>
          <p:nvPr/>
        </p:nvSpPr>
        <p:spPr bwMode="auto">
          <a:xfrm>
            <a:off x="2041525" y="4554538"/>
            <a:ext cx="365125" cy="30638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8" name="TextBox 17"/>
          <p:cNvSpPr txBox="1">
            <a:spLocks noChangeArrowheads="1"/>
          </p:cNvSpPr>
          <p:nvPr/>
        </p:nvSpPr>
        <p:spPr bwMode="auto">
          <a:xfrm>
            <a:off x="1690688" y="45307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29" name="TextBox 18"/>
          <p:cNvSpPr txBox="1">
            <a:spLocks noChangeArrowheads="1"/>
          </p:cNvSpPr>
          <p:nvPr/>
        </p:nvSpPr>
        <p:spPr bwMode="auto">
          <a:xfrm>
            <a:off x="1401763" y="4562475"/>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30" name="TextBox 19"/>
          <p:cNvSpPr txBox="1">
            <a:spLocks noChangeArrowheads="1"/>
          </p:cNvSpPr>
          <p:nvPr/>
        </p:nvSpPr>
        <p:spPr bwMode="auto">
          <a:xfrm>
            <a:off x="1644650" y="4144963"/>
            <a:ext cx="363538"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31" name="TextBox 20"/>
          <p:cNvSpPr txBox="1">
            <a:spLocks noChangeArrowheads="1"/>
          </p:cNvSpPr>
          <p:nvPr/>
        </p:nvSpPr>
        <p:spPr bwMode="auto">
          <a:xfrm>
            <a:off x="763588" y="44926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4832" name="TextBox 21"/>
          <p:cNvSpPr txBox="1">
            <a:spLocks noChangeArrowheads="1"/>
          </p:cNvSpPr>
          <p:nvPr/>
        </p:nvSpPr>
        <p:spPr bwMode="auto">
          <a:xfrm>
            <a:off x="1919288" y="416877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txBox="1">
            <a:spLocks noChangeArrowheads="1"/>
          </p:cNvSpPr>
          <p:nvPr/>
        </p:nvSpPr>
        <p:spPr bwMode="auto">
          <a:xfrm>
            <a:off x="-90488" y="1600200"/>
            <a:ext cx="8610601" cy="1295400"/>
          </a:xfrm>
          <a:prstGeom prst="rect">
            <a:avLst/>
          </a:prstGeom>
          <a:noFill/>
          <a:ln w="9525">
            <a:noFill/>
            <a:miter lim="800000"/>
            <a:headEnd/>
            <a:tailEnd/>
          </a:ln>
        </p:spPr>
        <p:txBody>
          <a:bodyPr/>
          <a:lstStyle/>
          <a:p>
            <a:pPr marL="400050" lvl="1">
              <a:spcBef>
                <a:spcPct val="20000"/>
              </a:spcBef>
            </a:pPr>
            <a:r>
              <a:rPr lang="en-US" sz="2800">
                <a:solidFill>
                  <a:srgbClr val="000000"/>
                </a:solidFill>
                <a:ea typeface="ＭＳ Ｐゴシック"/>
                <a:cs typeface="ＭＳ Ｐゴシック"/>
              </a:rPr>
              <a:t>A </a:t>
            </a:r>
            <a:r>
              <a:rPr lang="en-US" sz="2800">
                <a:solidFill>
                  <a:srgbClr val="FF0000"/>
                </a:solidFill>
                <a:ea typeface="ＭＳ Ｐゴシック"/>
                <a:cs typeface="ＭＳ Ｐゴシック"/>
              </a:rPr>
              <a:t>weak acid </a:t>
            </a:r>
            <a:r>
              <a:rPr lang="en-US" sz="2800">
                <a:solidFill>
                  <a:srgbClr val="000000"/>
                </a:solidFill>
                <a:ea typeface="ＭＳ Ｐゴシック"/>
                <a:cs typeface="ＭＳ Ｐゴシック"/>
              </a:rPr>
              <a:t>is less likely to donate a proton…</a:t>
            </a:r>
            <a:r>
              <a:rPr lang="en-US" sz="2800">
                <a:solidFill>
                  <a:srgbClr val="FF0000"/>
                </a:solidFill>
                <a:ea typeface="ＭＳ Ｐゴシック"/>
                <a:cs typeface="ＭＳ Ｐゴシック"/>
              </a:rPr>
              <a:t>ESPECIALLY IF </a:t>
            </a:r>
            <a:r>
              <a:rPr lang="en-US" sz="2800">
                <a:solidFill>
                  <a:srgbClr val="000000"/>
                </a:solidFill>
                <a:ea typeface="ＭＳ Ｐゴシック"/>
                <a:cs typeface="ＭＳ Ｐゴシック"/>
              </a:rPr>
              <a:t>the surrounding [H</a:t>
            </a:r>
            <a:r>
              <a:rPr lang="en-US" sz="2800" baseline="30000">
                <a:solidFill>
                  <a:srgbClr val="000000"/>
                </a:solidFill>
                <a:ea typeface="ＭＳ Ｐゴシック"/>
                <a:cs typeface="ＭＳ Ｐゴシック"/>
              </a:rPr>
              <a:t>+</a:t>
            </a:r>
            <a:r>
              <a:rPr lang="en-US" sz="2800">
                <a:solidFill>
                  <a:srgbClr val="000000"/>
                </a:solidFill>
                <a:ea typeface="ＭＳ Ｐゴシック"/>
                <a:cs typeface="ＭＳ Ｐゴシック"/>
              </a:rPr>
              <a:t>] is high!</a:t>
            </a:r>
          </a:p>
          <a:p>
            <a:pPr marL="400050" lvl="1">
              <a:spcBef>
                <a:spcPct val="20000"/>
              </a:spcBef>
            </a:pPr>
            <a:endParaRPr lang="en-US" sz="2800">
              <a:solidFill>
                <a:srgbClr val="000000"/>
              </a:solidFill>
              <a:ea typeface="ＭＳ Ｐゴシック"/>
              <a:cs typeface="ＭＳ Ｐゴシック"/>
            </a:endParaRPr>
          </a:p>
          <a:p>
            <a:pPr marL="400050" lvl="1">
              <a:spcBef>
                <a:spcPct val="20000"/>
              </a:spcBef>
            </a:pPr>
            <a:endParaRPr lang="en-US" sz="2800">
              <a:solidFill>
                <a:srgbClr val="000000"/>
              </a:solidFill>
              <a:ea typeface="ＭＳ Ｐゴシック"/>
              <a:cs typeface="ＭＳ Ｐゴシック"/>
            </a:endParaRPr>
          </a:p>
          <a:p>
            <a:pPr marL="400050" lvl="1">
              <a:spcBef>
                <a:spcPct val="20000"/>
              </a:spcBef>
            </a:pPr>
            <a:endParaRPr lang="en-US" sz="2800">
              <a:solidFill>
                <a:srgbClr val="000000"/>
              </a:solidFill>
              <a:ea typeface="ＭＳ Ｐゴシック"/>
              <a:cs typeface="ＭＳ Ｐゴシック"/>
            </a:endParaRPr>
          </a:p>
          <a:p>
            <a:pPr marL="400050" lvl="1">
              <a:spcBef>
                <a:spcPct val="20000"/>
              </a:spcBef>
            </a:pPr>
            <a:endParaRPr lang="en-US" sz="2800">
              <a:solidFill>
                <a:srgbClr val="000000"/>
              </a:solidFill>
              <a:ea typeface="ＭＳ Ｐゴシック"/>
              <a:cs typeface="ＭＳ Ｐゴシック"/>
            </a:endParaRPr>
          </a:p>
          <a:p>
            <a:pPr marL="400050" lvl="1">
              <a:spcBef>
                <a:spcPct val="20000"/>
              </a:spcBef>
            </a:pPr>
            <a:endParaRPr lang="en-US" sz="2800">
              <a:solidFill>
                <a:srgbClr val="000000"/>
              </a:solidFill>
              <a:ea typeface="ＭＳ Ｐゴシック"/>
              <a:cs typeface="ＭＳ Ｐゴシック"/>
            </a:endParaRPr>
          </a:p>
          <a:p>
            <a:pPr marL="400050" lvl="1">
              <a:spcBef>
                <a:spcPct val="20000"/>
              </a:spcBef>
            </a:pPr>
            <a:endParaRPr lang="en-US" sz="2800">
              <a:solidFill>
                <a:srgbClr val="000000"/>
              </a:solidFill>
              <a:ea typeface="ＭＳ Ｐゴシック"/>
              <a:cs typeface="ＭＳ Ｐゴシック"/>
            </a:endParaRPr>
          </a:p>
        </p:txBody>
      </p:sp>
      <p:sp>
        <p:nvSpPr>
          <p:cNvPr id="36866"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Surrounding pH Influences Weak Acid Ionization</a:t>
            </a:r>
          </a:p>
        </p:txBody>
      </p:sp>
      <p:pic>
        <p:nvPicPr>
          <p:cNvPr id="36867" name="Picture 11"/>
          <p:cNvPicPr>
            <a:picLocks noChangeAspect="1"/>
          </p:cNvPicPr>
          <p:nvPr/>
        </p:nvPicPr>
        <p:blipFill>
          <a:blip r:embed="rId3"/>
          <a:srcRect/>
          <a:stretch>
            <a:fillRect/>
          </a:stretch>
        </p:blipFill>
        <p:spPr bwMode="auto">
          <a:xfrm>
            <a:off x="554038" y="2881313"/>
            <a:ext cx="2266950" cy="2016125"/>
          </a:xfrm>
          <a:prstGeom prst="rect">
            <a:avLst/>
          </a:prstGeom>
          <a:noFill/>
          <a:ln w="9525">
            <a:noFill/>
            <a:miter lim="800000"/>
            <a:headEnd/>
            <a:tailEnd/>
          </a:ln>
        </p:spPr>
      </p:pic>
      <p:sp>
        <p:nvSpPr>
          <p:cNvPr id="36868" name="TextBox 1"/>
          <p:cNvSpPr txBox="1">
            <a:spLocks noChangeArrowheads="1"/>
          </p:cNvSpPr>
          <p:nvPr/>
        </p:nvSpPr>
        <p:spPr bwMode="auto">
          <a:xfrm>
            <a:off x="473075" y="5170488"/>
            <a:ext cx="2341563" cy="461962"/>
          </a:xfrm>
          <a:prstGeom prst="rect">
            <a:avLst/>
          </a:prstGeom>
          <a:noFill/>
          <a:ln w="9525">
            <a:noFill/>
            <a:miter lim="800000"/>
            <a:headEnd/>
            <a:tailEnd/>
          </a:ln>
        </p:spPr>
        <p:txBody>
          <a:bodyPr>
            <a:spAutoFit/>
          </a:bodyPr>
          <a:lstStyle/>
          <a:p>
            <a:r>
              <a:rPr lang="en-US" sz="2400">
                <a:latin typeface="Calibri" pitchFamily="34" charset="0"/>
              </a:rPr>
              <a:t>Low pH solution</a:t>
            </a:r>
          </a:p>
        </p:txBody>
      </p:sp>
      <p:sp>
        <p:nvSpPr>
          <p:cNvPr id="36869" name="TextBox 6"/>
          <p:cNvSpPr txBox="1">
            <a:spLocks noChangeArrowheads="1"/>
          </p:cNvSpPr>
          <p:nvPr/>
        </p:nvSpPr>
        <p:spPr bwMode="auto">
          <a:xfrm>
            <a:off x="3651250" y="3559175"/>
            <a:ext cx="5267325" cy="954088"/>
          </a:xfrm>
          <a:prstGeom prst="rect">
            <a:avLst/>
          </a:prstGeom>
          <a:noFill/>
          <a:ln w="9525">
            <a:noFill/>
            <a:miter lim="800000"/>
            <a:headEnd/>
            <a:tailEnd/>
          </a:ln>
        </p:spPr>
        <p:txBody>
          <a:bodyPr wrap="none">
            <a:spAutoFit/>
          </a:bodyPr>
          <a:lstStyle/>
          <a:p>
            <a:r>
              <a:rPr lang="en-US" sz="2800">
                <a:solidFill>
                  <a:srgbClr val="0000FF"/>
                </a:solidFill>
                <a:cs typeface="Arial" charset="0"/>
              </a:rPr>
              <a:t>When a weak acid HA is added, </a:t>
            </a:r>
          </a:p>
          <a:p>
            <a:r>
              <a:rPr lang="en-US" sz="2800">
                <a:solidFill>
                  <a:srgbClr val="0000FF"/>
                </a:solidFill>
                <a:cs typeface="Arial" charset="0"/>
              </a:rPr>
              <a:t>…what happens?</a:t>
            </a:r>
          </a:p>
        </p:txBody>
      </p:sp>
      <p:sp>
        <p:nvSpPr>
          <p:cNvPr id="36870" name="TextBox 2"/>
          <p:cNvSpPr txBox="1">
            <a:spLocks noChangeArrowheads="1"/>
          </p:cNvSpPr>
          <p:nvPr/>
        </p:nvSpPr>
        <p:spPr bwMode="auto">
          <a:xfrm>
            <a:off x="792163" y="41846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1" name="TextBox 7"/>
          <p:cNvSpPr txBox="1">
            <a:spLocks noChangeArrowheads="1"/>
          </p:cNvSpPr>
          <p:nvPr/>
        </p:nvSpPr>
        <p:spPr bwMode="auto">
          <a:xfrm>
            <a:off x="944563" y="43370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2" name="TextBox 8"/>
          <p:cNvSpPr txBox="1">
            <a:spLocks noChangeArrowheads="1"/>
          </p:cNvSpPr>
          <p:nvPr/>
        </p:nvSpPr>
        <p:spPr bwMode="auto">
          <a:xfrm>
            <a:off x="1096963" y="44894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3" name="TextBox 9"/>
          <p:cNvSpPr txBox="1">
            <a:spLocks noChangeArrowheads="1"/>
          </p:cNvSpPr>
          <p:nvPr/>
        </p:nvSpPr>
        <p:spPr bwMode="auto">
          <a:xfrm>
            <a:off x="1462088" y="429895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4" name="TextBox 12"/>
          <p:cNvSpPr txBox="1">
            <a:spLocks noChangeArrowheads="1"/>
          </p:cNvSpPr>
          <p:nvPr/>
        </p:nvSpPr>
        <p:spPr bwMode="auto">
          <a:xfrm>
            <a:off x="1220788" y="425450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5" name="TextBox 13"/>
          <p:cNvSpPr txBox="1">
            <a:spLocks noChangeArrowheads="1"/>
          </p:cNvSpPr>
          <p:nvPr/>
        </p:nvSpPr>
        <p:spPr bwMode="auto">
          <a:xfrm>
            <a:off x="2041525" y="4554538"/>
            <a:ext cx="365125" cy="30638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6" name="TextBox 14"/>
          <p:cNvSpPr txBox="1">
            <a:spLocks noChangeArrowheads="1"/>
          </p:cNvSpPr>
          <p:nvPr/>
        </p:nvSpPr>
        <p:spPr bwMode="auto">
          <a:xfrm>
            <a:off x="1690688" y="45307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7" name="TextBox 15"/>
          <p:cNvSpPr txBox="1">
            <a:spLocks noChangeArrowheads="1"/>
          </p:cNvSpPr>
          <p:nvPr/>
        </p:nvSpPr>
        <p:spPr bwMode="auto">
          <a:xfrm>
            <a:off x="1401763" y="4562475"/>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8" name="TextBox 16"/>
          <p:cNvSpPr txBox="1">
            <a:spLocks noChangeArrowheads="1"/>
          </p:cNvSpPr>
          <p:nvPr/>
        </p:nvSpPr>
        <p:spPr bwMode="auto">
          <a:xfrm>
            <a:off x="1644650" y="4144963"/>
            <a:ext cx="363538"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79" name="TextBox 17"/>
          <p:cNvSpPr txBox="1">
            <a:spLocks noChangeArrowheads="1"/>
          </p:cNvSpPr>
          <p:nvPr/>
        </p:nvSpPr>
        <p:spPr bwMode="auto">
          <a:xfrm>
            <a:off x="763588" y="44926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6880" name="TextBox 18"/>
          <p:cNvSpPr txBox="1">
            <a:spLocks noChangeArrowheads="1"/>
          </p:cNvSpPr>
          <p:nvPr/>
        </p:nvSpPr>
        <p:spPr bwMode="auto">
          <a:xfrm>
            <a:off x="1919288" y="416877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txBox="1">
            <a:spLocks noChangeArrowheads="1"/>
          </p:cNvSpPr>
          <p:nvPr/>
        </p:nvSpPr>
        <p:spPr bwMode="auto">
          <a:xfrm>
            <a:off x="-90488" y="1600200"/>
            <a:ext cx="8610601" cy="1295400"/>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defRPr sz="2400">
                <a:solidFill>
                  <a:schemeClr val="tx1"/>
                </a:solidFill>
                <a:latin typeface="Times" charset="0"/>
                <a:ea typeface="ＭＳ Ｐゴシック" charset="0"/>
              </a:defRPr>
            </a:lvl1pPr>
            <a:lvl2pPr marL="857250" indent="-457200">
              <a:defRPr sz="2400">
                <a:solidFill>
                  <a:schemeClr val="tx1"/>
                </a:solidFill>
                <a:latin typeface="Times" charset="0"/>
                <a:ea typeface="ＭＳ Ｐゴシック" charset="0"/>
              </a:defRPr>
            </a:lvl2pPr>
            <a:lvl3pPr marL="1257300" indent="-4572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400050" lvl="1" indent="0" fontAlgn="auto">
              <a:spcBef>
                <a:spcPct val="20000"/>
              </a:spcBef>
              <a:spcAft>
                <a:spcPts val="0"/>
              </a:spcAft>
              <a:defRPr/>
            </a:pPr>
            <a:r>
              <a:rPr lang="en-US" sz="2800" dirty="0" smtClean="0">
                <a:solidFill>
                  <a:srgbClr val="000000"/>
                </a:solidFill>
                <a:latin typeface="Arial" charset="0"/>
                <a:cs typeface="ＭＳ Ｐゴシック" charset="0"/>
              </a:rPr>
              <a:t>A </a:t>
            </a:r>
            <a:r>
              <a:rPr lang="en-US" sz="2800" dirty="0" smtClean="0">
                <a:solidFill>
                  <a:srgbClr val="FF0000"/>
                </a:solidFill>
                <a:latin typeface="Arial" charset="0"/>
                <a:cs typeface="ＭＳ Ｐゴシック" charset="0"/>
              </a:rPr>
              <a:t>weak acid </a:t>
            </a:r>
            <a:r>
              <a:rPr lang="en-US" sz="2800" dirty="0" smtClean="0">
                <a:solidFill>
                  <a:srgbClr val="000000"/>
                </a:solidFill>
                <a:latin typeface="Arial" charset="0"/>
                <a:cs typeface="ＭＳ Ｐゴシック" charset="0"/>
              </a:rPr>
              <a:t>is less likely to donate a proton…</a:t>
            </a:r>
            <a:r>
              <a:rPr lang="en-US" sz="2800" dirty="0" smtClean="0">
                <a:solidFill>
                  <a:srgbClr val="FF0000"/>
                </a:solidFill>
                <a:latin typeface="Arial" charset="0"/>
                <a:cs typeface="ＭＳ Ｐゴシック" charset="0"/>
              </a:rPr>
              <a:t>ESPECIALLY IF </a:t>
            </a:r>
            <a:r>
              <a:rPr lang="en-US" sz="2800" dirty="0" smtClean="0">
                <a:solidFill>
                  <a:srgbClr val="000000"/>
                </a:solidFill>
                <a:latin typeface="Arial" charset="0"/>
                <a:cs typeface="ＭＳ Ｐゴシック" charset="0"/>
              </a:rPr>
              <a:t>the surrounding [H</a:t>
            </a:r>
            <a:r>
              <a:rPr lang="en-US" sz="2800" baseline="30000" dirty="0" smtClean="0">
                <a:solidFill>
                  <a:srgbClr val="000000"/>
                </a:solidFill>
                <a:latin typeface="Arial" charset="0"/>
                <a:cs typeface="ＭＳ Ｐゴシック" charset="0"/>
              </a:rPr>
              <a:t>+</a:t>
            </a:r>
            <a:r>
              <a:rPr lang="en-US" sz="2800" dirty="0" smtClean="0">
                <a:solidFill>
                  <a:srgbClr val="000000"/>
                </a:solidFill>
                <a:latin typeface="Arial" charset="0"/>
                <a:cs typeface="ＭＳ Ｐゴシック" charset="0"/>
              </a:rPr>
              <a:t>] is high!</a:t>
            </a: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sz="2800" dirty="0" smtClean="0">
              <a:solidFill>
                <a:srgbClr val="00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sz="2800" dirty="0" smtClean="0">
              <a:solidFill>
                <a:srgbClr val="000000"/>
              </a:solidFill>
              <a:latin typeface="Arial" charset="0"/>
              <a:cs typeface="ＭＳ Ｐゴシック" charset="0"/>
            </a:endParaRPr>
          </a:p>
          <a:p>
            <a:pPr lvl="1" fontAlgn="auto">
              <a:spcBef>
                <a:spcPct val="20000"/>
              </a:spcBef>
              <a:spcAft>
                <a:spcPts val="0"/>
              </a:spcAft>
              <a:buFont typeface="Arial" charset="0"/>
              <a:buChar char="•"/>
              <a:defRPr/>
            </a:pPr>
            <a:endParaRPr lang="en-US" sz="2800" dirty="0" smtClean="0">
              <a:solidFill>
                <a:srgbClr val="000000"/>
              </a:solidFill>
              <a:latin typeface="Arial" charset="0"/>
              <a:cs typeface="ＭＳ Ｐゴシック" charset="0"/>
            </a:endParaRPr>
          </a:p>
        </p:txBody>
      </p:sp>
      <p:sp>
        <p:nvSpPr>
          <p:cNvPr id="38914"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Surrounding pH Influences Weak Acid Ionization</a:t>
            </a:r>
          </a:p>
        </p:txBody>
      </p:sp>
      <p:sp>
        <p:nvSpPr>
          <p:cNvPr id="38915" name="TextBox 6"/>
          <p:cNvSpPr txBox="1">
            <a:spLocks noChangeArrowheads="1"/>
          </p:cNvSpPr>
          <p:nvPr/>
        </p:nvSpPr>
        <p:spPr bwMode="auto">
          <a:xfrm>
            <a:off x="2822575" y="3194050"/>
            <a:ext cx="5246688" cy="1939925"/>
          </a:xfrm>
          <a:prstGeom prst="rect">
            <a:avLst/>
          </a:prstGeom>
          <a:noFill/>
          <a:ln w="9525">
            <a:noFill/>
            <a:miter lim="800000"/>
            <a:headEnd/>
            <a:tailEnd/>
          </a:ln>
        </p:spPr>
        <p:txBody>
          <a:bodyPr wrap="none">
            <a:spAutoFit/>
          </a:bodyPr>
          <a:lstStyle/>
          <a:p>
            <a:r>
              <a:rPr lang="en-US" sz="3600">
                <a:cs typeface="Arial" charset="0"/>
              </a:rPr>
              <a:t>HA </a:t>
            </a:r>
            <a:r>
              <a:rPr lang="en-US" sz="2800">
                <a:cs typeface="Arial" charset="0"/>
                <a:sym typeface="Wingdings" pitchFamily="2" charset="2"/>
              </a:rPr>
              <a:t> </a:t>
            </a:r>
            <a:r>
              <a:rPr lang="en-US" sz="2000">
                <a:cs typeface="Arial" charset="0"/>
                <a:sym typeface="Wingdings" pitchFamily="2" charset="2"/>
              </a:rPr>
              <a:t>H</a:t>
            </a:r>
            <a:r>
              <a:rPr lang="en-US" sz="2000" baseline="30000">
                <a:cs typeface="Arial" charset="0"/>
                <a:sym typeface="Wingdings" pitchFamily="2" charset="2"/>
              </a:rPr>
              <a:t>+</a:t>
            </a:r>
            <a:r>
              <a:rPr lang="en-US" sz="2000">
                <a:cs typeface="Arial" charset="0"/>
                <a:sym typeface="Wingdings" pitchFamily="2" charset="2"/>
              </a:rPr>
              <a:t> + A</a:t>
            </a:r>
            <a:r>
              <a:rPr lang="en-US" sz="2000" baseline="30000">
                <a:cs typeface="Arial" charset="0"/>
                <a:sym typeface="Wingdings" pitchFamily="2" charset="2"/>
              </a:rPr>
              <a:t>-</a:t>
            </a:r>
            <a:endParaRPr lang="en-US" sz="2000">
              <a:cs typeface="Arial" charset="0"/>
              <a:sym typeface="Wingdings" pitchFamily="2" charset="2"/>
            </a:endParaRPr>
          </a:p>
          <a:p>
            <a:r>
              <a:rPr lang="en-US" sz="2000">
                <a:cs typeface="Arial" charset="0"/>
                <a:sym typeface="Wingdings" pitchFamily="2" charset="2"/>
              </a:rPr>
              <a:t> </a:t>
            </a:r>
          </a:p>
          <a:p>
            <a:r>
              <a:rPr lang="en-US" sz="3200" b="1">
                <a:solidFill>
                  <a:srgbClr val="0000FF"/>
                </a:solidFill>
                <a:cs typeface="Arial" charset="0"/>
                <a:sym typeface="Wingdings" pitchFamily="2" charset="2"/>
              </a:rPr>
              <a:t>The majority of molecules </a:t>
            </a:r>
          </a:p>
          <a:p>
            <a:r>
              <a:rPr lang="en-US" sz="3200" b="1">
                <a:solidFill>
                  <a:srgbClr val="0000FF"/>
                </a:solidFill>
                <a:cs typeface="Arial" charset="0"/>
                <a:sym typeface="Wingdings" pitchFamily="2" charset="2"/>
              </a:rPr>
              <a:t>do NOT ionize</a:t>
            </a:r>
            <a:endParaRPr lang="en-US" sz="3200" b="1">
              <a:solidFill>
                <a:srgbClr val="0000FF"/>
              </a:solidFill>
              <a:cs typeface="Arial" charset="0"/>
            </a:endParaRPr>
          </a:p>
        </p:txBody>
      </p:sp>
      <p:pic>
        <p:nvPicPr>
          <p:cNvPr id="38916" name="Picture 7"/>
          <p:cNvPicPr>
            <a:picLocks noChangeAspect="1"/>
          </p:cNvPicPr>
          <p:nvPr/>
        </p:nvPicPr>
        <p:blipFill>
          <a:blip r:embed="rId3"/>
          <a:srcRect/>
          <a:stretch>
            <a:fillRect/>
          </a:stretch>
        </p:blipFill>
        <p:spPr bwMode="auto">
          <a:xfrm>
            <a:off x="554038" y="2881313"/>
            <a:ext cx="2266950" cy="2016125"/>
          </a:xfrm>
          <a:prstGeom prst="rect">
            <a:avLst/>
          </a:prstGeom>
          <a:noFill/>
          <a:ln w="9525">
            <a:noFill/>
            <a:miter lim="800000"/>
            <a:headEnd/>
            <a:tailEnd/>
          </a:ln>
        </p:spPr>
      </p:pic>
      <p:sp>
        <p:nvSpPr>
          <p:cNvPr id="38917" name="TextBox 8"/>
          <p:cNvSpPr txBox="1">
            <a:spLocks noChangeArrowheads="1"/>
          </p:cNvSpPr>
          <p:nvPr/>
        </p:nvSpPr>
        <p:spPr bwMode="auto">
          <a:xfrm>
            <a:off x="479425" y="5187950"/>
            <a:ext cx="2343150" cy="461963"/>
          </a:xfrm>
          <a:prstGeom prst="rect">
            <a:avLst/>
          </a:prstGeom>
          <a:noFill/>
          <a:ln w="9525">
            <a:noFill/>
            <a:miter lim="800000"/>
            <a:headEnd/>
            <a:tailEnd/>
          </a:ln>
        </p:spPr>
        <p:txBody>
          <a:bodyPr>
            <a:spAutoFit/>
          </a:bodyPr>
          <a:lstStyle/>
          <a:p>
            <a:r>
              <a:rPr lang="en-US" sz="2400">
                <a:latin typeface="Calibri" pitchFamily="34" charset="0"/>
              </a:rPr>
              <a:t>Low pH solution</a:t>
            </a:r>
          </a:p>
        </p:txBody>
      </p:sp>
      <p:sp>
        <p:nvSpPr>
          <p:cNvPr id="38918" name="TextBox 9"/>
          <p:cNvSpPr txBox="1">
            <a:spLocks noChangeArrowheads="1"/>
          </p:cNvSpPr>
          <p:nvPr/>
        </p:nvSpPr>
        <p:spPr bwMode="auto">
          <a:xfrm>
            <a:off x="792163" y="41846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19" name="TextBox 12"/>
          <p:cNvSpPr txBox="1">
            <a:spLocks noChangeArrowheads="1"/>
          </p:cNvSpPr>
          <p:nvPr/>
        </p:nvSpPr>
        <p:spPr bwMode="auto">
          <a:xfrm>
            <a:off x="944563" y="43370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0" name="TextBox 13"/>
          <p:cNvSpPr txBox="1">
            <a:spLocks noChangeArrowheads="1"/>
          </p:cNvSpPr>
          <p:nvPr/>
        </p:nvSpPr>
        <p:spPr bwMode="auto">
          <a:xfrm>
            <a:off x="1096963" y="4489450"/>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1" name="TextBox 14"/>
          <p:cNvSpPr txBox="1">
            <a:spLocks noChangeArrowheads="1"/>
          </p:cNvSpPr>
          <p:nvPr/>
        </p:nvSpPr>
        <p:spPr bwMode="auto">
          <a:xfrm>
            <a:off x="1462088" y="429895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2" name="TextBox 15"/>
          <p:cNvSpPr txBox="1">
            <a:spLocks noChangeArrowheads="1"/>
          </p:cNvSpPr>
          <p:nvPr/>
        </p:nvSpPr>
        <p:spPr bwMode="auto">
          <a:xfrm>
            <a:off x="1220788" y="4254500"/>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3" name="TextBox 16"/>
          <p:cNvSpPr txBox="1">
            <a:spLocks noChangeArrowheads="1"/>
          </p:cNvSpPr>
          <p:nvPr/>
        </p:nvSpPr>
        <p:spPr bwMode="auto">
          <a:xfrm>
            <a:off x="2041525" y="4554538"/>
            <a:ext cx="365125" cy="30638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4" name="TextBox 17"/>
          <p:cNvSpPr txBox="1">
            <a:spLocks noChangeArrowheads="1"/>
          </p:cNvSpPr>
          <p:nvPr/>
        </p:nvSpPr>
        <p:spPr bwMode="auto">
          <a:xfrm>
            <a:off x="1690688" y="45307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5" name="TextBox 18"/>
          <p:cNvSpPr txBox="1">
            <a:spLocks noChangeArrowheads="1"/>
          </p:cNvSpPr>
          <p:nvPr/>
        </p:nvSpPr>
        <p:spPr bwMode="auto">
          <a:xfrm>
            <a:off x="1401763" y="4562475"/>
            <a:ext cx="365125"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6" name="TextBox 19"/>
          <p:cNvSpPr txBox="1">
            <a:spLocks noChangeArrowheads="1"/>
          </p:cNvSpPr>
          <p:nvPr/>
        </p:nvSpPr>
        <p:spPr bwMode="auto">
          <a:xfrm>
            <a:off x="1644650" y="4144963"/>
            <a:ext cx="363538"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7" name="TextBox 20"/>
          <p:cNvSpPr txBox="1">
            <a:spLocks noChangeArrowheads="1"/>
          </p:cNvSpPr>
          <p:nvPr/>
        </p:nvSpPr>
        <p:spPr bwMode="auto">
          <a:xfrm>
            <a:off x="763588" y="449262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38928" name="TextBox 21"/>
          <p:cNvSpPr txBox="1">
            <a:spLocks noChangeArrowheads="1"/>
          </p:cNvSpPr>
          <p:nvPr/>
        </p:nvSpPr>
        <p:spPr bwMode="auto">
          <a:xfrm>
            <a:off x="1919288" y="4168775"/>
            <a:ext cx="363537" cy="307975"/>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txBox="1">
            <a:spLocks noChangeArrowheads="1"/>
          </p:cNvSpPr>
          <p:nvPr/>
        </p:nvSpPr>
        <p:spPr bwMode="auto">
          <a:xfrm>
            <a:off x="0" y="874713"/>
            <a:ext cx="8610600" cy="1295400"/>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defRPr sz="2400">
                <a:solidFill>
                  <a:schemeClr val="tx1"/>
                </a:solidFill>
                <a:latin typeface="Times" charset="0"/>
                <a:ea typeface="ＭＳ Ｐゴシック" charset="0"/>
              </a:defRPr>
            </a:lvl1pPr>
            <a:lvl2pPr marL="857250" indent="-457200">
              <a:defRPr sz="2400">
                <a:solidFill>
                  <a:schemeClr val="tx1"/>
                </a:solidFill>
                <a:latin typeface="Times" charset="0"/>
                <a:ea typeface="ＭＳ Ｐゴシック" charset="0"/>
              </a:defRPr>
            </a:lvl2pPr>
            <a:lvl3pPr marL="1257300" indent="-4572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742950" lvl="1" indent="-342900" fontAlgn="auto">
              <a:spcBef>
                <a:spcPct val="20000"/>
              </a:spcBef>
              <a:spcAft>
                <a:spcPts val="0"/>
              </a:spcAft>
              <a:buFont typeface="Arial"/>
              <a:buChar char="•"/>
              <a:defRPr/>
            </a:pPr>
            <a:endParaRPr lang="en-US" dirty="0" smtClean="0">
              <a:solidFill>
                <a:srgbClr val="00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dirty="0" smtClean="0">
              <a:solidFill>
                <a:srgbClr val="000000"/>
              </a:solidFill>
              <a:latin typeface="Arial" charset="0"/>
              <a:cs typeface="ＭＳ Ｐゴシック" charset="0"/>
            </a:endParaRPr>
          </a:p>
          <a:p>
            <a:pPr lvl="1" fontAlgn="auto">
              <a:spcBef>
                <a:spcPct val="20000"/>
              </a:spcBef>
              <a:spcAft>
                <a:spcPts val="0"/>
              </a:spcAft>
              <a:buFont typeface="Arial" charset="0"/>
              <a:buChar char="•"/>
              <a:defRPr/>
            </a:pPr>
            <a:endParaRPr lang="en-US" dirty="0" smtClean="0">
              <a:solidFill>
                <a:srgbClr val="000000"/>
              </a:solidFill>
              <a:latin typeface="Arial" charset="0"/>
              <a:cs typeface="ＭＳ Ｐゴシック" charset="0"/>
            </a:endParaRPr>
          </a:p>
        </p:txBody>
      </p:sp>
      <p:sp>
        <p:nvSpPr>
          <p:cNvPr id="40962" name="Title 1"/>
          <p:cNvSpPr txBox="1">
            <a:spLocks/>
          </p:cNvSpPr>
          <p:nvPr/>
        </p:nvSpPr>
        <p:spPr bwMode="auto">
          <a:xfrm>
            <a:off x="0" y="0"/>
            <a:ext cx="9144000" cy="874713"/>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Think Pair Share Exercise</a:t>
            </a:r>
          </a:p>
        </p:txBody>
      </p:sp>
      <p:sp>
        <p:nvSpPr>
          <p:cNvPr id="40963" name="TextBox 2"/>
          <p:cNvSpPr txBox="1">
            <a:spLocks noChangeArrowheads="1"/>
          </p:cNvSpPr>
          <p:nvPr/>
        </p:nvSpPr>
        <p:spPr bwMode="auto">
          <a:xfrm>
            <a:off x="136525" y="3065463"/>
            <a:ext cx="9007475" cy="3786187"/>
          </a:xfrm>
          <a:prstGeom prst="rect">
            <a:avLst/>
          </a:prstGeom>
          <a:noFill/>
          <a:ln w="9525">
            <a:noFill/>
            <a:miter lim="800000"/>
            <a:headEnd/>
            <a:tailEnd/>
          </a:ln>
        </p:spPr>
        <p:txBody>
          <a:bodyPr>
            <a:spAutoFit/>
          </a:bodyPr>
          <a:lstStyle/>
          <a:p>
            <a:r>
              <a:rPr lang="en-US" sz="2400">
                <a:cs typeface="Arial" charset="0"/>
              </a:rPr>
              <a:t>Each group will be given 6 red/pink post-it notes and 6 blue post-it notes and a handout representing </a:t>
            </a:r>
            <a:r>
              <a:rPr lang="en-US" sz="2400" b="1">
                <a:cs typeface="Arial" charset="0"/>
              </a:rPr>
              <a:t>one</a:t>
            </a:r>
            <a:r>
              <a:rPr lang="en-US" sz="2400">
                <a:cs typeface="Arial" charset="0"/>
              </a:rPr>
              <a:t> of the above beakers.  			The blue and red/pink stickers stand for a </a:t>
            </a:r>
            <a:r>
              <a:rPr lang="en-US" sz="2400" b="1" u="sng">
                <a:cs typeface="Arial" charset="0"/>
              </a:rPr>
              <a:t>population</a:t>
            </a:r>
            <a:r>
              <a:rPr lang="en-US" sz="2400">
                <a:cs typeface="Arial" charset="0"/>
              </a:rPr>
              <a:t>  weak 		of acid molecules (HA</a:t>
            </a:r>
            <a:r>
              <a:rPr lang="en-US" sz="2400" u="sng">
                <a:cs typeface="Arial" charset="0"/>
              </a:rPr>
              <a:t>) with a pKa = 7</a:t>
            </a:r>
            <a:r>
              <a:rPr lang="en-US" sz="2400">
                <a:cs typeface="Arial" charset="0"/>
              </a:rPr>
              <a:t>.  </a:t>
            </a:r>
          </a:p>
          <a:p>
            <a:r>
              <a:rPr lang="en-US" sz="2400">
                <a:cs typeface="Arial" charset="0"/>
              </a:rPr>
              <a:t>			</a:t>
            </a:r>
            <a:r>
              <a:rPr lang="en-US" sz="2400">
                <a:solidFill>
                  <a:srgbClr val="923581"/>
                </a:solidFill>
                <a:cs typeface="Arial" charset="0"/>
              </a:rPr>
              <a:t>The red/pink stickers represent unionized weak acid HA</a:t>
            </a:r>
            <a:r>
              <a:rPr lang="en-US" sz="2400">
                <a:cs typeface="Arial" charset="0"/>
              </a:rPr>
              <a:t>.  		     </a:t>
            </a:r>
            <a:r>
              <a:rPr lang="en-US" sz="2400">
                <a:solidFill>
                  <a:srgbClr val="0000FF"/>
                </a:solidFill>
                <a:cs typeface="Arial" charset="0"/>
              </a:rPr>
              <a:t>The blue stickers represent ionized weak acid A</a:t>
            </a:r>
            <a:r>
              <a:rPr lang="en-US" sz="2400" baseline="30000">
                <a:solidFill>
                  <a:srgbClr val="0000FF"/>
                </a:solidFill>
                <a:cs typeface="Arial" charset="0"/>
              </a:rPr>
              <a:t>-</a:t>
            </a:r>
            <a:r>
              <a:rPr lang="en-US" sz="2400">
                <a:solidFill>
                  <a:srgbClr val="0000FF"/>
                </a:solidFill>
                <a:cs typeface="Arial" charset="0"/>
              </a:rPr>
              <a:t>  </a:t>
            </a:r>
          </a:p>
          <a:p>
            <a:endParaRPr lang="en-US" sz="2400">
              <a:cs typeface="Arial" charset="0"/>
            </a:endParaRPr>
          </a:p>
          <a:p>
            <a:r>
              <a:rPr lang="en-US" sz="2400">
                <a:cs typeface="Arial" charset="0"/>
              </a:rPr>
              <a:t>Depending on the pH of the solution to which you are adding your weak acid molecule, determine which color of stickies to add to your beaker.</a:t>
            </a:r>
            <a:endParaRPr lang="en-US" sz="2400" baseline="30000">
              <a:cs typeface="Arial" charset="0"/>
            </a:endParaRPr>
          </a:p>
        </p:txBody>
      </p:sp>
      <p:grpSp>
        <p:nvGrpSpPr>
          <p:cNvPr id="40964" name="Group 1"/>
          <p:cNvGrpSpPr>
            <a:grpSpLocks/>
          </p:cNvGrpSpPr>
          <p:nvPr/>
        </p:nvGrpSpPr>
        <p:grpSpPr bwMode="auto">
          <a:xfrm>
            <a:off x="614363" y="960438"/>
            <a:ext cx="8370887" cy="2038350"/>
            <a:chOff x="553951" y="3324189"/>
            <a:chExt cx="8371062" cy="2039069"/>
          </a:xfrm>
        </p:grpSpPr>
        <p:pic>
          <p:nvPicPr>
            <p:cNvPr id="40967" name="Picture 6"/>
            <p:cNvPicPr>
              <a:picLocks noChangeAspect="1"/>
            </p:cNvPicPr>
            <p:nvPr/>
          </p:nvPicPr>
          <p:blipFill>
            <a:blip r:embed="rId3"/>
            <a:srcRect/>
            <a:stretch>
              <a:fillRect/>
            </a:stretch>
          </p:blipFill>
          <p:spPr bwMode="auto">
            <a:xfrm>
              <a:off x="6657301" y="3340160"/>
              <a:ext cx="2267712" cy="2015910"/>
            </a:xfrm>
            <a:prstGeom prst="rect">
              <a:avLst/>
            </a:prstGeom>
            <a:noFill/>
            <a:ln w="9525">
              <a:noFill/>
              <a:miter lim="800000"/>
              <a:headEnd/>
              <a:tailEnd/>
            </a:ln>
          </p:spPr>
        </p:pic>
        <p:sp>
          <p:nvSpPr>
            <p:cNvPr id="40968" name="TextBox 7"/>
            <p:cNvSpPr txBox="1">
              <a:spLocks noChangeArrowheads="1"/>
            </p:cNvSpPr>
            <p:nvPr/>
          </p:nvSpPr>
          <p:spPr bwMode="auto">
            <a:xfrm>
              <a:off x="7505859" y="5021499"/>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69" name="TextBox 3"/>
            <p:cNvSpPr txBox="1">
              <a:spLocks noChangeArrowheads="1"/>
            </p:cNvSpPr>
            <p:nvPr/>
          </p:nvSpPr>
          <p:spPr bwMode="auto">
            <a:xfrm>
              <a:off x="7206312" y="3883496"/>
              <a:ext cx="867044" cy="523220"/>
            </a:xfrm>
            <a:prstGeom prst="rect">
              <a:avLst/>
            </a:prstGeom>
            <a:noFill/>
            <a:ln w="9525">
              <a:noFill/>
              <a:miter lim="800000"/>
              <a:headEnd/>
              <a:tailEnd/>
            </a:ln>
          </p:spPr>
          <p:txBody>
            <a:bodyPr wrap="none">
              <a:spAutoFit/>
            </a:bodyPr>
            <a:lstStyle/>
            <a:p>
              <a:r>
                <a:rPr lang="en-US" sz="2800" b="1">
                  <a:latin typeface="Calibri" pitchFamily="34" charset="0"/>
                </a:rPr>
                <a:t>pH 9</a:t>
              </a:r>
            </a:p>
          </p:txBody>
        </p:sp>
        <p:pic>
          <p:nvPicPr>
            <p:cNvPr id="40970" name="Picture 9"/>
            <p:cNvPicPr>
              <a:picLocks noChangeAspect="1"/>
            </p:cNvPicPr>
            <p:nvPr/>
          </p:nvPicPr>
          <p:blipFill>
            <a:blip r:embed="rId3"/>
            <a:srcRect/>
            <a:stretch>
              <a:fillRect/>
            </a:stretch>
          </p:blipFill>
          <p:spPr bwMode="auto">
            <a:xfrm>
              <a:off x="553951" y="3340160"/>
              <a:ext cx="2267712" cy="2015910"/>
            </a:xfrm>
            <a:prstGeom prst="rect">
              <a:avLst/>
            </a:prstGeom>
            <a:noFill/>
            <a:ln w="9525">
              <a:noFill/>
              <a:miter lim="800000"/>
              <a:headEnd/>
              <a:tailEnd/>
            </a:ln>
          </p:spPr>
        </p:pic>
        <p:sp>
          <p:nvSpPr>
            <p:cNvPr id="40971" name="TextBox 12"/>
            <p:cNvSpPr txBox="1">
              <a:spLocks noChangeArrowheads="1"/>
            </p:cNvSpPr>
            <p:nvPr/>
          </p:nvSpPr>
          <p:spPr bwMode="auto">
            <a:xfrm>
              <a:off x="792909" y="464387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2" name="TextBox 13"/>
            <p:cNvSpPr txBox="1">
              <a:spLocks noChangeArrowheads="1"/>
            </p:cNvSpPr>
            <p:nvPr/>
          </p:nvSpPr>
          <p:spPr bwMode="auto">
            <a:xfrm>
              <a:off x="945309" y="479627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3" name="TextBox 14"/>
            <p:cNvSpPr txBox="1">
              <a:spLocks noChangeArrowheads="1"/>
            </p:cNvSpPr>
            <p:nvPr/>
          </p:nvSpPr>
          <p:spPr bwMode="auto">
            <a:xfrm>
              <a:off x="1097709" y="494867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4" name="TextBox 15"/>
            <p:cNvSpPr txBox="1">
              <a:spLocks noChangeArrowheads="1"/>
            </p:cNvSpPr>
            <p:nvPr/>
          </p:nvSpPr>
          <p:spPr bwMode="auto">
            <a:xfrm>
              <a:off x="1461911" y="475817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5" name="TextBox 16"/>
            <p:cNvSpPr txBox="1">
              <a:spLocks noChangeArrowheads="1"/>
            </p:cNvSpPr>
            <p:nvPr/>
          </p:nvSpPr>
          <p:spPr bwMode="auto">
            <a:xfrm>
              <a:off x="1220408" y="471372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6" name="TextBox 17"/>
            <p:cNvSpPr txBox="1">
              <a:spLocks noChangeArrowheads="1"/>
            </p:cNvSpPr>
            <p:nvPr/>
          </p:nvSpPr>
          <p:spPr bwMode="auto">
            <a:xfrm>
              <a:off x="2041810" y="5012525"/>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7" name="TextBox 18"/>
            <p:cNvSpPr txBox="1">
              <a:spLocks noChangeArrowheads="1"/>
            </p:cNvSpPr>
            <p:nvPr/>
          </p:nvSpPr>
          <p:spPr bwMode="auto">
            <a:xfrm>
              <a:off x="1690796" y="4989947"/>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8" name="TextBox 19"/>
            <p:cNvSpPr txBox="1">
              <a:spLocks noChangeArrowheads="1"/>
            </p:cNvSpPr>
            <p:nvPr/>
          </p:nvSpPr>
          <p:spPr bwMode="auto">
            <a:xfrm>
              <a:off x="1402509" y="5021499"/>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79" name="TextBox 20"/>
            <p:cNvSpPr txBox="1">
              <a:spLocks noChangeArrowheads="1"/>
            </p:cNvSpPr>
            <p:nvPr/>
          </p:nvSpPr>
          <p:spPr bwMode="auto">
            <a:xfrm>
              <a:off x="1644012" y="4604283"/>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0" name="TextBox 21"/>
            <p:cNvSpPr txBox="1">
              <a:spLocks noChangeArrowheads="1"/>
            </p:cNvSpPr>
            <p:nvPr/>
          </p:nvSpPr>
          <p:spPr bwMode="auto">
            <a:xfrm>
              <a:off x="763208" y="4951649"/>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1" name="TextBox 22"/>
            <p:cNvSpPr txBox="1">
              <a:spLocks noChangeArrowheads="1"/>
            </p:cNvSpPr>
            <p:nvPr/>
          </p:nvSpPr>
          <p:spPr bwMode="auto">
            <a:xfrm>
              <a:off x="1919111" y="4626939"/>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2" name="TextBox 4"/>
            <p:cNvSpPr txBox="1">
              <a:spLocks noChangeArrowheads="1"/>
            </p:cNvSpPr>
            <p:nvPr/>
          </p:nvSpPr>
          <p:spPr bwMode="auto">
            <a:xfrm>
              <a:off x="1072303" y="3925715"/>
              <a:ext cx="867044" cy="523220"/>
            </a:xfrm>
            <a:prstGeom prst="rect">
              <a:avLst/>
            </a:prstGeom>
            <a:noFill/>
            <a:ln w="9525">
              <a:noFill/>
              <a:miter lim="800000"/>
              <a:headEnd/>
              <a:tailEnd/>
            </a:ln>
          </p:spPr>
          <p:txBody>
            <a:bodyPr wrap="none">
              <a:spAutoFit/>
            </a:bodyPr>
            <a:lstStyle/>
            <a:p>
              <a:r>
                <a:rPr lang="en-US" sz="2800" b="1">
                  <a:latin typeface="Calibri" pitchFamily="34" charset="0"/>
                </a:rPr>
                <a:t>pH 5</a:t>
              </a:r>
            </a:p>
          </p:txBody>
        </p:sp>
        <p:pic>
          <p:nvPicPr>
            <p:cNvPr id="40983" name="Picture 23"/>
            <p:cNvPicPr>
              <a:picLocks noChangeAspect="1"/>
            </p:cNvPicPr>
            <p:nvPr/>
          </p:nvPicPr>
          <p:blipFill>
            <a:blip r:embed="rId3"/>
            <a:srcRect/>
            <a:stretch>
              <a:fillRect/>
            </a:stretch>
          </p:blipFill>
          <p:spPr bwMode="auto">
            <a:xfrm>
              <a:off x="3731542" y="3324189"/>
              <a:ext cx="2267712" cy="2015910"/>
            </a:xfrm>
            <a:prstGeom prst="rect">
              <a:avLst/>
            </a:prstGeom>
            <a:noFill/>
            <a:ln w="9525">
              <a:noFill/>
              <a:miter lim="800000"/>
              <a:headEnd/>
              <a:tailEnd/>
            </a:ln>
          </p:spPr>
        </p:pic>
        <p:sp>
          <p:nvSpPr>
            <p:cNvPr id="40984" name="TextBox 24"/>
            <p:cNvSpPr txBox="1">
              <a:spLocks noChangeArrowheads="1"/>
            </p:cNvSpPr>
            <p:nvPr/>
          </p:nvSpPr>
          <p:spPr bwMode="auto">
            <a:xfrm>
              <a:off x="4140432" y="4686828"/>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5" name="TextBox 29"/>
            <p:cNvSpPr txBox="1">
              <a:spLocks noChangeArrowheads="1"/>
            </p:cNvSpPr>
            <p:nvPr/>
          </p:nvSpPr>
          <p:spPr bwMode="auto">
            <a:xfrm>
              <a:off x="5175325" y="5055481"/>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6" name="TextBox 32"/>
            <p:cNvSpPr txBox="1">
              <a:spLocks noChangeArrowheads="1"/>
            </p:cNvSpPr>
            <p:nvPr/>
          </p:nvSpPr>
          <p:spPr bwMode="auto">
            <a:xfrm>
              <a:off x="4504634" y="4901592"/>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7" name="TextBox 34"/>
            <p:cNvSpPr txBox="1">
              <a:spLocks noChangeArrowheads="1"/>
            </p:cNvSpPr>
            <p:nvPr/>
          </p:nvSpPr>
          <p:spPr bwMode="auto">
            <a:xfrm>
              <a:off x="4765085" y="4669895"/>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88" name="TextBox 35"/>
            <p:cNvSpPr txBox="1">
              <a:spLocks noChangeArrowheads="1"/>
            </p:cNvSpPr>
            <p:nvPr/>
          </p:nvSpPr>
          <p:spPr bwMode="auto">
            <a:xfrm>
              <a:off x="4249894" y="3909744"/>
              <a:ext cx="867044" cy="523220"/>
            </a:xfrm>
            <a:prstGeom prst="rect">
              <a:avLst/>
            </a:prstGeom>
            <a:noFill/>
            <a:ln w="9525">
              <a:noFill/>
              <a:miter lim="800000"/>
              <a:headEnd/>
              <a:tailEnd/>
            </a:ln>
          </p:spPr>
          <p:txBody>
            <a:bodyPr wrap="none">
              <a:spAutoFit/>
            </a:bodyPr>
            <a:lstStyle/>
            <a:p>
              <a:r>
                <a:rPr lang="en-US" sz="2800" b="1">
                  <a:latin typeface="Calibri" pitchFamily="34" charset="0"/>
                </a:rPr>
                <a:t>pH 7</a:t>
              </a:r>
            </a:p>
          </p:txBody>
        </p:sp>
        <p:sp>
          <p:nvSpPr>
            <p:cNvPr id="40989" name="TextBox 36"/>
            <p:cNvSpPr txBox="1">
              <a:spLocks noChangeArrowheads="1"/>
            </p:cNvSpPr>
            <p:nvPr/>
          </p:nvSpPr>
          <p:spPr bwMode="auto">
            <a:xfrm>
              <a:off x="3958331" y="4867610"/>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90" name="TextBox 37"/>
            <p:cNvSpPr txBox="1">
              <a:spLocks noChangeArrowheads="1"/>
            </p:cNvSpPr>
            <p:nvPr/>
          </p:nvSpPr>
          <p:spPr bwMode="auto">
            <a:xfrm>
              <a:off x="1432210" y="4569187"/>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sp>
          <p:nvSpPr>
            <p:cNvPr id="40991" name="TextBox 38"/>
            <p:cNvSpPr txBox="1">
              <a:spLocks noChangeArrowheads="1"/>
            </p:cNvSpPr>
            <p:nvPr/>
          </p:nvSpPr>
          <p:spPr bwMode="auto">
            <a:xfrm>
              <a:off x="1005153" y="4569187"/>
              <a:ext cx="364202" cy="307777"/>
            </a:xfrm>
            <a:prstGeom prst="rect">
              <a:avLst/>
            </a:prstGeom>
            <a:noFill/>
            <a:ln w="9525">
              <a:noFill/>
              <a:miter lim="800000"/>
              <a:headEnd/>
              <a:tailEnd/>
            </a:ln>
          </p:spPr>
          <p:txBody>
            <a:bodyPr wrap="none">
              <a:spAutoFit/>
            </a:bodyPr>
            <a:lstStyle/>
            <a:p>
              <a:r>
                <a:rPr lang="en-US" sz="1400">
                  <a:latin typeface="Calibri" pitchFamily="34" charset="0"/>
                </a:rPr>
                <a:t>H</a:t>
              </a:r>
              <a:r>
                <a:rPr lang="en-US" sz="1400" baseline="30000">
                  <a:latin typeface="Calibri" pitchFamily="34" charset="0"/>
                </a:rPr>
                <a:t>+</a:t>
              </a:r>
              <a:endParaRPr lang="en-US" sz="1400">
                <a:latin typeface="Calibri" pitchFamily="34" charset="0"/>
              </a:endParaRPr>
            </a:p>
          </p:txBody>
        </p:sp>
      </p:grpSp>
      <p:sp>
        <p:nvSpPr>
          <p:cNvPr id="6" name="Rectangle 5"/>
          <p:cNvSpPr/>
          <p:nvPr/>
        </p:nvSpPr>
        <p:spPr>
          <a:xfrm>
            <a:off x="246063" y="3916363"/>
            <a:ext cx="901700" cy="687387"/>
          </a:xfrm>
          <a:prstGeom prst="rect">
            <a:avLst/>
          </a:prstGeom>
          <a:solidFill>
            <a:srgbClr val="FF008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HA</a:t>
            </a:r>
            <a:endParaRPr lang="en-US" sz="2800" dirty="0">
              <a:solidFill>
                <a:schemeClr val="tx1"/>
              </a:solidFill>
            </a:endParaRPr>
          </a:p>
        </p:txBody>
      </p:sp>
      <p:sp>
        <p:nvSpPr>
          <p:cNvPr id="40" name="Rectangle 39"/>
          <p:cNvSpPr/>
          <p:nvPr/>
        </p:nvSpPr>
        <p:spPr>
          <a:xfrm>
            <a:off x="246063" y="4745038"/>
            <a:ext cx="1130300" cy="688975"/>
          </a:xfrm>
          <a:prstGeom prst="rect">
            <a:avLst/>
          </a:prstGeom>
          <a:solidFill>
            <a:srgbClr val="3366FF"/>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a:solidFill>
                  <a:srgbClr val="000000"/>
                </a:solidFill>
              </a:rPr>
              <a:t>A</a:t>
            </a:r>
            <a:r>
              <a:rPr lang="en-US" sz="3200" baseline="30000" dirty="0">
                <a:solidFill>
                  <a:srgbClr val="000000"/>
                </a:solidFill>
              </a:rPr>
              <a:t>-</a:t>
            </a:r>
            <a:endParaRPr lang="en-US" sz="3200"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033713" y="663575"/>
            <a:ext cx="38100" cy="5781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162675" y="663575"/>
            <a:ext cx="38100" cy="5781675"/>
          </a:xfrm>
          <a:prstGeom prst="line">
            <a:avLst/>
          </a:prstGeom>
        </p:spPr>
        <p:style>
          <a:lnRef idx="2">
            <a:schemeClr val="accent1"/>
          </a:lnRef>
          <a:fillRef idx="0">
            <a:schemeClr val="accent1"/>
          </a:fillRef>
          <a:effectRef idx="1">
            <a:schemeClr val="accent1"/>
          </a:effectRef>
          <a:fontRef idx="minor">
            <a:schemeClr val="tx1"/>
          </a:fontRef>
        </p:style>
      </p:cxnSp>
      <p:sp>
        <p:nvSpPr>
          <p:cNvPr id="43011" name="TextBox 8"/>
          <p:cNvSpPr txBox="1">
            <a:spLocks noChangeArrowheads="1"/>
          </p:cNvSpPr>
          <p:nvPr/>
        </p:nvSpPr>
        <p:spPr bwMode="auto">
          <a:xfrm>
            <a:off x="1203325" y="347663"/>
            <a:ext cx="992188" cy="460375"/>
          </a:xfrm>
          <a:prstGeom prst="rect">
            <a:avLst/>
          </a:prstGeom>
          <a:noFill/>
          <a:ln w="9525">
            <a:noFill/>
            <a:miter lim="800000"/>
            <a:headEnd/>
            <a:tailEnd/>
          </a:ln>
        </p:spPr>
        <p:txBody>
          <a:bodyPr wrap="none">
            <a:spAutoFit/>
          </a:bodyPr>
          <a:lstStyle/>
          <a:p>
            <a:r>
              <a:rPr lang="en-US" sz="2400" b="1">
                <a:latin typeface="Calibri" pitchFamily="34" charset="0"/>
              </a:rPr>
              <a:t>pH = 5</a:t>
            </a:r>
          </a:p>
        </p:txBody>
      </p:sp>
      <p:sp>
        <p:nvSpPr>
          <p:cNvPr id="43012" name="TextBox 9"/>
          <p:cNvSpPr txBox="1">
            <a:spLocks noChangeArrowheads="1"/>
          </p:cNvSpPr>
          <p:nvPr/>
        </p:nvSpPr>
        <p:spPr bwMode="auto">
          <a:xfrm>
            <a:off x="4152900" y="347663"/>
            <a:ext cx="985838" cy="460375"/>
          </a:xfrm>
          <a:prstGeom prst="rect">
            <a:avLst/>
          </a:prstGeom>
          <a:noFill/>
          <a:ln w="9525">
            <a:noFill/>
            <a:miter lim="800000"/>
            <a:headEnd/>
            <a:tailEnd/>
          </a:ln>
        </p:spPr>
        <p:txBody>
          <a:bodyPr wrap="none">
            <a:spAutoFit/>
          </a:bodyPr>
          <a:lstStyle/>
          <a:p>
            <a:r>
              <a:rPr lang="en-US" sz="2400" b="1">
                <a:latin typeface="Calibri" pitchFamily="34" charset="0"/>
              </a:rPr>
              <a:t>pH = 7</a:t>
            </a:r>
          </a:p>
        </p:txBody>
      </p:sp>
      <p:sp>
        <p:nvSpPr>
          <p:cNvPr id="43013" name="TextBox 10"/>
          <p:cNvSpPr txBox="1">
            <a:spLocks noChangeArrowheads="1"/>
          </p:cNvSpPr>
          <p:nvPr/>
        </p:nvSpPr>
        <p:spPr bwMode="auto">
          <a:xfrm>
            <a:off x="7156450" y="290513"/>
            <a:ext cx="1082675" cy="461962"/>
          </a:xfrm>
          <a:prstGeom prst="rect">
            <a:avLst/>
          </a:prstGeom>
          <a:noFill/>
          <a:ln w="9525">
            <a:noFill/>
            <a:miter lim="800000"/>
            <a:headEnd/>
            <a:tailEnd/>
          </a:ln>
        </p:spPr>
        <p:txBody>
          <a:bodyPr>
            <a:spAutoFit/>
          </a:bodyPr>
          <a:lstStyle/>
          <a:p>
            <a:r>
              <a:rPr lang="en-US" sz="2400" b="1">
                <a:latin typeface="Calibri" pitchFamily="34" charset="0"/>
              </a:rPr>
              <a:t>pH = 9</a:t>
            </a:r>
          </a:p>
        </p:txBody>
      </p:sp>
      <p:sp>
        <p:nvSpPr>
          <p:cNvPr id="43014" name="TextBox 11"/>
          <p:cNvSpPr txBox="1">
            <a:spLocks noChangeArrowheads="1"/>
          </p:cNvSpPr>
          <p:nvPr/>
        </p:nvSpPr>
        <p:spPr bwMode="auto">
          <a:xfrm>
            <a:off x="4152900" y="18399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15" name="TextBox 12"/>
          <p:cNvSpPr txBox="1">
            <a:spLocks noChangeArrowheads="1"/>
          </p:cNvSpPr>
          <p:nvPr/>
        </p:nvSpPr>
        <p:spPr bwMode="auto">
          <a:xfrm>
            <a:off x="4794250" y="1195388"/>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16" name="TextBox 13"/>
          <p:cNvSpPr txBox="1">
            <a:spLocks noChangeArrowheads="1"/>
          </p:cNvSpPr>
          <p:nvPr/>
        </p:nvSpPr>
        <p:spPr bwMode="auto">
          <a:xfrm>
            <a:off x="4373563" y="310991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17" name="TextBox 14"/>
          <p:cNvSpPr txBox="1">
            <a:spLocks noChangeArrowheads="1"/>
          </p:cNvSpPr>
          <p:nvPr/>
        </p:nvSpPr>
        <p:spPr bwMode="auto">
          <a:xfrm>
            <a:off x="4083050" y="457041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18" name="TextBox 15"/>
          <p:cNvSpPr txBox="1">
            <a:spLocks noChangeArrowheads="1"/>
          </p:cNvSpPr>
          <p:nvPr/>
        </p:nvSpPr>
        <p:spPr bwMode="auto">
          <a:xfrm>
            <a:off x="4762500" y="22209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19" name="TextBox 17"/>
          <p:cNvSpPr txBox="1">
            <a:spLocks noChangeArrowheads="1"/>
          </p:cNvSpPr>
          <p:nvPr/>
        </p:nvSpPr>
        <p:spPr bwMode="auto">
          <a:xfrm>
            <a:off x="4762500" y="30289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0" name="TextBox 18"/>
          <p:cNvSpPr txBox="1">
            <a:spLocks noChangeArrowheads="1"/>
          </p:cNvSpPr>
          <p:nvPr/>
        </p:nvSpPr>
        <p:spPr bwMode="auto">
          <a:xfrm>
            <a:off x="5403850" y="2384425"/>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1" name="TextBox 19"/>
          <p:cNvSpPr txBox="1">
            <a:spLocks noChangeArrowheads="1"/>
          </p:cNvSpPr>
          <p:nvPr/>
        </p:nvSpPr>
        <p:spPr bwMode="auto">
          <a:xfrm>
            <a:off x="4983163" y="42989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2" name="TextBox 20"/>
          <p:cNvSpPr txBox="1">
            <a:spLocks noChangeArrowheads="1"/>
          </p:cNvSpPr>
          <p:nvPr/>
        </p:nvSpPr>
        <p:spPr bwMode="auto">
          <a:xfrm>
            <a:off x="4692650" y="575945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3" name="TextBox 21"/>
          <p:cNvSpPr txBox="1">
            <a:spLocks noChangeArrowheads="1"/>
          </p:cNvSpPr>
          <p:nvPr/>
        </p:nvSpPr>
        <p:spPr bwMode="auto">
          <a:xfrm>
            <a:off x="5372100" y="34099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4" name="TextBox 27"/>
          <p:cNvSpPr txBox="1">
            <a:spLocks noChangeArrowheads="1"/>
          </p:cNvSpPr>
          <p:nvPr/>
        </p:nvSpPr>
        <p:spPr bwMode="auto">
          <a:xfrm>
            <a:off x="7646988" y="3479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5" name="TextBox 28"/>
          <p:cNvSpPr txBox="1">
            <a:spLocks noChangeArrowheads="1"/>
          </p:cNvSpPr>
          <p:nvPr/>
        </p:nvSpPr>
        <p:spPr bwMode="auto">
          <a:xfrm>
            <a:off x="311150" y="1655763"/>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6" name="TextBox 29"/>
          <p:cNvSpPr txBox="1">
            <a:spLocks noChangeArrowheads="1"/>
          </p:cNvSpPr>
          <p:nvPr/>
        </p:nvSpPr>
        <p:spPr bwMode="auto">
          <a:xfrm>
            <a:off x="954088" y="1011238"/>
            <a:ext cx="442912"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7" name="TextBox 30"/>
          <p:cNvSpPr txBox="1">
            <a:spLocks noChangeArrowheads="1"/>
          </p:cNvSpPr>
          <p:nvPr/>
        </p:nvSpPr>
        <p:spPr bwMode="auto">
          <a:xfrm>
            <a:off x="533400" y="292576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8" name="TextBox 31"/>
          <p:cNvSpPr txBox="1">
            <a:spLocks noChangeArrowheads="1"/>
          </p:cNvSpPr>
          <p:nvPr/>
        </p:nvSpPr>
        <p:spPr bwMode="auto">
          <a:xfrm>
            <a:off x="242888" y="43846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29" name="TextBox 32"/>
          <p:cNvSpPr txBox="1">
            <a:spLocks noChangeArrowheads="1"/>
          </p:cNvSpPr>
          <p:nvPr/>
        </p:nvSpPr>
        <p:spPr bwMode="auto">
          <a:xfrm>
            <a:off x="920750" y="2036763"/>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0" name="TextBox 33"/>
          <p:cNvSpPr txBox="1">
            <a:spLocks noChangeArrowheads="1"/>
          </p:cNvSpPr>
          <p:nvPr/>
        </p:nvSpPr>
        <p:spPr bwMode="auto">
          <a:xfrm>
            <a:off x="920750" y="2844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1" name="TextBox 34"/>
          <p:cNvSpPr txBox="1">
            <a:spLocks noChangeArrowheads="1"/>
          </p:cNvSpPr>
          <p:nvPr/>
        </p:nvSpPr>
        <p:spPr bwMode="auto">
          <a:xfrm>
            <a:off x="1563688" y="2200275"/>
            <a:ext cx="442912"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2" name="TextBox 35"/>
          <p:cNvSpPr txBox="1">
            <a:spLocks noChangeArrowheads="1"/>
          </p:cNvSpPr>
          <p:nvPr/>
        </p:nvSpPr>
        <p:spPr bwMode="auto">
          <a:xfrm>
            <a:off x="1143000" y="411480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3" name="TextBox 36"/>
          <p:cNvSpPr txBox="1">
            <a:spLocks noChangeArrowheads="1"/>
          </p:cNvSpPr>
          <p:nvPr/>
        </p:nvSpPr>
        <p:spPr bwMode="auto">
          <a:xfrm>
            <a:off x="852488" y="5573713"/>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4" name="TextBox 37"/>
          <p:cNvSpPr txBox="1">
            <a:spLocks noChangeArrowheads="1"/>
          </p:cNvSpPr>
          <p:nvPr/>
        </p:nvSpPr>
        <p:spPr bwMode="auto">
          <a:xfrm>
            <a:off x="1530350" y="3225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5" name="TextBox 38"/>
          <p:cNvSpPr txBox="1">
            <a:spLocks noChangeArrowheads="1"/>
          </p:cNvSpPr>
          <p:nvPr/>
        </p:nvSpPr>
        <p:spPr bwMode="auto">
          <a:xfrm>
            <a:off x="1279525" y="19923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6" name="TextBox 39"/>
          <p:cNvSpPr txBox="1">
            <a:spLocks noChangeArrowheads="1"/>
          </p:cNvSpPr>
          <p:nvPr/>
        </p:nvSpPr>
        <p:spPr bwMode="auto">
          <a:xfrm>
            <a:off x="1920875" y="134778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7" name="TextBox 40"/>
          <p:cNvSpPr txBox="1">
            <a:spLocks noChangeArrowheads="1"/>
          </p:cNvSpPr>
          <p:nvPr/>
        </p:nvSpPr>
        <p:spPr bwMode="auto">
          <a:xfrm>
            <a:off x="1500188" y="326231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8" name="TextBox 41"/>
          <p:cNvSpPr txBox="1">
            <a:spLocks noChangeArrowheads="1"/>
          </p:cNvSpPr>
          <p:nvPr/>
        </p:nvSpPr>
        <p:spPr bwMode="auto">
          <a:xfrm>
            <a:off x="1209675" y="472281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39" name="TextBox 42"/>
          <p:cNvSpPr txBox="1">
            <a:spLocks noChangeArrowheads="1"/>
          </p:cNvSpPr>
          <p:nvPr/>
        </p:nvSpPr>
        <p:spPr bwMode="auto">
          <a:xfrm>
            <a:off x="1889125" y="23733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0" name="TextBox 43"/>
          <p:cNvSpPr txBox="1">
            <a:spLocks noChangeArrowheads="1"/>
          </p:cNvSpPr>
          <p:nvPr/>
        </p:nvSpPr>
        <p:spPr bwMode="auto">
          <a:xfrm>
            <a:off x="1889125" y="31813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1" name="TextBox 44"/>
          <p:cNvSpPr txBox="1">
            <a:spLocks noChangeArrowheads="1"/>
          </p:cNvSpPr>
          <p:nvPr/>
        </p:nvSpPr>
        <p:spPr bwMode="auto">
          <a:xfrm>
            <a:off x="2530475" y="25368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2" name="TextBox 45"/>
          <p:cNvSpPr txBox="1">
            <a:spLocks noChangeArrowheads="1"/>
          </p:cNvSpPr>
          <p:nvPr/>
        </p:nvSpPr>
        <p:spPr bwMode="auto">
          <a:xfrm>
            <a:off x="2109788" y="44513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3" name="TextBox 46"/>
          <p:cNvSpPr txBox="1">
            <a:spLocks noChangeArrowheads="1"/>
          </p:cNvSpPr>
          <p:nvPr/>
        </p:nvSpPr>
        <p:spPr bwMode="auto">
          <a:xfrm>
            <a:off x="1819275" y="591185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4" name="TextBox 47"/>
          <p:cNvSpPr txBox="1">
            <a:spLocks noChangeArrowheads="1"/>
          </p:cNvSpPr>
          <p:nvPr/>
        </p:nvSpPr>
        <p:spPr bwMode="auto">
          <a:xfrm>
            <a:off x="2498725" y="35623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5" name="TextBox 48"/>
          <p:cNvSpPr txBox="1">
            <a:spLocks noChangeArrowheads="1"/>
          </p:cNvSpPr>
          <p:nvPr/>
        </p:nvSpPr>
        <p:spPr bwMode="auto">
          <a:xfrm>
            <a:off x="-179388" y="1924050"/>
            <a:ext cx="600076" cy="369888"/>
          </a:xfrm>
          <a:prstGeom prst="rect">
            <a:avLst/>
          </a:prstGeom>
          <a:noFill/>
          <a:ln w="9525">
            <a:noFill/>
            <a:miter lim="800000"/>
            <a:headEnd/>
            <a:tailEnd/>
          </a:ln>
        </p:spPr>
        <p:txBody>
          <a:bodyPr wrap="none">
            <a:spAutoFit/>
          </a:bodyPr>
          <a:lstStyle/>
          <a:p>
            <a:r>
              <a:rPr lang="en-US">
                <a:latin typeface="Calibri" pitchFamily="34" charset="0"/>
              </a:rPr>
              <a:t>   H+</a:t>
            </a:r>
          </a:p>
        </p:txBody>
      </p:sp>
      <p:sp>
        <p:nvSpPr>
          <p:cNvPr id="43046" name="TextBox 49"/>
          <p:cNvSpPr txBox="1">
            <a:spLocks noChangeArrowheads="1"/>
          </p:cNvSpPr>
          <p:nvPr/>
        </p:nvSpPr>
        <p:spPr bwMode="auto">
          <a:xfrm>
            <a:off x="461963" y="12795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7" name="TextBox 50"/>
          <p:cNvSpPr txBox="1">
            <a:spLocks noChangeArrowheads="1"/>
          </p:cNvSpPr>
          <p:nvPr/>
        </p:nvSpPr>
        <p:spPr bwMode="auto">
          <a:xfrm>
            <a:off x="42863" y="319405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8" name="TextBox 51"/>
          <p:cNvSpPr txBox="1">
            <a:spLocks noChangeArrowheads="1"/>
          </p:cNvSpPr>
          <p:nvPr/>
        </p:nvSpPr>
        <p:spPr bwMode="auto">
          <a:xfrm>
            <a:off x="430213" y="230505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49" name="TextBox 52"/>
          <p:cNvSpPr txBox="1">
            <a:spLocks noChangeArrowheads="1"/>
          </p:cNvSpPr>
          <p:nvPr/>
        </p:nvSpPr>
        <p:spPr bwMode="auto">
          <a:xfrm>
            <a:off x="430213" y="3113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0" name="TextBox 53"/>
          <p:cNvSpPr txBox="1">
            <a:spLocks noChangeArrowheads="1"/>
          </p:cNvSpPr>
          <p:nvPr/>
        </p:nvSpPr>
        <p:spPr bwMode="auto">
          <a:xfrm>
            <a:off x="1071563" y="24685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1" name="TextBox 54"/>
          <p:cNvSpPr txBox="1">
            <a:spLocks noChangeArrowheads="1"/>
          </p:cNvSpPr>
          <p:nvPr/>
        </p:nvSpPr>
        <p:spPr bwMode="auto">
          <a:xfrm>
            <a:off x="652463" y="4383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2" name="TextBox 55"/>
          <p:cNvSpPr txBox="1">
            <a:spLocks noChangeArrowheads="1"/>
          </p:cNvSpPr>
          <p:nvPr/>
        </p:nvSpPr>
        <p:spPr bwMode="auto">
          <a:xfrm>
            <a:off x="360363" y="5843588"/>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3" name="TextBox 56"/>
          <p:cNvSpPr txBox="1">
            <a:spLocks noChangeArrowheads="1"/>
          </p:cNvSpPr>
          <p:nvPr/>
        </p:nvSpPr>
        <p:spPr bwMode="auto">
          <a:xfrm>
            <a:off x="1039813" y="3494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4" name="TextBox 57"/>
          <p:cNvSpPr txBox="1">
            <a:spLocks noChangeArrowheads="1"/>
          </p:cNvSpPr>
          <p:nvPr/>
        </p:nvSpPr>
        <p:spPr bwMode="auto">
          <a:xfrm>
            <a:off x="787400" y="226060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5" name="TextBox 58"/>
          <p:cNvSpPr txBox="1">
            <a:spLocks noChangeArrowheads="1"/>
          </p:cNvSpPr>
          <p:nvPr/>
        </p:nvSpPr>
        <p:spPr bwMode="auto">
          <a:xfrm>
            <a:off x="1430338" y="16160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6" name="TextBox 59"/>
          <p:cNvSpPr txBox="1">
            <a:spLocks noChangeArrowheads="1"/>
          </p:cNvSpPr>
          <p:nvPr/>
        </p:nvSpPr>
        <p:spPr bwMode="auto">
          <a:xfrm>
            <a:off x="1009650" y="3532188"/>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7" name="TextBox 60"/>
          <p:cNvSpPr txBox="1">
            <a:spLocks noChangeArrowheads="1"/>
          </p:cNvSpPr>
          <p:nvPr/>
        </p:nvSpPr>
        <p:spPr bwMode="auto">
          <a:xfrm>
            <a:off x="719138" y="499110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8" name="TextBox 61"/>
          <p:cNvSpPr txBox="1">
            <a:spLocks noChangeArrowheads="1"/>
          </p:cNvSpPr>
          <p:nvPr/>
        </p:nvSpPr>
        <p:spPr bwMode="auto">
          <a:xfrm>
            <a:off x="1397000" y="264160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59" name="TextBox 62"/>
          <p:cNvSpPr txBox="1">
            <a:spLocks noChangeArrowheads="1"/>
          </p:cNvSpPr>
          <p:nvPr/>
        </p:nvSpPr>
        <p:spPr bwMode="auto">
          <a:xfrm>
            <a:off x="1397000" y="344963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0" name="TextBox 63"/>
          <p:cNvSpPr txBox="1">
            <a:spLocks noChangeArrowheads="1"/>
          </p:cNvSpPr>
          <p:nvPr/>
        </p:nvSpPr>
        <p:spPr bwMode="auto">
          <a:xfrm>
            <a:off x="2039938" y="2805113"/>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1" name="TextBox 64"/>
          <p:cNvSpPr txBox="1">
            <a:spLocks noChangeArrowheads="1"/>
          </p:cNvSpPr>
          <p:nvPr/>
        </p:nvSpPr>
        <p:spPr bwMode="auto">
          <a:xfrm>
            <a:off x="1619250" y="4721225"/>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2" name="TextBox 65"/>
          <p:cNvSpPr txBox="1">
            <a:spLocks noChangeArrowheads="1"/>
          </p:cNvSpPr>
          <p:nvPr/>
        </p:nvSpPr>
        <p:spPr bwMode="auto">
          <a:xfrm>
            <a:off x="1328738" y="618013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3" name="TextBox 66"/>
          <p:cNvSpPr txBox="1">
            <a:spLocks noChangeArrowheads="1"/>
          </p:cNvSpPr>
          <p:nvPr/>
        </p:nvSpPr>
        <p:spPr bwMode="auto">
          <a:xfrm>
            <a:off x="2006600" y="383063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4" name="TextBox 67"/>
          <p:cNvSpPr txBox="1">
            <a:spLocks noChangeArrowheads="1"/>
          </p:cNvSpPr>
          <p:nvPr/>
        </p:nvSpPr>
        <p:spPr bwMode="auto">
          <a:xfrm>
            <a:off x="695325" y="4467225"/>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5" name="TextBox 68"/>
          <p:cNvSpPr txBox="1">
            <a:spLocks noChangeArrowheads="1"/>
          </p:cNvSpPr>
          <p:nvPr/>
        </p:nvSpPr>
        <p:spPr bwMode="auto">
          <a:xfrm>
            <a:off x="1336675" y="382270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6" name="TextBox 69"/>
          <p:cNvSpPr txBox="1">
            <a:spLocks noChangeArrowheads="1"/>
          </p:cNvSpPr>
          <p:nvPr/>
        </p:nvSpPr>
        <p:spPr bwMode="auto">
          <a:xfrm>
            <a:off x="1304925" y="4848225"/>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7" name="TextBox 70"/>
          <p:cNvSpPr txBox="1">
            <a:spLocks noChangeArrowheads="1"/>
          </p:cNvSpPr>
          <p:nvPr/>
        </p:nvSpPr>
        <p:spPr bwMode="auto">
          <a:xfrm>
            <a:off x="1304925" y="565626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8" name="TextBox 71"/>
          <p:cNvSpPr txBox="1">
            <a:spLocks noChangeArrowheads="1"/>
          </p:cNvSpPr>
          <p:nvPr/>
        </p:nvSpPr>
        <p:spPr bwMode="auto">
          <a:xfrm>
            <a:off x="1946275" y="5011738"/>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69" name="TextBox 72"/>
          <p:cNvSpPr txBox="1">
            <a:spLocks noChangeArrowheads="1"/>
          </p:cNvSpPr>
          <p:nvPr/>
        </p:nvSpPr>
        <p:spPr bwMode="auto">
          <a:xfrm>
            <a:off x="1662113" y="48037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0" name="TextBox 73"/>
          <p:cNvSpPr txBox="1">
            <a:spLocks noChangeArrowheads="1"/>
          </p:cNvSpPr>
          <p:nvPr/>
        </p:nvSpPr>
        <p:spPr bwMode="auto">
          <a:xfrm>
            <a:off x="2303463" y="41592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1" name="TextBox 74"/>
          <p:cNvSpPr txBox="1">
            <a:spLocks noChangeArrowheads="1"/>
          </p:cNvSpPr>
          <p:nvPr/>
        </p:nvSpPr>
        <p:spPr bwMode="auto">
          <a:xfrm>
            <a:off x="2271713" y="51847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2" name="TextBox 75"/>
          <p:cNvSpPr txBox="1">
            <a:spLocks noChangeArrowheads="1"/>
          </p:cNvSpPr>
          <p:nvPr/>
        </p:nvSpPr>
        <p:spPr bwMode="auto">
          <a:xfrm>
            <a:off x="844550" y="409098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3" name="TextBox 76"/>
          <p:cNvSpPr txBox="1">
            <a:spLocks noChangeArrowheads="1"/>
          </p:cNvSpPr>
          <p:nvPr/>
        </p:nvSpPr>
        <p:spPr bwMode="auto">
          <a:xfrm>
            <a:off x="812800" y="51165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4" name="TextBox 77"/>
          <p:cNvSpPr txBox="1">
            <a:spLocks noChangeArrowheads="1"/>
          </p:cNvSpPr>
          <p:nvPr/>
        </p:nvSpPr>
        <p:spPr bwMode="auto">
          <a:xfrm>
            <a:off x="1454150" y="52800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5" name="TextBox 78"/>
          <p:cNvSpPr txBox="1">
            <a:spLocks noChangeArrowheads="1"/>
          </p:cNvSpPr>
          <p:nvPr/>
        </p:nvSpPr>
        <p:spPr bwMode="auto">
          <a:xfrm>
            <a:off x="1169988" y="50720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6" name="TextBox 79"/>
          <p:cNvSpPr txBox="1">
            <a:spLocks noChangeArrowheads="1"/>
          </p:cNvSpPr>
          <p:nvPr/>
        </p:nvSpPr>
        <p:spPr bwMode="auto">
          <a:xfrm>
            <a:off x="1812925" y="4427538"/>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7" name="TextBox 80"/>
          <p:cNvSpPr txBox="1">
            <a:spLocks noChangeArrowheads="1"/>
          </p:cNvSpPr>
          <p:nvPr/>
        </p:nvSpPr>
        <p:spPr bwMode="auto">
          <a:xfrm>
            <a:off x="1779588" y="54530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8" name="TextBox 81"/>
          <p:cNvSpPr txBox="1">
            <a:spLocks noChangeArrowheads="1"/>
          </p:cNvSpPr>
          <p:nvPr/>
        </p:nvSpPr>
        <p:spPr bwMode="auto">
          <a:xfrm>
            <a:off x="2422525" y="5616575"/>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3079" name="TextBox 1"/>
          <p:cNvSpPr txBox="1">
            <a:spLocks noChangeArrowheads="1"/>
          </p:cNvSpPr>
          <p:nvPr/>
        </p:nvSpPr>
        <p:spPr bwMode="auto">
          <a:xfrm>
            <a:off x="42863" y="92075"/>
            <a:ext cx="2990850" cy="369888"/>
          </a:xfrm>
          <a:prstGeom prst="rect">
            <a:avLst/>
          </a:prstGeom>
          <a:noFill/>
          <a:ln w="9525">
            <a:noFill/>
            <a:miter lim="800000"/>
            <a:headEnd/>
            <a:tailEnd/>
          </a:ln>
        </p:spPr>
        <p:txBody>
          <a:bodyPr wrap="none">
            <a:spAutoFit/>
          </a:bodyPr>
          <a:lstStyle/>
          <a:p>
            <a:r>
              <a:rPr lang="en-US">
                <a:latin typeface="Calibri" pitchFamily="34" charset="0"/>
              </a:rPr>
              <a:t>Draw on White Board or Elmo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033713" y="663575"/>
            <a:ext cx="38100" cy="5781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162675" y="663575"/>
            <a:ext cx="38100" cy="5781675"/>
          </a:xfrm>
          <a:prstGeom prst="line">
            <a:avLst/>
          </a:prstGeom>
        </p:spPr>
        <p:style>
          <a:lnRef idx="2">
            <a:schemeClr val="accent1"/>
          </a:lnRef>
          <a:fillRef idx="0">
            <a:schemeClr val="accent1"/>
          </a:fillRef>
          <a:effectRef idx="1">
            <a:schemeClr val="accent1"/>
          </a:effectRef>
          <a:fontRef idx="minor">
            <a:schemeClr val="tx1"/>
          </a:fontRef>
        </p:style>
      </p:cxnSp>
      <p:sp>
        <p:nvSpPr>
          <p:cNvPr id="45059" name="TextBox 8"/>
          <p:cNvSpPr txBox="1">
            <a:spLocks noChangeArrowheads="1"/>
          </p:cNvSpPr>
          <p:nvPr/>
        </p:nvSpPr>
        <p:spPr bwMode="auto">
          <a:xfrm>
            <a:off x="1203325" y="469900"/>
            <a:ext cx="985838" cy="461963"/>
          </a:xfrm>
          <a:prstGeom prst="rect">
            <a:avLst/>
          </a:prstGeom>
          <a:noFill/>
          <a:ln w="9525">
            <a:noFill/>
            <a:miter lim="800000"/>
            <a:headEnd/>
            <a:tailEnd/>
          </a:ln>
        </p:spPr>
        <p:txBody>
          <a:bodyPr wrap="none">
            <a:spAutoFit/>
          </a:bodyPr>
          <a:lstStyle/>
          <a:p>
            <a:r>
              <a:rPr lang="en-US" sz="2400">
                <a:latin typeface="Calibri" pitchFamily="34" charset="0"/>
              </a:rPr>
              <a:t>pH = 5</a:t>
            </a:r>
          </a:p>
        </p:txBody>
      </p:sp>
      <p:sp>
        <p:nvSpPr>
          <p:cNvPr id="45060" name="TextBox 9"/>
          <p:cNvSpPr txBox="1">
            <a:spLocks noChangeArrowheads="1"/>
          </p:cNvSpPr>
          <p:nvPr/>
        </p:nvSpPr>
        <p:spPr bwMode="auto">
          <a:xfrm>
            <a:off x="4152900" y="469900"/>
            <a:ext cx="985838" cy="461963"/>
          </a:xfrm>
          <a:prstGeom prst="rect">
            <a:avLst/>
          </a:prstGeom>
          <a:noFill/>
          <a:ln w="9525">
            <a:noFill/>
            <a:miter lim="800000"/>
            <a:headEnd/>
            <a:tailEnd/>
          </a:ln>
        </p:spPr>
        <p:txBody>
          <a:bodyPr wrap="none">
            <a:spAutoFit/>
          </a:bodyPr>
          <a:lstStyle/>
          <a:p>
            <a:r>
              <a:rPr lang="en-US" sz="2400">
                <a:latin typeface="Calibri" pitchFamily="34" charset="0"/>
              </a:rPr>
              <a:t>pH = 7</a:t>
            </a:r>
          </a:p>
        </p:txBody>
      </p:sp>
      <p:sp>
        <p:nvSpPr>
          <p:cNvPr id="45061" name="TextBox 10"/>
          <p:cNvSpPr txBox="1">
            <a:spLocks noChangeArrowheads="1"/>
          </p:cNvSpPr>
          <p:nvPr/>
        </p:nvSpPr>
        <p:spPr bwMode="auto">
          <a:xfrm>
            <a:off x="7451725" y="412750"/>
            <a:ext cx="985838" cy="461963"/>
          </a:xfrm>
          <a:prstGeom prst="rect">
            <a:avLst/>
          </a:prstGeom>
          <a:noFill/>
          <a:ln w="9525">
            <a:noFill/>
            <a:miter lim="800000"/>
            <a:headEnd/>
            <a:tailEnd/>
          </a:ln>
        </p:spPr>
        <p:txBody>
          <a:bodyPr wrap="none">
            <a:spAutoFit/>
          </a:bodyPr>
          <a:lstStyle/>
          <a:p>
            <a:r>
              <a:rPr lang="en-US" sz="2400">
                <a:latin typeface="Calibri" pitchFamily="34" charset="0"/>
              </a:rPr>
              <a:t>pH = 9</a:t>
            </a:r>
          </a:p>
        </p:txBody>
      </p:sp>
      <p:sp>
        <p:nvSpPr>
          <p:cNvPr id="45062" name="TextBox 11"/>
          <p:cNvSpPr txBox="1">
            <a:spLocks noChangeArrowheads="1"/>
          </p:cNvSpPr>
          <p:nvPr/>
        </p:nvSpPr>
        <p:spPr bwMode="auto">
          <a:xfrm>
            <a:off x="4152900" y="18399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3" name="TextBox 12"/>
          <p:cNvSpPr txBox="1">
            <a:spLocks noChangeArrowheads="1"/>
          </p:cNvSpPr>
          <p:nvPr/>
        </p:nvSpPr>
        <p:spPr bwMode="auto">
          <a:xfrm>
            <a:off x="4794250" y="1195388"/>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4" name="TextBox 13"/>
          <p:cNvSpPr txBox="1">
            <a:spLocks noChangeArrowheads="1"/>
          </p:cNvSpPr>
          <p:nvPr/>
        </p:nvSpPr>
        <p:spPr bwMode="auto">
          <a:xfrm>
            <a:off x="4373563" y="310991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5" name="TextBox 14"/>
          <p:cNvSpPr txBox="1">
            <a:spLocks noChangeArrowheads="1"/>
          </p:cNvSpPr>
          <p:nvPr/>
        </p:nvSpPr>
        <p:spPr bwMode="auto">
          <a:xfrm>
            <a:off x="4083050" y="457041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6" name="TextBox 15"/>
          <p:cNvSpPr txBox="1">
            <a:spLocks noChangeArrowheads="1"/>
          </p:cNvSpPr>
          <p:nvPr/>
        </p:nvSpPr>
        <p:spPr bwMode="auto">
          <a:xfrm>
            <a:off x="4762500" y="22209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7" name="TextBox 17"/>
          <p:cNvSpPr txBox="1">
            <a:spLocks noChangeArrowheads="1"/>
          </p:cNvSpPr>
          <p:nvPr/>
        </p:nvSpPr>
        <p:spPr bwMode="auto">
          <a:xfrm>
            <a:off x="4762500" y="30289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8" name="TextBox 18"/>
          <p:cNvSpPr txBox="1">
            <a:spLocks noChangeArrowheads="1"/>
          </p:cNvSpPr>
          <p:nvPr/>
        </p:nvSpPr>
        <p:spPr bwMode="auto">
          <a:xfrm>
            <a:off x="5403850" y="227330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69" name="TextBox 19"/>
          <p:cNvSpPr txBox="1">
            <a:spLocks noChangeArrowheads="1"/>
          </p:cNvSpPr>
          <p:nvPr/>
        </p:nvSpPr>
        <p:spPr bwMode="auto">
          <a:xfrm>
            <a:off x="4983163" y="42989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0" name="TextBox 20"/>
          <p:cNvSpPr txBox="1">
            <a:spLocks noChangeArrowheads="1"/>
          </p:cNvSpPr>
          <p:nvPr/>
        </p:nvSpPr>
        <p:spPr bwMode="auto">
          <a:xfrm>
            <a:off x="4692650" y="575945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1" name="TextBox 21"/>
          <p:cNvSpPr txBox="1">
            <a:spLocks noChangeArrowheads="1"/>
          </p:cNvSpPr>
          <p:nvPr/>
        </p:nvSpPr>
        <p:spPr bwMode="auto">
          <a:xfrm>
            <a:off x="5372100" y="34099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2" name="TextBox 27"/>
          <p:cNvSpPr txBox="1">
            <a:spLocks noChangeArrowheads="1"/>
          </p:cNvSpPr>
          <p:nvPr/>
        </p:nvSpPr>
        <p:spPr bwMode="auto">
          <a:xfrm>
            <a:off x="7646988" y="3479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3" name="TextBox 28"/>
          <p:cNvSpPr txBox="1">
            <a:spLocks noChangeArrowheads="1"/>
          </p:cNvSpPr>
          <p:nvPr/>
        </p:nvSpPr>
        <p:spPr bwMode="auto">
          <a:xfrm>
            <a:off x="311150" y="1655763"/>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4" name="TextBox 29"/>
          <p:cNvSpPr txBox="1">
            <a:spLocks noChangeArrowheads="1"/>
          </p:cNvSpPr>
          <p:nvPr/>
        </p:nvSpPr>
        <p:spPr bwMode="auto">
          <a:xfrm>
            <a:off x="954088" y="1011238"/>
            <a:ext cx="442912"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5" name="TextBox 30"/>
          <p:cNvSpPr txBox="1">
            <a:spLocks noChangeArrowheads="1"/>
          </p:cNvSpPr>
          <p:nvPr/>
        </p:nvSpPr>
        <p:spPr bwMode="auto">
          <a:xfrm>
            <a:off x="533400" y="292576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6" name="TextBox 31"/>
          <p:cNvSpPr txBox="1">
            <a:spLocks noChangeArrowheads="1"/>
          </p:cNvSpPr>
          <p:nvPr/>
        </p:nvSpPr>
        <p:spPr bwMode="auto">
          <a:xfrm>
            <a:off x="242888" y="43846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7" name="TextBox 32"/>
          <p:cNvSpPr txBox="1">
            <a:spLocks noChangeArrowheads="1"/>
          </p:cNvSpPr>
          <p:nvPr/>
        </p:nvSpPr>
        <p:spPr bwMode="auto">
          <a:xfrm>
            <a:off x="920750" y="2036763"/>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8" name="TextBox 33"/>
          <p:cNvSpPr txBox="1">
            <a:spLocks noChangeArrowheads="1"/>
          </p:cNvSpPr>
          <p:nvPr/>
        </p:nvSpPr>
        <p:spPr bwMode="auto">
          <a:xfrm>
            <a:off x="920750" y="2844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79" name="TextBox 34"/>
          <p:cNvSpPr txBox="1">
            <a:spLocks noChangeArrowheads="1"/>
          </p:cNvSpPr>
          <p:nvPr/>
        </p:nvSpPr>
        <p:spPr bwMode="auto">
          <a:xfrm>
            <a:off x="1563688" y="2200275"/>
            <a:ext cx="442912"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0" name="TextBox 35"/>
          <p:cNvSpPr txBox="1">
            <a:spLocks noChangeArrowheads="1"/>
          </p:cNvSpPr>
          <p:nvPr/>
        </p:nvSpPr>
        <p:spPr bwMode="auto">
          <a:xfrm>
            <a:off x="1143000" y="411480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1" name="TextBox 36"/>
          <p:cNvSpPr txBox="1">
            <a:spLocks noChangeArrowheads="1"/>
          </p:cNvSpPr>
          <p:nvPr/>
        </p:nvSpPr>
        <p:spPr bwMode="auto">
          <a:xfrm>
            <a:off x="852488" y="5573713"/>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2" name="TextBox 37"/>
          <p:cNvSpPr txBox="1">
            <a:spLocks noChangeArrowheads="1"/>
          </p:cNvSpPr>
          <p:nvPr/>
        </p:nvSpPr>
        <p:spPr bwMode="auto">
          <a:xfrm>
            <a:off x="1530350" y="3225800"/>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3" name="TextBox 38"/>
          <p:cNvSpPr txBox="1">
            <a:spLocks noChangeArrowheads="1"/>
          </p:cNvSpPr>
          <p:nvPr/>
        </p:nvSpPr>
        <p:spPr bwMode="auto">
          <a:xfrm>
            <a:off x="1279525" y="19923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4" name="TextBox 39"/>
          <p:cNvSpPr txBox="1">
            <a:spLocks noChangeArrowheads="1"/>
          </p:cNvSpPr>
          <p:nvPr/>
        </p:nvSpPr>
        <p:spPr bwMode="auto">
          <a:xfrm>
            <a:off x="1920875" y="134778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5" name="TextBox 40"/>
          <p:cNvSpPr txBox="1">
            <a:spLocks noChangeArrowheads="1"/>
          </p:cNvSpPr>
          <p:nvPr/>
        </p:nvSpPr>
        <p:spPr bwMode="auto">
          <a:xfrm>
            <a:off x="1387475" y="2973388"/>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6" name="TextBox 41"/>
          <p:cNvSpPr txBox="1">
            <a:spLocks noChangeArrowheads="1"/>
          </p:cNvSpPr>
          <p:nvPr/>
        </p:nvSpPr>
        <p:spPr bwMode="auto">
          <a:xfrm>
            <a:off x="1209675" y="472281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7" name="TextBox 42"/>
          <p:cNvSpPr txBox="1">
            <a:spLocks noChangeArrowheads="1"/>
          </p:cNvSpPr>
          <p:nvPr/>
        </p:nvSpPr>
        <p:spPr bwMode="auto">
          <a:xfrm>
            <a:off x="1889125" y="2373313"/>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8" name="TextBox 43"/>
          <p:cNvSpPr txBox="1">
            <a:spLocks noChangeArrowheads="1"/>
          </p:cNvSpPr>
          <p:nvPr/>
        </p:nvSpPr>
        <p:spPr bwMode="auto">
          <a:xfrm>
            <a:off x="1889125" y="31813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89" name="TextBox 44"/>
          <p:cNvSpPr txBox="1">
            <a:spLocks noChangeArrowheads="1"/>
          </p:cNvSpPr>
          <p:nvPr/>
        </p:nvSpPr>
        <p:spPr bwMode="auto">
          <a:xfrm>
            <a:off x="2530475" y="25368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0" name="TextBox 45"/>
          <p:cNvSpPr txBox="1">
            <a:spLocks noChangeArrowheads="1"/>
          </p:cNvSpPr>
          <p:nvPr/>
        </p:nvSpPr>
        <p:spPr bwMode="auto">
          <a:xfrm>
            <a:off x="2109788" y="44513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1" name="TextBox 46"/>
          <p:cNvSpPr txBox="1">
            <a:spLocks noChangeArrowheads="1"/>
          </p:cNvSpPr>
          <p:nvPr/>
        </p:nvSpPr>
        <p:spPr bwMode="auto">
          <a:xfrm>
            <a:off x="1819275" y="591185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2" name="TextBox 47"/>
          <p:cNvSpPr txBox="1">
            <a:spLocks noChangeArrowheads="1"/>
          </p:cNvSpPr>
          <p:nvPr/>
        </p:nvSpPr>
        <p:spPr bwMode="auto">
          <a:xfrm>
            <a:off x="2498725" y="35623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3" name="TextBox 48"/>
          <p:cNvSpPr txBox="1">
            <a:spLocks noChangeArrowheads="1"/>
          </p:cNvSpPr>
          <p:nvPr/>
        </p:nvSpPr>
        <p:spPr bwMode="auto">
          <a:xfrm>
            <a:off x="-179388" y="1924050"/>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4" name="TextBox 49"/>
          <p:cNvSpPr txBox="1">
            <a:spLocks noChangeArrowheads="1"/>
          </p:cNvSpPr>
          <p:nvPr/>
        </p:nvSpPr>
        <p:spPr bwMode="auto">
          <a:xfrm>
            <a:off x="461963" y="12795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5" name="TextBox 50"/>
          <p:cNvSpPr txBox="1">
            <a:spLocks noChangeArrowheads="1"/>
          </p:cNvSpPr>
          <p:nvPr/>
        </p:nvSpPr>
        <p:spPr bwMode="auto">
          <a:xfrm>
            <a:off x="42863" y="319405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6" name="TextBox 51"/>
          <p:cNvSpPr txBox="1">
            <a:spLocks noChangeArrowheads="1"/>
          </p:cNvSpPr>
          <p:nvPr/>
        </p:nvSpPr>
        <p:spPr bwMode="auto">
          <a:xfrm>
            <a:off x="430213" y="230505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7" name="TextBox 52"/>
          <p:cNvSpPr txBox="1">
            <a:spLocks noChangeArrowheads="1"/>
          </p:cNvSpPr>
          <p:nvPr/>
        </p:nvSpPr>
        <p:spPr bwMode="auto">
          <a:xfrm>
            <a:off x="430213" y="3113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8" name="TextBox 53"/>
          <p:cNvSpPr txBox="1">
            <a:spLocks noChangeArrowheads="1"/>
          </p:cNvSpPr>
          <p:nvPr/>
        </p:nvSpPr>
        <p:spPr bwMode="auto">
          <a:xfrm>
            <a:off x="1071563" y="24685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099" name="TextBox 54"/>
          <p:cNvSpPr txBox="1">
            <a:spLocks noChangeArrowheads="1"/>
          </p:cNvSpPr>
          <p:nvPr/>
        </p:nvSpPr>
        <p:spPr bwMode="auto">
          <a:xfrm>
            <a:off x="652463" y="4383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0" name="TextBox 55"/>
          <p:cNvSpPr txBox="1">
            <a:spLocks noChangeArrowheads="1"/>
          </p:cNvSpPr>
          <p:nvPr/>
        </p:nvSpPr>
        <p:spPr bwMode="auto">
          <a:xfrm>
            <a:off x="360363" y="5843588"/>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1" name="TextBox 56"/>
          <p:cNvSpPr txBox="1">
            <a:spLocks noChangeArrowheads="1"/>
          </p:cNvSpPr>
          <p:nvPr/>
        </p:nvSpPr>
        <p:spPr bwMode="auto">
          <a:xfrm>
            <a:off x="1039813" y="349408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2" name="TextBox 57"/>
          <p:cNvSpPr txBox="1">
            <a:spLocks noChangeArrowheads="1"/>
          </p:cNvSpPr>
          <p:nvPr/>
        </p:nvSpPr>
        <p:spPr bwMode="auto">
          <a:xfrm>
            <a:off x="787400" y="226060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3" name="TextBox 58"/>
          <p:cNvSpPr txBox="1">
            <a:spLocks noChangeArrowheads="1"/>
          </p:cNvSpPr>
          <p:nvPr/>
        </p:nvSpPr>
        <p:spPr bwMode="auto">
          <a:xfrm>
            <a:off x="1430338" y="16160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4" name="TextBox 59"/>
          <p:cNvSpPr txBox="1">
            <a:spLocks noChangeArrowheads="1"/>
          </p:cNvSpPr>
          <p:nvPr/>
        </p:nvSpPr>
        <p:spPr bwMode="auto">
          <a:xfrm>
            <a:off x="614363" y="3517900"/>
            <a:ext cx="442912"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5" name="TextBox 60"/>
          <p:cNvSpPr txBox="1">
            <a:spLocks noChangeArrowheads="1"/>
          </p:cNvSpPr>
          <p:nvPr/>
        </p:nvSpPr>
        <p:spPr bwMode="auto">
          <a:xfrm>
            <a:off x="719138" y="499110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6" name="TextBox 61"/>
          <p:cNvSpPr txBox="1">
            <a:spLocks noChangeArrowheads="1"/>
          </p:cNvSpPr>
          <p:nvPr/>
        </p:nvSpPr>
        <p:spPr bwMode="auto">
          <a:xfrm>
            <a:off x="1397000" y="264160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7" name="TextBox 62"/>
          <p:cNvSpPr txBox="1">
            <a:spLocks noChangeArrowheads="1"/>
          </p:cNvSpPr>
          <p:nvPr/>
        </p:nvSpPr>
        <p:spPr bwMode="auto">
          <a:xfrm>
            <a:off x="1397000" y="344963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8" name="TextBox 63"/>
          <p:cNvSpPr txBox="1">
            <a:spLocks noChangeArrowheads="1"/>
          </p:cNvSpPr>
          <p:nvPr/>
        </p:nvSpPr>
        <p:spPr bwMode="auto">
          <a:xfrm>
            <a:off x="2039938" y="2805113"/>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09" name="TextBox 64"/>
          <p:cNvSpPr txBox="1">
            <a:spLocks noChangeArrowheads="1"/>
          </p:cNvSpPr>
          <p:nvPr/>
        </p:nvSpPr>
        <p:spPr bwMode="auto">
          <a:xfrm>
            <a:off x="1619250" y="4721225"/>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0" name="TextBox 65"/>
          <p:cNvSpPr txBox="1">
            <a:spLocks noChangeArrowheads="1"/>
          </p:cNvSpPr>
          <p:nvPr/>
        </p:nvSpPr>
        <p:spPr bwMode="auto">
          <a:xfrm>
            <a:off x="1328738" y="6180138"/>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1" name="TextBox 66"/>
          <p:cNvSpPr txBox="1">
            <a:spLocks noChangeArrowheads="1"/>
          </p:cNvSpPr>
          <p:nvPr/>
        </p:nvSpPr>
        <p:spPr bwMode="auto">
          <a:xfrm>
            <a:off x="2006600" y="383063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2" name="TextBox 67"/>
          <p:cNvSpPr txBox="1">
            <a:spLocks noChangeArrowheads="1"/>
          </p:cNvSpPr>
          <p:nvPr/>
        </p:nvSpPr>
        <p:spPr bwMode="auto">
          <a:xfrm>
            <a:off x="261938" y="4159250"/>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3" name="TextBox 68"/>
          <p:cNvSpPr txBox="1">
            <a:spLocks noChangeArrowheads="1"/>
          </p:cNvSpPr>
          <p:nvPr/>
        </p:nvSpPr>
        <p:spPr bwMode="auto">
          <a:xfrm>
            <a:off x="1336675" y="3822700"/>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4" name="TextBox 69"/>
          <p:cNvSpPr txBox="1">
            <a:spLocks noChangeArrowheads="1"/>
          </p:cNvSpPr>
          <p:nvPr/>
        </p:nvSpPr>
        <p:spPr bwMode="auto">
          <a:xfrm>
            <a:off x="1304925" y="4848225"/>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5" name="TextBox 70"/>
          <p:cNvSpPr txBox="1">
            <a:spLocks noChangeArrowheads="1"/>
          </p:cNvSpPr>
          <p:nvPr/>
        </p:nvSpPr>
        <p:spPr bwMode="auto">
          <a:xfrm>
            <a:off x="1304925" y="5656263"/>
            <a:ext cx="442913"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6" name="TextBox 71"/>
          <p:cNvSpPr txBox="1">
            <a:spLocks noChangeArrowheads="1"/>
          </p:cNvSpPr>
          <p:nvPr/>
        </p:nvSpPr>
        <p:spPr bwMode="auto">
          <a:xfrm>
            <a:off x="2419350" y="2046288"/>
            <a:ext cx="395288" cy="369887"/>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17" name="TextBox 72"/>
          <p:cNvSpPr txBox="1">
            <a:spLocks noChangeArrowheads="1"/>
          </p:cNvSpPr>
          <p:nvPr/>
        </p:nvSpPr>
        <p:spPr bwMode="auto">
          <a:xfrm>
            <a:off x="1968500" y="4905375"/>
            <a:ext cx="444500" cy="368300"/>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8" name="TextBox 73"/>
          <p:cNvSpPr txBox="1">
            <a:spLocks noChangeArrowheads="1"/>
          </p:cNvSpPr>
          <p:nvPr/>
        </p:nvSpPr>
        <p:spPr bwMode="auto">
          <a:xfrm>
            <a:off x="2303463" y="4159250"/>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19" name="TextBox 74"/>
          <p:cNvSpPr txBox="1">
            <a:spLocks noChangeArrowheads="1"/>
          </p:cNvSpPr>
          <p:nvPr/>
        </p:nvSpPr>
        <p:spPr bwMode="auto">
          <a:xfrm>
            <a:off x="2271713" y="5184775"/>
            <a:ext cx="442912"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0" name="TextBox 75"/>
          <p:cNvSpPr txBox="1">
            <a:spLocks noChangeArrowheads="1"/>
          </p:cNvSpPr>
          <p:nvPr/>
        </p:nvSpPr>
        <p:spPr bwMode="auto">
          <a:xfrm>
            <a:off x="844550" y="4090988"/>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1" name="TextBox 76"/>
          <p:cNvSpPr txBox="1">
            <a:spLocks noChangeArrowheads="1"/>
          </p:cNvSpPr>
          <p:nvPr/>
        </p:nvSpPr>
        <p:spPr bwMode="auto">
          <a:xfrm>
            <a:off x="344488" y="4887913"/>
            <a:ext cx="442912"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2" name="TextBox 77"/>
          <p:cNvSpPr txBox="1">
            <a:spLocks noChangeArrowheads="1"/>
          </p:cNvSpPr>
          <p:nvPr/>
        </p:nvSpPr>
        <p:spPr bwMode="auto">
          <a:xfrm>
            <a:off x="1454150" y="5280025"/>
            <a:ext cx="444500"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3" name="TextBox 78"/>
          <p:cNvSpPr txBox="1">
            <a:spLocks noChangeArrowheads="1"/>
          </p:cNvSpPr>
          <p:nvPr/>
        </p:nvSpPr>
        <p:spPr bwMode="auto">
          <a:xfrm>
            <a:off x="1169988" y="50720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4" name="TextBox 79"/>
          <p:cNvSpPr txBox="1">
            <a:spLocks noChangeArrowheads="1"/>
          </p:cNvSpPr>
          <p:nvPr/>
        </p:nvSpPr>
        <p:spPr bwMode="auto">
          <a:xfrm>
            <a:off x="1812925" y="4427538"/>
            <a:ext cx="442913"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5" name="TextBox 80"/>
          <p:cNvSpPr txBox="1">
            <a:spLocks noChangeArrowheads="1"/>
          </p:cNvSpPr>
          <p:nvPr/>
        </p:nvSpPr>
        <p:spPr bwMode="auto">
          <a:xfrm>
            <a:off x="1779588" y="5453063"/>
            <a:ext cx="444500" cy="369887"/>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6" name="TextBox 81"/>
          <p:cNvSpPr txBox="1">
            <a:spLocks noChangeArrowheads="1"/>
          </p:cNvSpPr>
          <p:nvPr/>
        </p:nvSpPr>
        <p:spPr bwMode="auto">
          <a:xfrm>
            <a:off x="2422525" y="5616575"/>
            <a:ext cx="442913" cy="369888"/>
          </a:xfrm>
          <a:prstGeom prst="rect">
            <a:avLst/>
          </a:prstGeom>
          <a:noFill/>
          <a:ln w="9525">
            <a:noFill/>
            <a:miter lim="800000"/>
            <a:headEnd/>
            <a:tailEnd/>
          </a:ln>
        </p:spPr>
        <p:txBody>
          <a:bodyPr wrap="none">
            <a:spAutoFit/>
          </a:bodyPr>
          <a:lstStyle/>
          <a:p>
            <a:r>
              <a:rPr lang="en-US">
                <a:latin typeface="Calibri" pitchFamily="34" charset="0"/>
              </a:rPr>
              <a:t>H+</a:t>
            </a:r>
          </a:p>
        </p:txBody>
      </p:sp>
      <p:sp>
        <p:nvSpPr>
          <p:cNvPr id="45127" name="TextBox 1"/>
          <p:cNvSpPr txBox="1">
            <a:spLocks noChangeArrowheads="1"/>
          </p:cNvSpPr>
          <p:nvPr/>
        </p:nvSpPr>
        <p:spPr bwMode="auto">
          <a:xfrm>
            <a:off x="1787525" y="930275"/>
            <a:ext cx="461963"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28" name="TextBox 83"/>
          <p:cNvSpPr txBox="1">
            <a:spLocks noChangeArrowheads="1"/>
          </p:cNvSpPr>
          <p:nvPr/>
        </p:nvSpPr>
        <p:spPr bwMode="auto">
          <a:xfrm>
            <a:off x="130175" y="950913"/>
            <a:ext cx="461963"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29" name="TextBox 84"/>
          <p:cNvSpPr txBox="1">
            <a:spLocks noChangeArrowheads="1"/>
          </p:cNvSpPr>
          <p:nvPr/>
        </p:nvSpPr>
        <p:spPr bwMode="auto">
          <a:xfrm>
            <a:off x="1903413" y="2036763"/>
            <a:ext cx="461962"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0" name="TextBox 85"/>
          <p:cNvSpPr txBox="1">
            <a:spLocks noChangeArrowheads="1"/>
          </p:cNvSpPr>
          <p:nvPr/>
        </p:nvSpPr>
        <p:spPr bwMode="auto">
          <a:xfrm>
            <a:off x="2262188" y="2906713"/>
            <a:ext cx="463550"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1" name="TextBox 86"/>
          <p:cNvSpPr txBox="1">
            <a:spLocks noChangeArrowheads="1"/>
          </p:cNvSpPr>
          <p:nvPr/>
        </p:nvSpPr>
        <p:spPr bwMode="auto">
          <a:xfrm>
            <a:off x="2397125" y="1539875"/>
            <a:ext cx="461963"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2" name="TextBox 87"/>
          <p:cNvSpPr txBox="1">
            <a:spLocks noChangeArrowheads="1"/>
          </p:cNvSpPr>
          <p:nvPr/>
        </p:nvSpPr>
        <p:spPr bwMode="auto">
          <a:xfrm>
            <a:off x="804863" y="1576388"/>
            <a:ext cx="461962"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3" name="TextBox 88"/>
          <p:cNvSpPr txBox="1">
            <a:spLocks noChangeArrowheads="1"/>
          </p:cNvSpPr>
          <p:nvPr/>
        </p:nvSpPr>
        <p:spPr bwMode="auto">
          <a:xfrm>
            <a:off x="446088" y="3716338"/>
            <a:ext cx="461962"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4" name="TextBox 89"/>
          <p:cNvSpPr txBox="1">
            <a:spLocks noChangeArrowheads="1"/>
          </p:cNvSpPr>
          <p:nvPr/>
        </p:nvSpPr>
        <p:spPr bwMode="auto">
          <a:xfrm>
            <a:off x="1716088" y="2503488"/>
            <a:ext cx="461962"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5" name="TextBox 90"/>
          <p:cNvSpPr txBox="1">
            <a:spLocks noChangeArrowheads="1"/>
          </p:cNvSpPr>
          <p:nvPr/>
        </p:nvSpPr>
        <p:spPr bwMode="auto">
          <a:xfrm>
            <a:off x="57150" y="2524125"/>
            <a:ext cx="461963"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6" name="TextBox 91"/>
          <p:cNvSpPr txBox="1">
            <a:spLocks noChangeArrowheads="1"/>
          </p:cNvSpPr>
          <p:nvPr/>
        </p:nvSpPr>
        <p:spPr bwMode="auto">
          <a:xfrm>
            <a:off x="1831975" y="3608388"/>
            <a:ext cx="461963"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7" name="TextBox 92"/>
          <p:cNvSpPr txBox="1">
            <a:spLocks noChangeArrowheads="1"/>
          </p:cNvSpPr>
          <p:nvPr/>
        </p:nvSpPr>
        <p:spPr bwMode="auto">
          <a:xfrm>
            <a:off x="2190750" y="4478338"/>
            <a:ext cx="461963"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8" name="TextBox 93"/>
          <p:cNvSpPr txBox="1">
            <a:spLocks noChangeArrowheads="1"/>
          </p:cNvSpPr>
          <p:nvPr/>
        </p:nvSpPr>
        <p:spPr bwMode="auto">
          <a:xfrm>
            <a:off x="2325688" y="3113088"/>
            <a:ext cx="461962"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39" name="TextBox 94"/>
          <p:cNvSpPr txBox="1">
            <a:spLocks noChangeArrowheads="1"/>
          </p:cNvSpPr>
          <p:nvPr/>
        </p:nvSpPr>
        <p:spPr bwMode="auto">
          <a:xfrm>
            <a:off x="731838" y="3148013"/>
            <a:ext cx="461962"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0" name="TextBox 95"/>
          <p:cNvSpPr txBox="1">
            <a:spLocks noChangeArrowheads="1"/>
          </p:cNvSpPr>
          <p:nvPr/>
        </p:nvSpPr>
        <p:spPr bwMode="auto">
          <a:xfrm>
            <a:off x="373063" y="5287963"/>
            <a:ext cx="461962"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1" name="TextBox 96"/>
          <p:cNvSpPr txBox="1">
            <a:spLocks noChangeArrowheads="1"/>
          </p:cNvSpPr>
          <p:nvPr/>
        </p:nvSpPr>
        <p:spPr bwMode="auto">
          <a:xfrm>
            <a:off x="4929188" y="1862138"/>
            <a:ext cx="461962"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2" name="TextBox 97"/>
          <p:cNvSpPr txBox="1">
            <a:spLocks noChangeArrowheads="1"/>
          </p:cNvSpPr>
          <p:nvPr/>
        </p:nvSpPr>
        <p:spPr bwMode="auto">
          <a:xfrm>
            <a:off x="3270250" y="1882775"/>
            <a:ext cx="461963"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3" name="TextBox 98"/>
          <p:cNvSpPr txBox="1">
            <a:spLocks noChangeArrowheads="1"/>
          </p:cNvSpPr>
          <p:nvPr/>
        </p:nvSpPr>
        <p:spPr bwMode="auto">
          <a:xfrm>
            <a:off x="5045075" y="2968625"/>
            <a:ext cx="461963"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4" name="TextBox 99"/>
          <p:cNvSpPr txBox="1">
            <a:spLocks noChangeArrowheads="1"/>
          </p:cNvSpPr>
          <p:nvPr/>
        </p:nvSpPr>
        <p:spPr bwMode="auto">
          <a:xfrm>
            <a:off x="5403850" y="3838575"/>
            <a:ext cx="461963"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5" name="TextBox 100"/>
          <p:cNvSpPr txBox="1">
            <a:spLocks noChangeArrowheads="1"/>
          </p:cNvSpPr>
          <p:nvPr/>
        </p:nvSpPr>
        <p:spPr bwMode="auto">
          <a:xfrm>
            <a:off x="5538788" y="2471738"/>
            <a:ext cx="461962"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6" name="TextBox 101"/>
          <p:cNvSpPr txBox="1">
            <a:spLocks noChangeArrowheads="1"/>
          </p:cNvSpPr>
          <p:nvPr/>
        </p:nvSpPr>
        <p:spPr bwMode="auto">
          <a:xfrm>
            <a:off x="3944938" y="2508250"/>
            <a:ext cx="461962" cy="3683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7" name="TextBox 102"/>
          <p:cNvSpPr txBox="1">
            <a:spLocks noChangeArrowheads="1"/>
          </p:cNvSpPr>
          <p:nvPr/>
        </p:nvSpPr>
        <p:spPr bwMode="auto">
          <a:xfrm>
            <a:off x="3586163" y="4648200"/>
            <a:ext cx="461962"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48" name="TextBox 110"/>
          <p:cNvSpPr txBox="1">
            <a:spLocks noChangeArrowheads="1"/>
          </p:cNvSpPr>
          <p:nvPr/>
        </p:nvSpPr>
        <p:spPr bwMode="auto">
          <a:xfrm>
            <a:off x="3335338" y="2787650"/>
            <a:ext cx="395287" cy="369888"/>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49" name="TextBox 111"/>
          <p:cNvSpPr txBox="1">
            <a:spLocks noChangeArrowheads="1"/>
          </p:cNvSpPr>
          <p:nvPr/>
        </p:nvSpPr>
        <p:spPr bwMode="auto">
          <a:xfrm>
            <a:off x="3357563" y="3409950"/>
            <a:ext cx="395287" cy="369888"/>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0" name="TextBox 112"/>
          <p:cNvSpPr txBox="1">
            <a:spLocks noChangeArrowheads="1"/>
          </p:cNvSpPr>
          <p:nvPr/>
        </p:nvSpPr>
        <p:spPr bwMode="auto">
          <a:xfrm>
            <a:off x="4297363" y="3503613"/>
            <a:ext cx="395287" cy="369887"/>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1" name="TextBox 113"/>
          <p:cNvSpPr txBox="1">
            <a:spLocks noChangeArrowheads="1"/>
          </p:cNvSpPr>
          <p:nvPr/>
        </p:nvSpPr>
        <p:spPr bwMode="auto">
          <a:xfrm>
            <a:off x="4098925" y="1347788"/>
            <a:ext cx="395288" cy="369887"/>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2" name="TextBox 114"/>
          <p:cNvSpPr txBox="1">
            <a:spLocks noChangeArrowheads="1"/>
          </p:cNvSpPr>
          <p:nvPr/>
        </p:nvSpPr>
        <p:spPr bwMode="auto">
          <a:xfrm>
            <a:off x="5507038" y="1666875"/>
            <a:ext cx="395287" cy="369888"/>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3" name="TextBox 115"/>
          <p:cNvSpPr txBox="1">
            <a:spLocks noChangeArrowheads="1"/>
          </p:cNvSpPr>
          <p:nvPr/>
        </p:nvSpPr>
        <p:spPr bwMode="auto">
          <a:xfrm>
            <a:off x="4846638" y="5175250"/>
            <a:ext cx="395287" cy="369888"/>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4" name="TextBox 116"/>
          <p:cNvSpPr txBox="1">
            <a:spLocks noChangeArrowheads="1"/>
          </p:cNvSpPr>
          <p:nvPr/>
        </p:nvSpPr>
        <p:spPr bwMode="auto">
          <a:xfrm>
            <a:off x="3940175" y="3932238"/>
            <a:ext cx="395288" cy="368300"/>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A-</a:t>
            </a:r>
          </a:p>
        </p:txBody>
      </p:sp>
      <p:sp>
        <p:nvSpPr>
          <p:cNvPr id="45155" name="TextBox 117"/>
          <p:cNvSpPr txBox="1">
            <a:spLocks noChangeArrowheads="1"/>
          </p:cNvSpPr>
          <p:nvPr/>
        </p:nvSpPr>
        <p:spPr bwMode="auto">
          <a:xfrm>
            <a:off x="8108950" y="1443038"/>
            <a:ext cx="388938"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56" name="TextBox 118"/>
          <p:cNvSpPr txBox="1">
            <a:spLocks noChangeArrowheads="1"/>
          </p:cNvSpPr>
          <p:nvPr/>
        </p:nvSpPr>
        <p:spPr bwMode="auto">
          <a:xfrm>
            <a:off x="6451600" y="1465263"/>
            <a:ext cx="388938"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57" name="TextBox 119"/>
          <p:cNvSpPr txBox="1">
            <a:spLocks noChangeArrowheads="1"/>
          </p:cNvSpPr>
          <p:nvPr/>
        </p:nvSpPr>
        <p:spPr bwMode="auto">
          <a:xfrm>
            <a:off x="8224838" y="2549525"/>
            <a:ext cx="388937"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58" name="TextBox 120"/>
          <p:cNvSpPr txBox="1">
            <a:spLocks noChangeArrowheads="1"/>
          </p:cNvSpPr>
          <p:nvPr/>
        </p:nvSpPr>
        <p:spPr bwMode="auto">
          <a:xfrm>
            <a:off x="8718550" y="2052638"/>
            <a:ext cx="388938"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59" name="TextBox 121"/>
          <p:cNvSpPr txBox="1">
            <a:spLocks noChangeArrowheads="1"/>
          </p:cNvSpPr>
          <p:nvPr/>
        </p:nvSpPr>
        <p:spPr bwMode="auto">
          <a:xfrm>
            <a:off x="7126288" y="2089150"/>
            <a:ext cx="388937"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0" name="TextBox 122"/>
          <p:cNvSpPr txBox="1">
            <a:spLocks noChangeArrowheads="1"/>
          </p:cNvSpPr>
          <p:nvPr/>
        </p:nvSpPr>
        <p:spPr bwMode="auto">
          <a:xfrm>
            <a:off x="6767513" y="4229100"/>
            <a:ext cx="388937"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1" name="TextBox 123"/>
          <p:cNvSpPr txBox="1">
            <a:spLocks noChangeArrowheads="1"/>
          </p:cNvSpPr>
          <p:nvPr/>
        </p:nvSpPr>
        <p:spPr bwMode="auto">
          <a:xfrm>
            <a:off x="8037513" y="3016250"/>
            <a:ext cx="388937"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2" name="TextBox 124"/>
          <p:cNvSpPr txBox="1">
            <a:spLocks noChangeArrowheads="1"/>
          </p:cNvSpPr>
          <p:nvPr/>
        </p:nvSpPr>
        <p:spPr bwMode="auto">
          <a:xfrm>
            <a:off x="6378575" y="3036888"/>
            <a:ext cx="319088"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3" name="TextBox 125"/>
          <p:cNvSpPr txBox="1">
            <a:spLocks noChangeArrowheads="1"/>
          </p:cNvSpPr>
          <p:nvPr/>
        </p:nvSpPr>
        <p:spPr bwMode="auto">
          <a:xfrm>
            <a:off x="8153400" y="4121150"/>
            <a:ext cx="388938"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4" name="TextBox 126"/>
          <p:cNvSpPr txBox="1">
            <a:spLocks noChangeArrowheads="1"/>
          </p:cNvSpPr>
          <p:nvPr/>
        </p:nvSpPr>
        <p:spPr bwMode="auto">
          <a:xfrm>
            <a:off x="8512175" y="4991100"/>
            <a:ext cx="388938"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5" name="TextBox 127"/>
          <p:cNvSpPr txBox="1">
            <a:spLocks noChangeArrowheads="1"/>
          </p:cNvSpPr>
          <p:nvPr/>
        </p:nvSpPr>
        <p:spPr bwMode="auto">
          <a:xfrm>
            <a:off x="8647113" y="3625850"/>
            <a:ext cx="388937"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6" name="TextBox 128"/>
          <p:cNvSpPr txBox="1">
            <a:spLocks noChangeArrowheads="1"/>
          </p:cNvSpPr>
          <p:nvPr/>
        </p:nvSpPr>
        <p:spPr bwMode="auto">
          <a:xfrm>
            <a:off x="7053263" y="3660775"/>
            <a:ext cx="388937"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A-</a:t>
            </a:r>
          </a:p>
        </p:txBody>
      </p:sp>
      <p:sp>
        <p:nvSpPr>
          <p:cNvPr id="45167" name="TextBox 129"/>
          <p:cNvSpPr txBox="1">
            <a:spLocks noChangeArrowheads="1"/>
          </p:cNvSpPr>
          <p:nvPr/>
        </p:nvSpPr>
        <p:spPr bwMode="auto">
          <a:xfrm>
            <a:off x="6694488" y="5800725"/>
            <a:ext cx="461962"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HA</a:t>
            </a:r>
          </a:p>
        </p:txBody>
      </p:sp>
      <p:sp>
        <p:nvSpPr>
          <p:cNvPr id="45168" name="TextBox 130"/>
          <p:cNvSpPr txBox="1">
            <a:spLocks noChangeArrowheads="1"/>
          </p:cNvSpPr>
          <p:nvPr/>
        </p:nvSpPr>
        <p:spPr bwMode="auto">
          <a:xfrm>
            <a:off x="2554288" y="909638"/>
            <a:ext cx="444500" cy="369887"/>
          </a:xfrm>
          <a:prstGeom prst="rect">
            <a:avLst/>
          </a:prstGeom>
          <a:noFill/>
          <a:ln w="9525">
            <a:noFill/>
            <a:miter lim="800000"/>
            <a:headEnd/>
            <a:tailEnd/>
          </a:ln>
        </p:spPr>
        <p:txBody>
          <a:bodyPr wrap="none">
            <a:spAutoFit/>
          </a:bodyPr>
          <a:lstStyle/>
          <a:p>
            <a:r>
              <a:rPr lang="en-US" b="1">
                <a:solidFill>
                  <a:srgbClr val="0000FF"/>
                </a:solidFill>
                <a:latin typeface="Calibri" pitchFamily="34" charset="0"/>
              </a:rPr>
              <a:t>H+</a:t>
            </a:r>
          </a:p>
        </p:txBody>
      </p:sp>
      <p:sp>
        <p:nvSpPr>
          <p:cNvPr id="45169" name="TextBox 131"/>
          <p:cNvSpPr txBox="1">
            <a:spLocks noChangeArrowheads="1"/>
          </p:cNvSpPr>
          <p:nvPr/>
        </p:nvSpPr>
        <p:spPr bwMode="auto">
          <a:xfrm>
            <a:off x="7335838" y="4778375"/>
            <a:ext cx="442912" cy="368300"/>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0" name="TextBox 132"/>
          <p:cNvSpPr txBox="1">
            <a:spLocks noChangeArrowheads="1"/>
          </p:cNvSpPr>
          <p:nvPr/>
        </p:nvSpPr>
        <p:spPr bwMode="auto">
          <a:xfrm>
            <a:off x="7472363" y="2655888"/>
            <a:ext cx="442912"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1" name="TextBox 133"/>
          <p:cNvSpPr txBox="1">
            <a:spLocks noChangeArrowheads="1"/>
          </p:cNvSpPr>
          <p:nvPr/>
        </p:nvSpPr>
        <p:spPr bwMode="auto">
          <a:xfrm>
            <a:off x="8113713" y="2011363"/>
            <a:ext cx="442912"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2" name="TextBox 134"/>
          <p:cNvSpPr txBox="1">
            <a:spLocks noChangeArrowheads="1"/>
          </p:cNvSpPr>
          <p:nvPr/>
        </p:nvSpPr>
        <p:spPr bwMode="auto">
          <a:xfrm>
            <a:off x="8691563" y="4225925"/>
            <a:ext cx="442912"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3" name="TextBox 135"/>
          <p:cNvSpPr txBox="1">
            <a:spLocks noChangeArrowheads="1"/>
          </p:cNvSpPr>
          <p:nvPr/>
        </p:nvSpPr>
        <p:spPr bwMode="auto">
          <a:xfrm>
            <a:off x="6234113" y="3857625"/>
            <a:ext cx="444500"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4" name="TextBox 136"/>
          <p:cNvSpPr txBox="1">
            <a:spLocks noChangeArrowheads="1"/>
          </p:cNvSpPr>
          <p:nvPr/>
        </p:nvSpPr>
        <p:spPr bwMode="auto">
          <a:xfrm>
            <a:off x="6623050" y="3776663"/>
            <a:ext cx="442913"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5" name="TextBox 137"/>
          <p:cNvSpPr txBox="1">
            <a:spLocks noChangeArrowheads="1"/>
          </p:cNvSpPr>
          <p:nvPr/>
        </p:nvSpPr>
        <p:spPr bwMode="auto">
          <a:xfrm>
            <a:off x="6980238" y="2924175"/>
            <a:ext cx="442912"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6" name="TextBox 138"/>
          <p:cNvSpPr txBox="1">
            <a:spLocks noChangeArrowheads="1"/>
          </p:cNvSpPr>
          <p:nvPr/>
        </p:nvSpPr>
        <p:spPr bwMode="auto">
          <a:xfrm>
            <a:off x="7623175" y="2279650"/>
            <a:ext cx="442913"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7" name="TextBox 139"/>
          <p:cNvSpPr txBox="1">
            <a:spLocks noChangeArrowheads="1"/>
          </p:cNvSpPr>
          <p:nvPr/>
        </p:nvSpPr>
        <p:spPr bwMode="auto">
          <a:xfrm>
            <a:off x="7589838" y="3305175"/>
            <a:ext cx="442912"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8" name="TextBox 140"/>
          <p:cNvSpPr txBox="1">
            <a:spLocks noChangeArrowheads="1"/>
          </p:cNvSpPr>
          <p:nvPr/>
        </p:nvSpPr>
        <p:spPr bwMode="auto">
          <a:xfrm>
            <a:off x="8199438" y="4494213"/>
            <a:ext cx="442912" cy="369887"/>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79" name="TextBox 141"/>
          <p:cNvSpPr txBox="1">
            <a:spLocks noChangeArrowheads="1"/>
          </p:cNvSpPr>
          <p:nvPr/>
        </p:nvSpPr>
        <p:spPr bwMode="auto">
          <a:xfrm>
            <a:off x="8496300" y="4822825"/>
            <a:ext cx="442913"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80" name="TextBox 142"/>
          <p:cNvSpPr txBox="1">
            <a:spLocks noChangeArrowheads="1"/>
          </p:cNvSpPr>
          <p:nvPr/>
        </p:nvSpPr>
        <p:spPr bwMode="auto">
          <a:xfrm>
            <a:off x="7646988" y="5943600"/>
            <a:ext cx="444500" cy="369888"/>
          </a:xfrm>
          <a:prstGeom prst="rect">
            <a:avLst/>
          </a:prstGeom>
          <a:noFill/>
          <a:ln w="9525">
            <a:noFill/>
            <a:miter lim="800000"/>
            <a:headEnd/>
            <a:tailEnd/>
          </a:ln>
        </p:spPr>
        <p:txBody>
          <a:bodyPr wrap="none">
            <a:spAutoFit/>
          </a:bodyPr>
          <a:lstStyle/>
          <a:p>
            <a:r>
              <a:rPr lang="en-US">
                <a:solidFill>
                  <a:srgbClr val="0000FF"/>
                </a:solidFill>
                <a:latin typeface="Calibri" pitchFamily="34" charset="0"/>
              </a:rPr>
              <a:t>H+</a:t>
            </a:r>
          </a:p>
        </p:txBody>
      </p:sp>
      <p:sp>
        <p:nvSpPr>
          <p:cNvPr id="45181" name="TextBox 2"/>
          <p:cNvSpPr txBox="1">
            <a:spLocks noChangeArrowheads="1"/>
          </p:cNvSpPr>
          <p:nvPr/>
        </p:nvSpPr>
        <p:spPr bwMode="auto">
          <a:xfrm>
            <a:off x="533400" y="141288"/>
            <a:ext cx="1825625" cy="369887"/>
          </a:xfrm>
          <a:prstGeom prst="rect">
            <a:avLst/>
          </a:prstGeom>
          <a:noFill/>
          <a:ln w="9525">
            <a:solidFill>
              <a:srgbClr val="604A7B"/>
            </a:solidFill>
            <a:miter lim="800000"/>
            <a:headEnd/>
            <a:tailEnd/>
          </a:ln>
        </p:spPr>
        <p:txBody>
          <a:bodyPr wrap="none">
            <a:spAutoFit/>
          </a:bodyPr>
          <a:lstStyle/>
          <a:p>
            <a:r>
              <a:rPr lang="en-US" b="1">
                <a:latin typeface="Calibri" pitchFamily="34" charset="0"/>
              </a:rPr>
              <a:t>Desired outcome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3" descr="https://photos-2.dropbox.com/t/0/AADLeOLY8weGG5wknN2tGaE-jiARIYoqo-yR_ZbGUPpQFA/12/99713910/png/32x32/3/_/1/2/pKa-scale.png/lgos3mcXYS2Utx9w1SfZyotlLnG_d0JqDzq3pNr5MxQ?size=1024x768"/>
          <p:cNvSpPr>
            <a:spLocks noChangeAspect="1" noChangeArrowheads="1"/>
          </p:cNvSpPr>
          <p:nvPr/>
        </p:nvSpPr>
        <p:spPr bwMode="auto">
          <a:xfrm>
            <a:off x="0" y="0"/>
            <a:ext cx="5162550" cy="885825"/>
          </a:xfrm>
          <a:prstGeom prst="rect">
            <a:avLst/>
          </a:prstGeom>
          <a:noFill/>
          <a:ln w="9525">
            <a:noFill/>
            <a:miter lim="800000"/>
            <a:headEnd/>
            <a:tailEnd/>
          </a:ln>
        </p:spPr>
        <p:txBody>
          <a:bodyPr/>
          <a:lstStyle/>
          <a:p>
            <a:endParaRPr lang="en-US">
              <a:latin typeface="Calibri" pitchFamily="34" charset="0"/>
            </a:endParaRPr>
          </a:p>
        </p:txBody>
      </p:sp>
      <p:sp>
        <p:nvSpPr>
          <p:cNvPr id="47106" name="Title 1"/>
          <p:cNvSpPr txBox="1">
            <a:spLocks/>
          </p:cNvSpPr>
          <p:nvPr/>
        </p:nvSpPr>
        <p:spPr bwMode="auto">
          <a:xfrm>
            <a:off x="0" y="0"/>
            <a:ext cx="9144000" cy="1143000"/>
          </a:xfrm>
          <a:prstGeom prst="rect">
            <a:avLst/>
          </a:prstGeom>
          <a:solidFill>
            <a:srgbClr val="FF6600"/>
          </a:solidFill>
          <a:ln w="9525">
            <a:noFill/>
            <a:miter lim="800000"/>
            <a:headEnd/>
            <a:tailEnd/>
          </a:ln>
        </p:spPr>
        <p:txBody>
          <a:bodyPr/>
          <a:lstStyle/>
          <a:p>
            <a:r>
              <a:rPr lang="en-US" sz="4800" b="1">
                <a:solidFill>
                  <a:schemeClr val="bg1"/>
                </a:solidFill>
                <a:latin typeface="Calibri" pitchFamily="34" charset="0"/>
              </a:rPr>
              <a:t>	Clicker</a:t>
            </a:r>
          </a:p>
        </p:txBody>
      </p:sp>
      <p:sp>
        <p:nvSpPr>
          <p:cNvPr id="2" name="TextBox 1"/>
          <p:cNvSpPr txBox="1"/>
          <p:nvPr/>
        </p:nvSpPr>
        <p:spPr>
          <a:xfrm>
            <a:off x="303213" y="1252538"/>
            <a:ext cx="8559800" cy="4770437"/>
          </a:xfrm>
          <a:prstGeom prst="rect">
            <a:avLst/>
          </a:prstGeom>
          <a:noFill/>
        </p:spPr>
        <p:txBody>
          <a:bodyPr>
            <a:spAutoFit/>
          </a:bodyPr>
          <a:lstStyle/>
          <a:p>
            <a:pPr fontAlgn="auto">
              <a:spcBef>
                <a:spcPts val="0"/>
              </a:spcBef>
              <a:spcAft>
                <a:spcPts val="0"/>
              </a:spcAft>
              <a:defRPr/>
            </a:pPr>
            <a:r>
              <a:rPr lang="en-US" sz="3200" b="1" dirty="0">
                <a:latin typeface="Arial"/>
                <a:cs typeface="Arial"/>
              </a:rPr>
              <a:t>How easily do the following compounds lose their proton in an environment of pH 5 (from “easiest” to “hardest”)?</a:t>
            </a:r>
            <a:endParaRPr lang="en-US" sz="3200" b="1" dirty="0">
              <a:latin typeface="Arial"/>
              <a:cs typeface="Arial"/>
            </a:endParaRPr>
          </a:p>
          <a:p>
            <a:pPr lvl="1" fontAlgn="auto">
              <a:spcBef>
                <a:spcPts val="0"/>
              </a:spcBef>
              <a:spcAft>
                <a:spcPts val="0"/>
              </a:spcAft>
              <a:defRPr/>
            </a:pPr>
            <a:r>
              <a:rPr lang="en-US" sz="2800" b="1" dirty="0">
                <a:latin typeface="Arial"/>
                <a:cs typeface="Arial"/>
              </a:rPr>
              <a:t>a. Compound A, </a:t>
            </a:r>
            <a:r>
              <a:rPr lang="en-US" sz="2800" b="1" dirty="0" err="1">
                <a:latin typeface="Arial"/>
                <a:cs typeface="Arial"/>
              </a:rPr>
              <a:t>pKa</a:t>
            </a:r>
            <a:r>
              <a:rPr lang="en-US" sz="2800" b="1" dirty="0">
                <a:latin typeface="Arial"/>
                <a:cs typeface="Arial"/>
              </a:rPr>
              <a:t> = 3.8	</a:t>
            </a:r>
          </a:p>
          <a:p>
            <a:pPr lvl="1" fontAlgn="auto">
              <a:spcBef>
                <a:spcPts val="0"/>
              </a:spcBef>
              <a:spcAft>
                <a:spcPts val="0"/>
              </a:spcAft>
              <a:defRPr/>
            </a:pPr>
            <a:r>
              <a:rPr lang="en-US" sz="2800" b="1" dirty="0">
                <a:latin typeface="Arial"/>
                <a:cs typeface="Arial"/>
              </a:rPr>
              <a:t>b</a:t>
            </a:r>
            <a:r>
              <a:rPr lang="en-US" sz="2800" b="1" dirty="0">
                <a:latin typeface="Arial"/>
                <a:cs typeface="Arial"/>
              </a:rPr>
              <a:t>. Compound B, </a:t>
            </a:r>
            <a:r>
              <a:rPr lang="en-US" sz="2800" b="1" dirty="0" err="1">
                <a:latin typeface="Arial"/>
                <a:cs typeface="Arial"/>
              </a:rPr>
              <a:t>pKa</a:t>
            </a:r>
            <a:r>
              <a:rPr lang="en-US" sz="2800" b="1" dirty="0">
                <a:latin typeface="Arial"/>
                <a:cs typeface="Arial"/>
              </a:rPr>
              <a:t> = 5.0</a:t>
            </a:r>
            <a:endParaRPr lang="en-US" sz="2800" b="1" dirty="0">
              <a:latin typeface="Arial"/>
              <a:cs typeface="Arial"/>
            </a:endParaRPr>
          </a:p>
          <a:p>
            <a:pPr lvl="1" fontAlgn="auto">
              <a:spcBef>
                <a:spcPts val="0"/>
              </a:spcBef>
              <a:spcAft>
                <a:spcPts val="0"/>
              </a:spcAft>
              <a:defRPr/>
            </a:pPr>
            <a:r>
              <a:rPr lang="en-US" sz="2800" b="1" dirty="0">
                <a:latin typeface="Arial"/>
                <a:cs typeface="Arial"/>
              </a:rPr>
              <a:t>c</a:t>
            </a:r>
            <a:r>
              <a:rPr lang="en-US" sz="2800" b="1" dirty="0">
                <a:latin typeface="Arial"/>
                <a:cs typeface="Arial"/>
              </a:rPr>
              <a:t>. Compound C, </a:t>
            </a:r>
            <a:r>
              <a:rPr lang="en-US" sz="2800" b="1" dirty="0" err="1">
                <a:latin typeface="Arial"/>
                <a:cs typeface="Arial"/>
              </a:rPr>
              <a:t>pKa</a:t>
            </a:r>
            <a:r>
              <a:rPr lang="en-US" sz="2800" b="1" dirty="0">
                <a:latin typeface="Arial"/>
                <a:cs typeface="Arial"/>
              </a:rPr>
              <a:t> = 7.4</a:t>
            </a:r>
          </a:p>
          <a:p>
            <a:pPr lvl="1" fontAlgn="auto">
              <a:spcBef>
                <a:spcPts val="0"/>
              </a:spcBef>
              <a:spcAft>
                <a:spcPts val="0"/>
              </a:spcAft>
              <a:defRPr/>
            </a:pPr>
            <a:r>
              <a:rPr lang="en-US" sz="2800" b="1" dirty="0">
                <a:latin typeface="Arial"/>
                <a:cs typeface="Arial"/>
              </a:rPr>
              <a:t>d</a:t>
            </a:r>
            <a:r>
              <a:rPr lang="en-US" sz="2800" b="1" dirty="0">
                <a:latin typeface="Arial"/>
                <a:cs typeface="Arial"/>
              </a:rPr>
              <a:t>. Compound D, </a:t>
            </a:r>
            <a:r>
              <a:rPr lang="en-US" sz="2800" b="1" dirty="0" err="1">
                <a:latin typeface="Arial"/>
                <a:cs typeface="Arial"/>
              </a:rPr>
              <a:t>pKa</a:t>
            </a:r>
            <a:r>
              <a:rPr lang="en-US" sz="2800" b="1" dirty="0">
                <a:latin typeface="Arial"/>
                <a:cs typeface="Arial"/>
              </a:rPr>
              <a:t> = 9.2</a:t>
            </a:r>
          </a:p>
          <a:p>
            <a:pPr fontAlgn="auto">
              <a:spcBef>
                <a:spcPts val="0"/>
              </a:spcBef>
              <a:spcAft>
                <a:spcPts val="0"/>
              </a:spcAft>
              <a:defRPr/>
            </a:pPr>
            <a:endParaRPr lang="en-US" sz="3200" dirty="0">
              <a:latin typeface="Arial"/>
              <a:cs typeface="Arial"/>
            </a:endParaRPr>
          </a:p>
          <a:p>
            <a:pPr marL="514350" indent="-514350" fontAlgn="auto">
              <a:spcBef>
                <a:spcPts val="0"/>
              </a:spcBef>
              <a:spcAft>
                <a:spcPts val="0"/>
              </a:spcAft>
              <a:buFontTx/>
              <a:buAutoNum type="alphaUcPeriod"/>
              <a:defRPr/>
            </a:pPr>
            <a:r>
              <a:rPr lang="en-US" sz="3200" b="1" dirty="0">
                <a:latin typeface="Arial"/>
                <a:cs typeface="Arial"/>
              </a:rPr>
              <a:t> a-</a:t>
            </a:r>
            <a:r>
              <a:rPr lang="en-US" sz="3200" b="1" dirty="0">
                <a:latin typeface="Arial"/>
                <a:cs typeface="Arial"/>
              </a:rPr>
              <a:t>b</a:t>
            </a:r>
            <a:r>
              <a:rPr lang="en-US" sz="3200" b="1" dirty="0">
                <a:latin typeface="Arial"/>
                <a:cs typeface="Arial"/>
              </a:rPr>
              <a:t>-</a:t>
            </a:r>
            <a:r>
              <a:rPr lang="en-US" sz="3200" b="1" dirty="0">
                <a:latin typeface="Arial"/>
                <a:cs typeface="Arial"/>
              </a:rPr>
              <a:t>c</a:t>
            </a:r>
            <a:r>
              <a:rPr lang="en-US" sz="3200" b="1" dirty="0">
                <a:latin typeface="Arial"/>
                <a:cs typeface="Arial"/>
              </a:rPr>
              <a:t>-</a:t>
            </a:r>
            <a:r>
              <a:rPr lang="en-US" sz="3200" b="1" dirty="0">
                <a:latin typeface="Arial"/>
                <a:cs typeface="Arial"/>
              </a:rPr>
              <a:t>d</a:t>
            </a:r>
            <a:endParaRPr lang="en-US" sz="3200" b="1" dirty="0">
              <a:latin typeface="Arial"/>
              <a:cs typeface="Arial"/>
            </a:endParaRPr>
          </a:p>
          <a:p>
            <a:pPr marL="514350" indent="-514350" fontAlgn="auto">
              <a:spcBef>
                <a:spcPts val="0"/>
              </a:spcBef>
              <a:spcAft>
                <a:spcPts val="0"/>
              </a:spcAft>
              <a:buFontTx/>
              <a:buAutoNum type="alphaUcPeriod"/>
              <a:defRPr/>
            </a:pPr>
            <a:r>
              <a:rPr lang="en-US" sz="3200" b="1" dirty="0">
                <a:latin typeface="Arial"/>
                <a:cs typeface="Arial"/>
              </a:rPr>
              <a:t> d-c-</a:t>
            </a:r>
            <a:r>
              <a:rPr lang="en-US" sz="3200" b="1" dirty="0">
                <a:latin typeface="Arial"/>
                <a:cs typeface="Arial"/>
              </a:rPr>
              <a:t>b</a:t>
            </a:r>
            <a:r>
              <a:rPr lang="en-US" sz="3200" b="1" dirty="0">
                <a:latin typeface="Arial"/>
                <a:cs typeface="Arial"/>
              </a:rPr>
              <a:t>-</a:t>
            </a:r>
            <a:r>
              <a:rPr lang="en-US" sz="3200" b="1" dirty="0">
                <a:latin typeface="Arial"/>
                <a:cs typeface="Arial"/>
              </a:rPr>
              <a:t>a</a:t>
            </a:r>
            <a:r>
              <a:rPr lang="en-US" sz="3200" b="1" dirty="0">
                <a:latin typeface="Arial"/>
                <a:cs typeface="Aria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3" descr="https://photos-2.dropbox.com/t/0/AADLeOLY8weGG5wknN2tGaE-jiARIYoqo-yR_ZbGUPpQFA/12/99713910/png/32x32/3/_/1/2/pKa-scale.png/lgos3mcXYS2Utx9w1SfZyotlLnG_d0JqDzq3pNr5MxQ?size=1024x768"/>
          <p:cNvSpPr>
            <a:spLocks noChangeAspect="1" noChangeArrowheads="1"/>
          </p:cNvSpPr>
          <p:nvPr/>
        </p:nvSpPr>
        <p:spPr bwMode="auto">
          <a:xfrm>
            <a:off x="0" y="0"/>
            <a:ext cx="5162550" cy="885825"/>
          </a:xfrm>
          <a:prstGeom prst="rect">
            <a:avLst/>
          </a:prstGeom>
          <a:noFill/>
          <a:ln w="9525">
            <a:noFill/>
            <a:miter lim="800000"/>
            <a:headEnd/>
            <a:tailEnd/>
          </a:ln>
        </p:spPr>
        <p:txBody>
          <a:bodyPr/>
          <a:lstStyle/>
          <a:p>
            <a:endParaRPr lang="en-US">
              <a:latin typeface="Calibri" pitchFamily="34" charset="0"/>
            </a:endParaRPr>
          </a:p>
        </p:txBody>
      </p:sp>
      <p:sp>
        <p:nvSpPr>
          <p:cNvPr id="49154" name="Title 1"/>
          <p:cNvSpPr txBox="1">
            <a:spLocks/>
          </p:cNvSpPr>
          <p:nvPr/>
        </p:nvSpPr>
        <p:spPr bwMode="auto">
          <a:xfrm>
            <a:off x="0" y="0"/>
            <a:ext cx="9144000" cy="1143000"/>
          </a:xfrm>
          <a:prstGeom prst="rect">
            <a:avLst/>
          </a:prstGeom>
          <a:solidFill>
            <a:srgbClr val="FF6600"/>
          </a:solidFill>
          <a:ln w="9525">
            <a:noFill/>
            <a:miter lim="800000"/>
            <a:headEnd/>
            <a:tailEnd/>
          </a:ln>
        </p:spPr>
        <p:txBody>
          <a:bodyPr/>
          <a:lstStyle/>
          <a:p>
            <a:r>
              <a:rPr lang="en-US" sz="4800" b="1">
                <a:solidFill>
                  <a:schemeClr val="bg1"/>
                </a:solidFill>
                <a:latin typeface="Calibri" pitchFamily="34" charset="0"/>
              </a:rPr>
              <a:t>	Clicker</a:t>
            </a:r>
          </a:p>
        </p:txBody>
      </p:sp>
      <p:sp>
        <p:nvSpPr>
          <p:cNvPr id="2" name="TextBox 1"/>
          <p:cNvSpPr txBox="1"/>
          <p:nvPr/>
        </p:nvSpPr>
        <p:spPr>
          <a:xfrm>
            <a:off x="303213" y="1252538"/>
            <a:ext cx="8559800" cy="4770437"/>
          </a:xfrm>
          <a:prstGeom prst="rect">
            <a:avLst/>
          </a:prstGeom>
          <a:noFill/>
        </p:spPr>
        <p:txBody>
          <a:bodyPr>
            <a:spAutoFit/>
          </a:bodyPr>
          <a:lstStyle/>
          <a:p>
            <a:pPr fontAlgn="auto">
              <a:spcBef>
                <a:spcPts val="0"/>
              </a:spcBef>
              <a:spcAft>
                <a:spcPts val="0"/>
              </a:spcAft>
              <a:defRPr/>
            </a:pPr>
            <a:r>
              <a:rPr lang="en-US" sz="3200" b="1" dirty="0">
                <a:latin typeface="Arial"/>
                <a:cs typeface="Arial"/>
              </a:rPr>
              <a:t>How easily do the following compounds lose their proton in an </a:t>
            </a:r>
            <a:r>
              <a:rPr lang="en-US" sz="3200" b="1">
                <a:latin typeface="Arial"/>
                <a:cs typeface="Arial"/>
              </a:rPr>
              <a:t>environment of </a:t>
            </a:r>
            <a:r>
              <a:rPr lang="en-US" sz="3200" b="1" dirty="0">
                <a:latin typeface="Arial"/>
                <a:cs typeface="Arial"/>
              </a:rPr>
              <a:t>pH 5 (from “easiest” to “hardest”)?</a:t>
            </a:r>
            <a:endParaRPr lang="en-US" sz="3200" b="1" dirty="0">
              <a:latin typeface="Arial"/>
              <a:cs typeface="Arial"/>
            </a:endParaRPr>
          </a:p>
          <a:p>
            <a:pPr lvl="1" fontAlgn="auto">
              <a:spcBef>
                <a:spcPts val="0"/>
              </a:spcBef>
              <a:spcAft>
                <a:spcPts val="0"/>
              </a:spcAft>
              <a:defRPr/>
            </a:pPr>
            <a:r>
              <a:rPr lang="en-US" sz="2800" b="1" dirty="0">
                <a:latin typeface="Arial"/>
                <a:cs typeface="Arial"/>
              </a:rPr>
              <a:t>a. Compound A, </a:t>
            </a:r>
            <a:r>
              <a:rPr lang="en-US" sz="2800" b="1" dirty="0" err="1">
                <a:latin typeface="Arial"/>
                <a:cs typeface="Arial"/>
              </a:rPr>
              <a:t>pKa</a:t>
            </a:r>
            <a:r>
              <a:rPr lang="en-US" sz="2800" b="1" dirty="0">
                <a:latin typeface="Arial"/>
                <a:cs typeface="Arial"/>
              </a:rPr>
              <a:t> = 3.8	</a:t>
            </a:r>
          </a:p>
          <a:p>
            <a:pPr lvl="1" fontAlgn="auto">
              <a:spcBef>
                <a:spcPts val="0"/>
              </a:spcBef>
              <a:spcAft>
                <a:spcPts val="0"/>
              </a:spcAft>
              <a:defRPr/>
            </a:pPr>
            <a:r>
              <a:rPr lang="en-US" sz="2800" b="1" dirty="0">
                <a:latin typeface="Arial"/>
                <a:cs typeface="Arial"/>
              </a:rPr>
              <a:t>b. Compound B, </a:t>
            </a:r>
            <a:r>
              <a:rPr lang="en-US" sz="2800" b="1" dirty="0" err="1">
                <a:latin typeface="Arial"/>
                <a:cs typeface="Arial"/>
              </a:rPr>
              <a:t>pKa</a:t>
            </a:r>
            <a:r>
              <a:rPr lang="en-US" sz="2800" b="1" dirty="0">
                <a:latin typeface="Arial"/>
                <a:cs typeface="Arial"/>
              </a:rPr>
              <a:t> = 5.0</a:t>
            </a:r>
            <a:endParaRPr lang="en-US" sz="2800" b="1" dirty="0">
              <a:latin typeface="Arial"/>
              <a:cs typeface="Arial"/>
            </a:endParaRPr>
          </a:p>
          <a:p>
            <a:pPr lvl="1" fontAlgn="auto">
              <a:spcBef>
                <a:spcPts val="0"/>
              </a:spcBef>
              <a:spcAft>
                <a:spcPts val="0"/>
              </a:spcAft>
              <a:defRPr/>
            </a:pPr>
            <a:r>
              <a:rPr lang="en-US" sz="2800" b="1" dirty="0">
                <a:latin typeface="Arial"/>
                <a:cs typeface="Arial"/>
              </a:rPr>
              <a:t>c</a:t>
            </a:r>
            <a:r>
              <a:rPr lang="en-US" sz="2800" b="1" dirty="0">
                <a:latin typeface="Arial"/>
                <a:cs typeface="Arial"/>
              </a:rPr>
              <a:t>. Compound C, </a:t>
            </a:r>
            <a:r>
              <a:rPr lang="en-US" sz="2800" b="1" dirty="0" err="1">
                <a:latin typeface="Arial"/>
                <a:cs typeface="Arial"/>
              </a:rPr>
              <a:t>pKa</a:t>
            </a:r>
            <a:r>
              <a:rPr lang="en-US" sz="2800" b="1" dirty="0">
                <a:latin typeface="Arial"/>
                <a:cs typeface="Arial"/>
              </a:rPr>
              <a:t> = 7.4</a:t>
            </a:r>
          </a:p>
          <a:p>
            <a:pPr lvl="1" fontAlgn="auto">
              <a:spcBef>
                <a:spcPts val="0"/>
              </a:spcBef>
              <a:spcAft>
                <a:spcPts val="0"/>
              </a:spcAft>
              <a:defRPr/>
            </a:pPr>
            <a:r>
              <a:rPr lang="en-US" sz="2800" b="1" dirty="0">
                <a:latin typeface="Arial"/>
                <a:cs typeface="Arial"/>
              </a:rPr>
              <a:t>d</a:t>
            </a:r>
            <a:r>
              <a:rPr lang="en-US" sz="2800" b="1" dirty="0">
                <a:latin typeface="Arial"/>
                <a:cs typeface="Arial"/>
              </a:rPr>
              <a:t>. Compound D, </a:t>
            </a:r>
            <a:r>
              <a:rPr lang="en-US" sz="2800" b="1" dirty="0" err="1">
                <a:latin typeface="Arial"/>
                <a:cs typeface="Arial"/>
              </a:rPr>
              <a:t>pKa</a:t>
            </a:r>
            <a:r>
              <a:rPr lang="en-US" sz="2800" b="1" dirty="0">
                <a:latin typeface="Arial"/>
                <a:cs typeface="Arial"/>
              </a:rPr>
              <a:t> = 9.2</a:t>
            </a:r>
          </a:p>
          <a:p>
            <a:pPr fontAlgn="auto">
              <a:spcBef>
                <a:spcPts val="0"/>
              </a:spcBef>
              <a:spcAft>
                <a:spcPts val="0"/>
              </a:spcAft>
              <a:defRPr/>
            </a:pPr>
            <a:endParaRPr lang="en-US" sz="3200" dirty="0">
              <a:latin typeface="Arial"/>
              <a:cs typeface="Arial"/>
            </a:endParaRPr>
          </a:p>
          <a:p>
            <a:pPr marL="514350" indent="-514350" fontAlgn="auto">
              <a:spcBef>
                <a:spcPts val="0"/>
              </a:spcBef>
              <a:spcAft>
                <a:spcPts val="0"/>
              </a:spcAft>
              <a:buFontTx/>
              <a:buAutoNum type="alphaUcPeriod"/>
              <a:defRPr/>
            </a:pPr>
            <a:r>
              <a:rPr lang="en-US" sz="3200" b="1" dirty="0">
                <a:latin typeface="Arial"/>
                <a:cs typeface="Arial"/>
              </a:rPr>
              <a:t> </a:t>
            </a:r>
            <a:r>
              <a:rPr lang="en-US" sz="3200" b="1" dirty="0">
                <a:solidFill>
                  <a:srgbClr val="FAC090"/>
                </a:solidFill>
                <a:latin typeface="Arial"/>
                <a:cs typeface="Arial"/>
              </a:rPr>
              <a:t>a</a:t>
            </a:r>
            <a:r>
              <a:rPr lang="en-US" sz="3200" b="1" dirty="0">
                <a:solidFill>
                  <a:srgbClr val="FAC090"/>
                </a:solidFill>
                <a:latin typeface="Arial"/>
                <a:cs typeface="Arial"/>
              </a:rPr>
              <a:t>-</a:t>
            </a:r>
            <a:r>
              <a:rPr lang="en-US" sz="3200" b="1" dirty="0">
                <a:solidFill>
                  <a:srgbClr val="FAC090"/>
                </a:solidFill>
                <a:latin typeface="Arial"/>
                <a:cs typeface="Arial"/>
              </a:rPr>
              <a:t>b</a:t>
            </a:r>
            <a:r>
              <a:rPr lang="en-US" sz="3200" b="1" dirty="0">
                <a:solidFill>
                  <a:srgbClr val="FAC090"/>
                </a:solidFill>
                <a:latin typeface="Arial"/>
                <a:cs typeface="Arial"/>
              </a:rPr>
              <a:t>-</a:t>
            </a:r>
            <a:r>
              <a:rPr lang="en-US" sz="3200" b="1" dirty="0">
                <a:solidFill>
                  <a:srgbClr val="FAC090"/>
                </a:solidFill>
                <a:latin typeface="Arial"/>
                <a:cs typeface="Arial"/>
              </a:rPr>
              <a:t>c</a:t>
            </a:r>
            <a:r>
              <a:rPr lang="en-US" sz="3200" b="1" dirty="0">
                <a:solidFill>
                  <a:srgbClr val="FAC090"/>
                </a:solidFill>
                <a:latin typeface="Arial"/>
                <a:cs typeface="Arial"/>
              </a:rPr>
              <a:t>-</a:t>
            </a:r>
            <a:r>
              <a:rPr lang="en-US" sz="3200" b="1" dirty="0">
                <a:solidFill>
                  <a:srgbClr val="FAC090"/>
                </a:solidFill>
                <a:latin typeface="Arial"/>
                <a:cs typeface="Arial"/>
              </a:rPr>
              <a:t>d</a:t>
            </a:r>
            <a:endParaRPr lang="en-US" sz="3200" b="1" dirty="0">
              <a:solidFill>
                <a:srgbClr val="FAC090"/>
              </a:solidFill>
              <a:latin typeface="Arial"/>
              <a:cs typeface="Arial"/>
            </a:endParaRPr>
          </a:p>
          <a:p>
            <a:pPr marL="514350" indent="-514350" fontAlgn="auto">
              <a:spcBef>
                <a:spcPts val="0"/>
              </a:spcBef>
              <a:spcAft>
                <a:spcPts val="0"/>
              </a:spcAft>
              <a:buFontTx/>
              <a:buAutoNum type="alphaUcPeriod"/>
              <a:defRPr/>
            </a:pPr>
            <a:r>
              <a:rPr lang="en-US" sz="3200" b="1" dirty="0">
                <a:latin typeface="Arial"/>
                <a:cs typeface="Arial"/>
              </a:rPr>
              <a:t> d-</a:t>
            </a:r>
            <a:r>
              <a:rPr lang="en-US" sz="3200" b="1" dirty="0">
                <a:latin typeface="Arial"/>
                <a:cs typeface="Arial"/>
              </a:rPr>
              <a:t>c</a:t>
            </a:r>
            <a:r>
              <a:rPr lang="en-US" sz="3200" b="1" dirty="0">
                <a:latin typeface="Arial"/>
                <a:cs typeface="Arial"/>
              </a:rPr>
              <a:t>-b-</a:t>
            </a:r>
            <a:r>
              <a:rPr lang="en-US" sz="3200" b="1" dirty="0">
                <a:latin typeface="Arial"/>
                <a:cs typeface="Arial"/>
              </a:rPr>
              <a:t>a</a:t>
            </a:r>
            <a:r>
              <a:rPr lang="en-US" sz="3200" b="1" dirty="0">
                <a:latin typeface="Arial"/>
                <a:cs typeface="Aria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5"/>
          <p:cNvPicPr>
            <a:picLocks noChangeAspect="1"/>
          </p:cNvPicPr>
          <p:nvPr/>
        </p:nvPicPr>
        <p:blipFill>
          <a:blip r:embed="rId3"/>
          <a:srcRect/>
          <a:stretch>
            <a:fillRect/>
          </a:stretch>
        </p:blipFill>
        <p:spPr bwMode="auto">
          <a:xfrm>
            <a:off x="4114800" y="4243388"/>
            <a:ext cx="3122613" cy="2614612"/>
          </a:xfrm>
          <a:prstGeom prst="rect">
            <a:avLst/>
          </a:prstGeom>
          <a:noFill/>
          <a:ln w="9525">
            <a:noFill/>
            <a:miter lim="800000"/>
            <a:headEnd/>
            <a:tailEnd/>
          </a:ln>
        </p:spPr>
      </p:pic>
      <p:pic>
        <p:nvPicPr>
          <p:cNvPr id="51202" name="Picture 1"/>
          <p:cNvPicPr>
            <a:picLocks noChangeAspect="1"/>
          </p:cNvPicPr>
          <p:nvPr/>
        </p:nvPicPr>
        <p:blipFill>
          <a:blip r:embed="rId4"/>
          <a:srcRect/>
          <a:stretch>
            <a:fillRect/>
          </a:stretch>
        </p:blipFill>
        <p:spPr bwMode="auto">
          <a:xfrm>
            <a:off x="1143000" y="2590800"/>
            <a:ext cx="3968750" cy="2693988"/>
          </a:xfrm>
          <a:prstGeom prst="rect">
            <a:avLst/>
          </a:prstGeom>
          <a:noFill/>
          <a:ln w="9525">
            <a:noFill/>
            <a:miter lim="800000"/>
            <a:headEnd/>
            <a:tailEnd/>
          </a:ln>
        </p:spPr>
      </p:pic>
      <p:pic>
        <p:nvPicPr>
          <p:cNvPr id="51203" name="Picture 3"/>
          <p:cNvPicPr>
            <a:picLocks noChangeAspect="1"/>
          </p:cNvPicPr>
          <p:nvPr/>
        </p:nvPicPr>
        <p:blipFill>
          <a:blip r:embed="rId5"/>
          <a:srcRect/>
          <a:stretch>
            <a:fillRect/>
          </a:stretch>
        </p:blipFill>
        <p:spPr bwMode="auto">
          <a:xfrm>
            <a:off x="4419600" y="228600"/>
            <a:ext cx="4170363" cy="2606675"/>
          </a:xfrm>
          <a:prstGeom prst="rect">
            <a:avLst/>
          </a:prstGeom>
          <a:noFill/>
          <a:ln w="9525">
            <a:noFill/>
            <a:miter lim="800000"/>
            <a:headEnd/>
            <a:tailEnd/>
          </a:ln>
        </p:spPr>
      </p:pic>
      <p:pic>
        <p:nvPicPr>
          <p:cNvPr id="51204" name="Picture 4"/>
          <p:cNvPicPr>
            <a:picLocks noChangeAspect="1"/>
          </p:cNvPicPr>
          <p:nvPr/>
        </p:nvPicPr>
        <p:blipFill>
          <a:blip r:embed="rId6"/>
          <a:srcRect/>
          <a:stretch>
            <a:fillRect/>
          </a:stretch>
        </p:blipFill>
        <p:spPr bwMode="auto">
          <a:xfrm>
            <a:off x="6510338" y="2819400"/>
            <a:ext cx="2633662" cy="1708150"/>
          </a:xfrm>
          <a:prstGeom prst="rect">
            <a:avLst/>
          </a:prstGeom>
          <a:noFill/>
          <a:ln w="9525">
            <a:noFill/>
            <a:miter lim="800000"/>
            <a:headEnd/>
            <a:tailEnd/>
          </a:ln>
        </p:spPr>
      </p:pic>
      <p:sp>
        <p:nvSpPr>
          <p:cNvPr id="51205" name="TextBox 6"/>
          <p:cNvSpPr txBox="1">
            <a:spLocks noChangeArrowheads="1"/>
          </p:cNvSpPr>
          <p:nvPr/>
        </p:nvSpPr>
        <p:spPr bwMode="auto">
          <a:xfrm>
            <a:off x="304800" y="152400"/>
            <a:ext cx="3810000" cy="2062163"/>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In which compartment is the majority of aspirin absorbed?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19063"/>
            <a:ext cx="8982075" cy="6135687"/>
          </a:xfrm>
        </p:spPr>
        <p:txBody>
          <a:bodyPr rtlCol="0">
            <a:normAutofit/>
          </a:bodyPr>
          <a:lstStyle/>
          <a:p>
            <a:pPr marL="0" indent="0" fontAlgn="auto">
              <a:spcAft>
                <a:spcPts val="0"/>
              </a:spcAft>
              <a:buFont typeface="Arial"/>
              <a:buNone/>
              <a:defRPr/>
            </a:pPr>
            <a:r>
              <a:rPr lang="en-US" sz="4000" b="1" dirty="0" smtClean="0">
                <a:solidFill>
                  <a:srgbClr val="0000FF"/>
                </a:solidFill>
              </a:rPr>
              <a:t>Tidbit Goals</a:t>
            </a:r>
          </a:p>
          <a:p>
            <a:pPr marL="0" indent="0" fontAlgn="auto">
              <a:spcAft>
                <a:spcPts val="0"/>
              </a:spcAft>
              <a:buFont typeface="Arial"/>
              <a:buNone/>
              <a:defRPr/>
            </a:pPr>
            <a:endParaRPr lang="en-US" sz="4000" b="1" dirty="0" smtClean="0">
              <a:solidFill>
                <a:srgbClr val="0000FF"/>
              </a:solidFill>
            </a:endParaRPr>
          </a:p>
          <a:p>
            <a:pPr fontAlgn="auto">
              <a:spcAft>
                <a:spcPts val="0"/>
              </a:spcAft>
              <a:buFont typeface="Arial"/>
              <a:buChar char="•"/>
              <a:defRPr/>
            </a:pPr>
            <a:r>
              <a:rPr lang="en-US" b="1" u="sng" dirty="0"/>
              <a:t>Understand</a:t>
            </a:r>
            <a:r>
              <a:rPr lang="en-US" dirty="0"/>
              <a:t> relationship of </a:t>
            </a:r>
            <a:r>
              <a:rPr lang="en-US" dirty="0" smtClean="0"/>
              <a:t>between pH, </a:t>
            </a:r>
            <a:r>
              <a:rPr lang="en-US" dirty="0" err="1" smtClean="0"/>
              <a:t>pKa</a:t>
            </a:r>
            <a:r>
              <a:rPr lang="en-US" dirty="0" smtClean="0"/>
              <a:t> and ionization of weak acids in aqueous systems</a:t>
            </a:r>
            <a:endParaRPr lang="en-US" dirty="0"/>
          </a:p>
          <a:p>
            <a:pPr fontAlgn="auto">
              <a:spcAft>
                <a:spcPts val="0"/>
              </a:spcAft>
              <a:buFont typeface="Arial"/>
              <a:buChar char="•"/>
              <a:defRPr/>
            </a:pPr>
            <a:endParaRPr lang="en-US" b="1" dirty="0" smtClean="0">
              <a:solidFill>
                <a:srgbClr val="0000FF"/>
              </a:solidFill>
            </a:endParaRPr>
          </a:p>
          <a:p>
            <a:pPr marL="914400" lvl="1" indent="-514350" fontAlgn="auto">
              <a:spcAft>
                <a:spcPts val="0"/>
              </a:spcAft>
              <a:buFont typeface="+mj-lt"/>
              <a:buAutoNum type="arabicPeriod"/>
              <a:defRPr/>
            </a:pPr>
            <a:r>
              <a:rPr lang="en-US" b="1" u="sng" dirty="0"/>
              <a:t>Define</a:t>
            </a:r>
            <a:r>
              <a:rPr lang="en-US" u="sng" dirty="0"/>
              <a:t> </a:t>
            </a:r>
            <a:r>
              <a:rPr lang="en-US" dirty="0" smtClean="0"/>
              <a:t>acids, bases </a:t>
            </a:r>
            <a:r>
              <a:rPr lang="en-US" dirty="0"/>
              <a:t>in </a:t>
            </a:r>
            <a:r>
              <a:rPr lang="en-US" dirty="0" err="1"/>
              <a:t>biosystems</a:t>
            </a:r>
            <a:r>
              <a:rPr lang="en-US" dirty="0"/>
              <a:t> </a:t>
            </a:r>
          </a:p>
          <a:p>
            <a:pPr marL="914400" lvl="1" indent="-514350" fontAlgn="auto">
              <a:spcAft>
                <a:spcPts val="0"/>
              </a:spcAft>
              <a:buFont typeface="+mj-lt"/>
              <a:buAutoNum type="arabicPeriod"/>
              <a:defRPr/>
            </a:pPr>
            <a:r>
              <a:rPr lang="en-US" b="1" u="sng" dirty="0"/>
              <a:t>Predict </a:t>
            </a:r>
            <a:r>
              <a:rPr lang="en-US" dirty="0"/>
              <a:t>charge of molecule @ particular pH based on its </a:t>
            </a:r>
            <a:r>
              <a:rPr lang="en-US" dirty="0" err="1"/>
              <a:t>pKa</a:t>
            </a:r>
            <a:endParaRPr lang="en-US" dirty="0"/>
          </a:p>
          <a:p>
            <a:pPr marL="914400" lvl="1" indent="-514350" fontAlgn="auto">
              <a:spcAft>
                <a:spcPts val="0"/>
              </a:spcAft>
              <a:buFont typeface="+mj-lt"/>
              <a:buAutoNum type="arabicPeriod"/>
              <a:defRPr/>
            </a:pPr>
            <a:r>
              <a:rPr lang="en-US" b="1" u="sng" dirty="0" smtClean="0"/>
              <a:t>Apply</a:t>
            </a:r>
            <a:r>
              <a:rPr lang="en-US" dirty="0" smtClean="0"/>
              <a:t> </a:t>
            </a:r>
            <a:r>
              <a:rPr lang="en-US" dirty="0"/>
              <a:t>in medical context</a:t>
            </a:r>
          </a:p>
          <a:p>
            <a:pPr marL="0" indent="0" fontAlgn="auto">
              <a:spcAft>
                <a:spcPts val="0"/>
              </a:spcAft>
              <a:buFont typeface="Arial"/>
              <a:buNone/>
              <a:defRPr/>
            </a:pPr>
            <a:endParaRPr lang="en-US" b="1" dirty="0" smtClean="0"/>
          </a:p>
          <a:p>
            <a:pPr marL="0" indent="0" fontAlgn="auto">
              <a:spcAft>
                <a:spcPts val="0"/>
              </a:spcAft>
              <a:buFont typeface="Arial"/>
              <a:buNone/>
              <a:defRPr/>
            </a:pPr>
            <a:endParaRPr lang="en-US" dirty="0">
              <a:solidFill>
                <a:srgbClr val="0000FF"/>
              </a:solidFill>
            </a:endParaRPr>
          </a:p>
          <a:p>
            <a:pPr marL="457200" lvl="1" indent="0" fontAlgn="auto">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Users\wgarver\Desktop\Stomach + Gut.jpg"/>
          <p:cNvPicPr>
            <a:picLocks noChangeAspect="1" noChangeArrowheads="1"/>
          </p:cNvPicPr>
          <p:nvPr/>
        </p:nvPicPr>
        <p:blipFill>
          <a:blip r:embed="rId3"/>
          <a:srcRect b="3085"/>
          <a:stretch>
            <a:fillRect/>
          </a:stretch>
        </p:blipFill>
        <p:spPr bwMode="auto">
          <a:xfrm>
            <a:off x="4808538" y="2468563"/>
            <a:ext cx="4329112" cy="4195762"/>
          </a:xfrm>
          <a:prstGeom prst="rect">
            <a:avLst/>
          </a:prstGeom>
          <a:noFill/>
          <a:ln w="9525">
            <a:noFill/>
            <a:miter lim="800000"/>
            <a:headEnd/>
            <a:tailEnd/>
          </a:ln>
        </p:spPr>
      </p:pic>
      <p:sp>
        <p:nvSpPr>
          <p:cNvPr id="53250" name="TextBox 1"/>
          <p:cNvSpPr txBox="1">
            <a:spLocks noChangeArrowheads="1"/>
          </p:cNvSpPr>
          <p:nvPr/>
        </p:nvSpPr>
        <p:spPr bwMode="auto">
          <a:xfrm>
            <a:off x="7081838" y="3759200"/>
            <a:ext cx="1671637" cy="1077913"/>
          </a:xfrm>
          <a:prstGeom prst="rect">
            <a:avLst/>
          </a:prstGeom>
          <a:noFill/>
          <a:ln w="9525">
            <a:noFill/>
            <a:miter lim="800000"/>
            <a:headEnd/>
            <a:tailEnd/>
          </a:ln>
        </p:spPr>
        <p:txBody>
          <a:bodyPr wrap="none">
            <a:spAutoFit/>
          </a:bodyPr>
          <a:lstStyle/>
          <a:p>
            <a:r>
              <a:rPr lang="en-US" sz="3200" b="1">
                <a:latin typeface="Calibri" pitchFamily="34" charset="0"/>
              </a:rPr>
              <a:t>Stomach</a:t>
            </a:r>
          </a:p>
          <a:p>
            <a:r>
              <a:rPr lang="en-US" sz="3200" b="1">
                <a:latin typeface="Calibri" pitchFamily="34" charset="0"/>
              </a:rPr>
              <a:t> pH = 1.5</a:t>
            </a:r>
          </a:p>
        </p:txBody>
      </p:sp>
      <p:sp>
        <p:nvSpPr>
          <p:cNvPr id="53251" name="TextBox 3"/>
          <p:cNvSpPr txBox="1">
            <a:spLocks noChangeArrowheads="1"/>
          </p:cNvSpPr>
          <p:nvPr/>
        </p:nvSpPr>
        <p:spPr bwMode="auto">
          <a:xfrm>
            <a:off x="6742113" y="5903913"/>
            <a:ext cx="2401887" cy="954087"/>
          </a:xfrm>
          <a:prstGeom prst="rect">
            <a:avLst/>
          </a:prstGeom>
          <a:noFill/>
          <a:ln w="9525">
            <a:noFill/>
            <a:miter lim="800000"/>
            <a:headEnd/>
            <a:tailEnd/>
          </a:ln>
        </p:spPr>
        <p:txBody>
          <a:bodyPr wrap="none">
            <a:spAutoFit/>
          </a:bodyPr>
          <a:lstStyle/>
          <a:p>
            <a:r>
              <a:rPr lang="en-US" sz="2800" b="1">
                <a:latin typeface="Calibri" pitchFamily="34" charset="0"/>
              </a:rPr>
              <a:t>Small Intestine</a:t>
            </a:r>
          </a:p>
          <a:p>
            <a:r>
              <a:rPr lang="en-US" sz="2800" b="1">
                <a:latin typeface="Calibri" pitchFamily="34" charset="0"/>
              </a:rPr>
              <a:t>       pH = 6.5</a:t>
            </a:r>
          </a:p>
        </p:txBody>
      </p:sp>
      <p:pic>
        <p:nvPicPr>
          <p:cNvPr id="53252" name="il_fi" descr="Aspirin"/>
          <p:cNvPicPr>
            <a:picLocks noChangeAspect="1" noChangeArrowheads="1"/>
          </p:cNvPicPr>
          <p:nvPr/>
        </p:nvPicPr>
        <p:blipFill>
          <a:blip r:embed="rId4"/>
          <a:srcRect/>
          <a:stretch>
            <a:fillRect/>
          </a:stretch>
        </p:blipFill>
        <p:spPr bwMode="auto">
          <a:xfrm>
            <a:off x="309563" y="2952750"/>
            <a:ext cx="2508250" cy="1612900"/>
          </a:xfrm>
          <a:prstGeom prst="rect">
            <a:avLst/>
          </a:prstGeom>
          <a:noFill/>
          <a:ln w="9525">
            <a:noFill/>
            <a:miter lim="800000"/>
            <a:headEnd/>
            <a:tailEnd/>
          </a:ln>
        </p:spPr>
      </p:pic>
      <p:sp>
        <p:nvSpPr>
          <p:cNvPr id="53253" name="TextBox 5"/>
          <p:cNvSpPr txBox="1">
            <a:spLocks noChangeArrowheads="1"/>
          </p:cNvSpPr>
          <p:nvPr/>
        </p:nvSpPr>
        <p:spPr bwMode="auto">
          <a:xfrm>
            <a:off x="46038" y="4924425"/>
            <a:ext cx="1747837" cy="1077913"/>
          </a:xfrm>
          <a:prstGeom prst="rect">
            <a:avLst/>
          </a:prstGeom>
          <a:noFill/>
          <a:ln w="9525">
            <a:noFill/>
            <a:miter lim="800000"/>
            <a:headEnd/>
            <a:tailEnd/>
          </a:ln>
        </p:spPr>
        <p:txBody>
          <a:bodyPr wrap="none">
            <a:spAutoFit/>
          </a:bodyPr>
          <a:lstStyle/>
          <a:p>
            <a:r>
              <a:rPr lang="en-US" sz="3200" b="1">
                <a:latin typeface="Calibri" pitchFamily="34" charset="0"/>
              </a:rPr>
              <a:t>  Aspirin</a:t>
            </a:r>
          </a:p>
          <a:p>
            <a:r>
              <a:rPr lang="en-US" sz="3200" b="1">
                <a:latin typeface="Calibri" pitchFamily="34" charset="0"/>
              </a:rPr>
              <a:t>pKa = 3.5</a:t>
            </a:r>
          </a:p>
        </p:txBody>
      </p:sp>
      <p:sp>
        <p:nvSpPr>
          <p:cNvPr id="53254" name="Title 1"/>
          <p:cNvSpPr txBox="1">
            <a:spLocks/>
          </p:cNvSpPr>
          <p:nvPr/>
        </p:nvSpPr>
        <p:spPr bwMode="auto">
          <a:xfrm>
            <a:off x="0" y="1120775"/>
            <a:ext cx="9158288" cy="1922463"/>
          </a:xfrm>
          <a:prstGeom prst="rect">
            <a:avLst/>
          </a:prstGeom>
          <a:noFill/>
          <a:ln w="9525">
            <a:noFill/>
            <a:miter lim="800000"/>
            <a:headEnd/>
            <a:tailEnd/>
          </a:ln>
        </p:spPr>
        <p:txBody>
          <a:bodyPr/>
          <a:lstStyle/>
          <a:p>
            <a:pPr algn="ctr"/>
            <a:r>
              <a:rPr lang="en-US" sz="3200" b="1">
                <a:solidFill>
                  <a:srgbClr val="000000"/>
                </a:solidFill>
                <a:latin typeface="Calibri" pitchFamily="34" charset="0"/>
              </a:rPr>
              <a:t>Which is the predominant form of Aspirin in the stomach (protonated or deprotonated)?</a:t>
            </a:r>
          </a:p>
        </p:txBody>
      </p:sp>
      <p:sp>
        <p:nvSpPr>
          <p:cNvPr id="53255" name="Title 1"/>
          <p:cNvSpPr txBox="1">
            <a:spLocks/>
          </p:cNvSpPr>
          <p:nvPr/>
        </p:nvSpPr>
        <p:spPr bwMode="auto">
          <a:xfrm>
            <a:off x="0" y="1588"/>
            <a:ext cx="9158288" cy="1143000"/>
          </a:xfrm>
          <a:prstGeom prst="rect">
            <a:avLst/>
          </a:prstGeom>
          <a:solidFill>
            <a:srgbClr val="FF6600"/>
          </a:solidFill>
          <a:ln w="9525">
            <a:noFill/>
            <a:miter lim="800000"/>
            <a:headEnd/>
            <a:tailEnd/>
          </a:ln>
        </p:spPr>
        <p:txBody>
          <a:bodyPr anchor="ctr"/>
          <a:lstStyle/>
          <a:p>
            <a:r>
              <a:rPr lang="en-US" sz="4400" b="1">
                <a:solidFill>
                  <a:srgbClr val="FFFFFF"/>
                </a:solidFill>
                <a:latin typeface="Calibri" pitchFamily="34" charset="0"/>
              </a:rPr>
              <a:t>	Think Pair Share	 				2 min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C:\Users\wgarver\Desktop\Stomach + Gut.jpg"/>
          <p:cNvPicPr>
            <a:picLocks noChangeAspect="1" noChangeArrowheads="1"/>
          </p:cNvPicPr>
          <p:nvPr/>
        </p:nvPicPr>
        <p:blipFill>
          <a:blip r:embed="rId3"/>
          <a:srcRect b="3085"/>
          <a:stretch>
            <a:fillRect/>
          </a:stretch>
        </p:blipFill>
        <p:spPr bwMode="auto">
          <a:xfrm>
            <a:off x="4808538" y="2468563"/>
            <a:ext cx="4329112" cy="4195762"/>
          </a:xfrm>
          <a:prstGeom prst="rect">
            <a:avLst/>
          </a:prstGeom>
          <a:noFill/>
          <a:ln w="9525">
            <a:noFill/>
            <a:miter lim="800000"/>
            <a:headEnd/>
            <a:tailEnd/>
          </a:ln>
        </p:spPr>
      </p:pic>
      <p:sp>
        <p:nvSpPr>
          <p:cNvPr id="55298" name="TextBox 1"/>
          <p:cNvSpPr txBox="1">
            <a:spLocks noChangeArrowheads="1"/>
          </p:cNvSpPr>
          <p:nvPr/>
        </p:nvSpPr>
        <p:spPr bwMode="auto">
          <a:xfrm>
            <a:off x="7081838" y="3759200"/>
            <a:ext cx="1671637" cy="1077913"/>
          </a:xfrm>
          <a:prstGeom prst="rect">
            <a:avLst/>
          </a:prstGeom>
          <a:noFill/>
          <a:ln w="9525">
            <a:noFill/>
            <a:miter lim="800000"/>
            <a:headEnd/>
            <a:tailEnd/>
          </a:ln>
        </p:spPr>
        <p:txBody>
          <a:bodyPr wrap="none">
            <a:spAutoFit/>
          </a:bodyPr>
          <a:lstStyle/>
          <a:p>
            <a:r>
              <a:rPr lang="en-US" sz="3200" b="1">
                <a:latin typeface="Calibri" pitchFamily="34" charset="0"/>
              </a:rPr>
              <a:t>Stomach</a:t>
            </a:r>
          </a:p>
          <a:p>
            <a:r>
              <a:rPr lang="en-US" sz="3200" b="1">
                <a:latin typeface="Calibri" pitchFamily="34" charset="0"/>
              </a:rPr>
              <a:t> pH = 1.5</a:t>
            </a:r>
          </a:p>
        </p:txBody>
      </p:sp>
      <p:sp>
        <p:nvSpPr>
          <p:cNvPr id="55299" name="TextBox 3"/>
          <p:cNvSpPr txBox="1">
            <a:spLocks noChangeArrowheads="1"/>
          </p:cNvSpPr>
          <p:nvPr/>
        </p:nvSpPr>
        <p:spPr bwMode="auto">
          <a:xfrm>
            <a:off x="6742113" y="5903913"/>
            <a:ext cx="2401887" cy="954087"/>
          </a:xfrm>
          <a:prstGeom prst="rect">
            <a:avLst/>
          </a:prstGeom>
          <a:noFill/>
          <a:ln w="9525">
            <a:noFill/>
            <a:miter lim="800000"/>
            <a:headEnd/>
            <a:tailEnd/>
          </a:ln>
        </p:spPr>
        <p:txBody>
          <a:bodyPr wrap="none">
            <a:spAutoFit/>
          </a:bodyPr>
          <a:lstStyle/>
          <a:p>
            <a:r>
              <a:rPr lang="en-US" sz="2800" b="1">
                <a:latin typeface="Calibri" pitchFamily="34" charset="0"/>
              </a:rPr>
              <a:t>Small Intestine</a:t>
            </a:r>
          </a:p>
          <a:p>
            <a:r>
              <a:rPr lang="en-US" sz="2800" b="1">
                <a:latin typeface="Calibri" pitchFamily="34" charset="0"/>
              </a:rPr>
              <a:t>       pH = 6.5</a:t>
            </a:r>
          </a:p>
        </p:txBody>
      </p:sp>
      <p:pic>
        <p:nvPicPr>
          <p:cNvPr id="55300" name="il_fi" descr="Aspirin"/>
          <p:cNvPicPr>
            <a:picLocks noChangeAspect="1" noChangeArrowheads="1"/>
          </p:cNvPicPr>
          <p:nvPr/>
        </p:nvPicPr>
        <p:blipFill>
          <a:blip r:embed="rId4"/>
          <a:srcRect/>
          <a:stretch>
            <a:fillRect/>
          </a:stretch>
        </p:blipFill>
        <p:spPr bwMode="auto">
          <a:xfrm>
            <a:off x="309563" y="2952750"/>
            <a:ext cx="2508250" cy="1612900"/>
          </a:xfrm>
          <a:prstGeom prst="rect">
            <a:avLst/>
          </a:prstGeom>
          <a:noFill/>
          <a:ln w="9525">
            <a:noFill/>
            <a:miter lim="800000"/>
            <a:headEnd/>
            <a:tailEnd/>
          </a:ln>
        </p:spPr>
      </p:pic>
      <p:sp>
        <p:nvSpPr>
          <p:cNvPr id="55301" name="TextBox 5"/>
          <p:cNvSpPr txBox="1">
            <a:spLocks noChangeArrowheads="1"/>
          </p:cNvSpPr>
          <p:nvPr/>
        </p:nvSpPr>
        <p:spPr bwMode="auto">
          <a:xfrm>
            <a:off x="46038" y="4924425"/>
            <a:ext cx="1747837" cy="1077913"/>
          </a:xfrm>
          <a:prstGeom prst="rect">
            <a:avLst/>
          </a:prstGeom>
          <a:noFill/>
          <a:ln w="9525">
            <a:noFill/>
            <a:miter lim="800000"/>
            <a:headEnd/>
            <a:tailEnd/>
          </a:ln>
        </p:spPr>
        <p:txBody>
          <a:bodyPr wrap="none">
            <a:spAutoFit/>
          </a:bodyPr>
          <a:lstStyle/>
          <a:p>
            <a:r>
              <a:rPr lang="en-US" sz="3200" b="1">
                <a:latin typeface="Calibri" pitchFamily="34" charset="0"/>
              </a:rPr>
              <a:t>  Aspirin</a:t>
            </a:r>
          </a:p>
          <a:p>
            <a:r>
              <a:rPr lang="en-US" sz="3200" b="1">
                <a:latin typeface="Calibri" pitchFamily="34" charset="0"/>
              </a:rPr>
              <a:t>pKa = 3.5</a:t>
            </a:r>
          </a:p>
        </p:txBody>
      </p:sp>
      <p:sp>
        <p:nvSpPr>
          <p:cNvPr id="55302" name="Title 1"/>
          <p:cNvSpPr txBox="1">
            <a:spLocks/>
          </p:cNvSpPr>
          <p:nvPr/>
        </p:nvSpPr>
        <p:spPr bwMode="auto">
          <a:xfrm>
            <a:off x="0" y="1120775"/>
            <a:ext cx="9158288" cy="1922463"/>
          </a:xfrm>
          <a:prstGeom prst="rect">
            <a:avLst/>
          </a:prstGeom>
          <a:noFill/>
          <a:ln w="9525">
            <a:noFill/>
            <a:miter lim="800000"/>
            <a:headEnd/>
            <a:tailEnd/>
          </a:ln>
        </p:spPr>
        <p:txBody>
          <a:bodyPr/>
          <a:lstStyle/>
          <a:p>
            <a:pPr algn="ctr"/>
            <a:r>
              <a:rPr lang="en-US" sz="3200" b="1">
                <a:solidFill>
                  <a:srgbClr val="000000"/>
                </a:solidFill>
                <a:latin typeface="Calibri" pitchFamily="34" charset="0"/>
              </a:rPr>
              <a:t>Which is the predominant form of Aspirin in the small intestine (protonated or deprotonated)?</a:t>
            </a:r>
          </a:p>
        </p:txBody>
      </p:sp>
      <p:sp>
        <p:nvSpPr>
          <p:cNvPr id="55303" name="Title 1"/>
          <p:cNvSpPr txBox="1">
            <a:spLocks/>
          </p:cNvSpPr>
          <p:nvPr/>
        </p:nvSpPr>
        <p:spPr bwMode="auto">
          <a:xfrm>
            <a:off x="0" y="1588"/>
            <a:ext cx="9158288" cy="1143000"/>
          </a:xfrm>
          <a:prstGeom prst="rect">
            <a:avLst/>
          </a:prstGeom>
          <a:solidFill>
            <a:srgbClr val="FF6600"/>
          </a:solidFill>
          <a:ln w="9525">
            <a:noFill/>
            <a:miter lim="800000"/>
            <a:headEnd/>
            <a:tailEnd/>
          </a:ln>
        </p:spPr>
        <p:txBody>
          <a:bodyPr anchor="ctr"/>
          <a:lstStyle/>
          <a:p>
            <a:r>
              <a:rPr lang="en-US" sz="4400" b="1">
                <a:solidFill>
                  <a:srgbClr val="FFFFFF"/>
                </a:solidFill>
                <a:latin typeface="Calibri" pitchFamily="34" charset="0"/>
              </a:rPr>
              <a:t>	Think Pair Share	 				2min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Users\wgarver\Desktop\Stomach + Gut.jpg"/>
          <p:cNvPicPr>
            <a:picLocks noChangeAspect="1" noChangeArrowheads="1"/>
          </p:cNvPicPr>
          <p:nvPr/>
        </p:nvPicPr>
        <p:blipFill>
          <a:blip r:embed="rId3"/>
          <a:srcRect b="3085"/>
          <a:stretch>
            <a:fillRect/>
          </a:stretch>
        </p:blipFill>
        <p:spPr bwMode="auto">
          <a:xfrm>
            <a:off x="4808538" y="2468563"/>
            <a:ext cx="4329112" cy="4195762"/>
          </a:xfrm>
          <a:prstGeom prst="rect">
            <a:avLst/>
          </a:prstGeom>
          <a:noFill/>
          <a:ln w="9525">
            <a:noFill/>
            <a:miter lim="800000"/>
            <a:headEnd/>
            <a:tailEnd/>
          </a:ln>
        </p:spPr>
      </p:pic>
      <p:sp>
        <p:nvSpPr>
          <p:cNvPr id="57346" name="TextBox 1"/>
          <p:cNvSpPr txBox="1">
            <a:spLocks noChangeArrowheads="1"/>
          </p:cNvSpPr>
          <p:nvPr/>
        </p:nvSpPr>
        <p:spPr bwMode="auto">
          <a:xfrm>
            <a:off x="6748463" y="3508375"/>
            <a:ext cx="2120900" cy="1076325"/>
          </a:xfrm>
          <a:prstGeom prst="rect">
            <a:avLst/>
          </a:prstGeom>
          <a:noFill/>
          <a:ln w="9525">
            <a:noFill/>
            <a:miter lim="800000"/>
            <a:headEnd/>
            <a:tailEnd/>
          </a:ln>
        </p:spPr>
        <p:txBody>
          <a:bodyPr wrap="none">
            <a:spAutoFit/>
          </a:bodyPr>
          <a:lstStyle/>
          <a:p>
            <a:r>
              <a:rPr lang="en-US" sz="3200" b="1">
                <a:latin typeface="Calibri" pitchFamily="34" charset="0"/>
              </a:rPr>
              <a:t>A. Stomach</a:t>
            </a:r>
          </a:p>
          <a:p>
            <a:r>
              <a:rPr lang="en-US" sz="3200" b="1">
                <a:latin typeface="Calibri" pitchFamily="34" charset="0"/>
              </a:rPr>
              <a:t> pH = 1.5</a:t>
            </a:r>
          </a:p>
        </p:txBody>
      </p:sp>
      <p:sp>
        <p:nvSpPr>
          <p:cNvPr id="57347" name="TextBox 3"/>
          <p:cNvSpPr txBox="1">
            <a:spLocks noChangeArrowheads="1"/>
          </p:cNvSpPr>
          <p:nvPr/>
        </p:nvSpPr>
        <p:spPr bwMode="auto">
          <a:xfrm>
            <a:off x="6088063" y="5278438"/>
            <a:ext cx="3151187" cy="1076325"/>
          </a:xfrm>
          <a:prstGeom prst="rect">
            <a:avLst/>
          </a:prstGeom>
          <a:noFill/>
          <a:ln w="9525">
            <a:noFill/>
            <a:miter lim="800000"/>
            <a:headEnd/>
            <a:tailEnd/>
          </a:ln>
        </p:spPr>
        <p:txBody>
          <a:bodyPr wrap="none">
            <a:spAutoFit/>
          </a:bodyPr>
          <a:lstStyle/>
          <a:p>
            <a:r>
              <a:rPr lang="en-US" sz="3200" b="1">
                <a:latin typeface="Calibri" pitchFamily="34" charset="0"/>
              </a:rPr>
              <a:t>B. Small Intestine</a:t>
            </a:r>
          </a:p>
          <a:p>
            <a:r>
              <a:rPr lang="en-US" sz="3200" b="1">
                <a:latin typeface="Calibri" pitchFamily="34" charset="0"/>
              </a:rPr>
              <a:t>       pH = 6.5</a:t>
            </a:r>
          </a:p>
        </p:txBody>
      </p:sp>
      <p:pic>
        <p:nvPicPr>
          <p:cNvPr id="57348" name="il_fi" descr="Aspirin"/>
          <p:cNvPicPr>
            <a:picLocks noChangeAspect="1" noChangeArrowheads="1"/>
          </p:cNvPicPr>
          <p:nvPr/>
        </p:nvPicPr>
        <p:blipFill>
          <a:blip r:embed="rId4"/>
          <a:srcRect/>
          <a:stretch>
            <a:fillRect/>
          </a:stretch>
        </p:blipFill>
        <p:spPr bwMode="auto">
          <a:xfrm>
            <a:off x="46038" y="3500438"/>
            <a:ext cx="2508250" cy="1612900"/>
          </a:xfrm>
          <a:prstGeom prst="rect">
            <a:avLst/>
          </a:prstGeom>
          <a:noFill/>
          <a:ln w="9525">
            <a:noFill/>
            <a:miter lim="800000"/>
            <a:headEnd/>
            <a:tailEnd/>
          </a:ln>
        </p:spPr>
      </p:pic>
      <p:sp>
        <p:nvSpPr>
          <p:cNvPr id="57349" name="TextBox 5"/>
          <p:cNvSpPr txBox="1">
            <a:spLocks noChangeArrowheads="1"/>
          </p:cNvSpPr>
          <p:nvPr/>
        </p:nvSpPr>
        <p:spPr bwMode="auto">
          <a:xfrm>
            <a:off x="46038" y="4924425"/>
            <a:ext cx="1747837" cy="1077913"/>
          </a:xfrm>
          <a:prstGeom prst="rect">
            <a:avLst/>
          </a:prstGeom>
          <a:noFill/>
          <a:ln w="9525">
            <a:noFill/>
            <a:miter lim="800000"/>
            <a:headEnd/>
            <a:tailEnd/>
          </a:ln>
        </p:spPr>
        <p:txBody>
          <a:bodyPr wrap="none">
            <a:spAutoFit/>
          </a:bodyPr>
          <a:lstStyle/>
          <a:p>
            <a:r>
              <a:rPr lang="en-US" sz="3200" b="1">
                <a:latin typeface="Calibri" pitchFamily="34" charset="0"/>
              </a:rPr>
              <a:t>  Aspirin</a:t>
            </a:r>
          </a:p>
          <a:p>
            <a:r>
              <a:rPr lang="en-US" sz="3200" b="1">
                <a:latin typeface="Calibri" pitchFamily="34" charset="0"/>
              </a:rPr>
              <a:t>pKa = 3.5</a:t>
            </a:r>
          </a:p>
        </p:txBody>
      </p:sp>
      <p:sp>
        <p:nvSpPr>
          <p:cNvPr id="57350" name="Title 1"/>
          <p:cNvSpPr txBox="1">
            <a:spLocks/>
          </p:cNvSpPr>
          <p:nvPr/>
        </p:nvSpPr>
        <p:spPr bwMode="auto">
          <a:xfrm>
            <a:off x="0" y="1120775"/>
            <a:ext cx="9091613" cy="1922463"/>
          </a:xfrm>
          <a:prstGeom prst="rect">
            <a:avLst/>
          </a:prstGeom>
          <a:noFill/>
          <a:ln w="9525">
            <a:noFill/>
            <a:miter lim="800000"/>
            <a:headEnd/>
            <a:tailEnd/>
          </a:ln>
        </p:spPr>
        <p:txBody>
          <a:bodyPr/>
          <a:lstStyle/>
          <a:p>
            <a:r>
              <a:rPr lang="en-US" sz="2800" b="1">
                <a:solidFill>
                  <a:srgbClr val="000000"/>
                </a:solidFill>
                <a:latin typeface="Calibri" pitchFamily="34" charset="0"/>
              </a:rPr>
              <a:t>Given that uncharged molecules are better able to cross membranes…</a:t>
            </a:r>
          </a:p>
        </p:txBody>
      </p:sp>
      <p:sp>
        <p:nvSpPr>
          <p:cNvPr id="57351" name="Title 1"/>
          <p:cNvSpPr txBox="1">
            <a:spLocks/>
          </p:cNvSpPr>
          <p:nvPr/>
        </p:nvSpPr>
        <p:spPr bwMode="auto">
          <a:xfrm>
            <a:off x="0" y="1588"/>
            <a:ext cx="9158288" cy="1143000"/>
          </a:xfrm>
          <a:prstGeom prst="rect">
            <a:avLst/>
          </a:prstGeom>
          <a:solidFill>
            <a:srgbClr val="FF6600"/>
          </a:solidFill>
          <a:ln w="9525">
            <a:noFill/>
            <a:miter lim="800000"/>
            <a:headEnd/>
            <a:tailEnd/>
          </a:ln>
        </p:spPr>
        <p:txBody>
          <a:bodyPr anchor="ctr"/>
          <a:lstStyle/>
          <a:p>
            <a:r>
              <a:rPr lang="en-US" sz="4400" b="1">
                <a:solidFill>
                  <a:srgbClr val="FFFFFF"/>
                </a:solidFill>
                <a:latin typeface="Calibri" pitchFamily="34" charset="0"/>
              </a:rPr>
              <a:t>			 		</a:t>
            </a:r>
          </a:p>
        </p:txBody>
      </p:sp>
      <p:sp>
        <p:nvSpPr>
          <p:cNvPr id="57352" name="Rectangle 6"/>
          <p:cNvSpPr>
            <a:spLocks noChangeArrowheads="1"/>
          </p:cNvSpPr>
          <p:nvPr/>
        </p:nvSpPr>
        <p:spPr bwMode="auto">
          <a:xfrm>
            <a:off x="28575" y="2138363"/>
            <a:ext cx="4779963" cy="954087"/>
          </a:xfrm>
          <a:prstGeom prst="rect">
            <a:avLst/>
          </a:prstGeom>
          <a:noFill/>
          <a:ln w="9525">
            <a:noFill/>
            <a:miter lim="800000"/>
            <a:headEnd/>
            <a:tailEnd/>
          </a:ln>
        </p:spPr>
        <p:txBody>
          <a:bodyPr>
            <a:spAutoFit/>
          </a:bodyPr>
          <a:lstStyle/>
          <a:p>
            <a:r>
              <a:rPr lang="en-US" sz="2800" b="1">
                <a:solidFill>
                  <a:srgbClr val="FF0000"/>
                </a:solidFill>
                <a:latin typeface="Calibri" pitchFamily="34" charset="0"/>
              </a:rPr>
              <a:t>In which compartment is the majority of aspirin absorbed?</a:t>
            </a:r>
          </a:p>
        </p:txBody>
      </p:sp>
      <p:pic>
        <p:nvPicPr>
          <p:cNvPr id="57353" name="Picture 11"/>
          <p:cNvPicPr>
            <a:picLocks noChangeAspect="1"/>
          </p:cNvPicPr>
          <p:nvPr/>
        </p:nvPicPr>
        <p:blipFill>
          <a:blip r:embed="rId5"/>
          <a:srcRect/>
          <a:stretch>
            <a:fillRect/>
          </a:stretch>
        </p:blipFill>
        <p:spPr bwMode="auto">
          <a:xfrm>
            <a:off x="6748463" y="1720850"/>
            <a:ext cx="2389187" cy="149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water_bg.jpg"/>
          <p:cNvPicPr>
            <a:picLocks noChangeAspect="1"/>
          </p:cNvPicPr>
          <p:nvPr/>
        </p:nvPicPr>
        <p:blipFill>
          <a:blip r:embed="rId2"/>
          <a:srcRect/>
          <a:stretch>
            <a:fillRect/>
          </a:stretch>
        </p:blipFill>
        <p:spPr bwMode="auto">
          <a:xfrm>
            <a:off x="0" y="0"/>
            <a:ext cx="9144000" cy="6905625"/>
          </a:xfrm>
          <a:prstGeom prst="rect">
            <a:avLst/>
          </a:prstGeom>
          <a:noFill/>
          <a:ln w="9525">
            <a:noFill/>
            <a:miter lim="800000"/>
            <a:headEnd/>
            <a:tailEnd/>
          </a:ln>
        </p:spPr>
      </p:pic>
      <p:sp>
        <p:nvSpPr>
          <p:cNvPr id="59394" name="TextBox 2"/>
          <p:cNvSpPr txBox="1">
            <a:spLocks noChangeArrowheads="1"/>
          </p:cNvSpPr>
          <p:nvPr/>
        </p:nvSpPr>
        <p:spPr bwMode="auto">
          <a:xfrm>
            <a:off x="571500" y="5567363"/>
            <a:ext cx="3044825" cy="830262"/>
          </a:xfrm>
          <a:prstGeom prst="rect">
            <a:avLst/>
          </a:prstGeom>
          <a:noFill/>
          <a:ln w="9525">
            <a:noFill/>
            <a:miter lim="800000"/>
            <a:headEnd/>
            <a:tailEnd/>
          </a:ln>
        </p:spPr>
        <p:txBody>
          <a:bodyPr wrap="none">
            <a:spAutoFit/>
          </a:bodyPr>
          <a:lstStyle/>
          <a:p>
            <a:r>
              <a:rPr lang="en-US" sz="4800" b="1">
                <a:solidFill>
                  <a:schemeClr val="bg1"/>
                </a:solidFill>
                <a:latin typeface="Calibri" pitchFamily="34" charset="0"/>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water_bg.jpg"/>
          <p:cNvPicPr>
            <a:picLocks noChangeAspect="1"/>
          </p:cNvPicPr>
          <p:nvPr/>
        </p:nvPicPr>
        <p:blipFill>
          <a:blip r:embed="rId3"/>
          <a:srcRect/>
          <a:stretch>
            <a:fillRect/>
          </a:stretch>
        </p:blipFill>
        <p:spPr bwMode="auto">
          <a:xfrm>
            <a:off x="0" y="0"/>
            <a:ext cx="9144000" cy="6905625"/>
          </a:xfrm>
          <a:prstGeom prst="rect">
            <a:avLst/>
          </a:prstGeom>
          <a:noFill/>
          <a:ln w="9525">
            <a:noFill/>
            <a:miter lim="800000"/>
            <a:headEnd/>
            <a:tailEnd/>
          </a:ln>
        </p:spPr>
      </p:pic>
      <p:sp>
        <p:nvSpPr>
          <p:cNvPr id="18434" name="Title 1"/>
          <p:cNvSpPr>
            <a:spLocks noGrp="1"/>
          </p:cNvSpPr>
          <p:nvPr>
            <p:ph type="title"/>
          </p:nvPr>
        </p:nvSpPr>
        <p:spPr>
          <a:xfrm>
            <a:off x="0" y="846138"/>
            <a:ext cx="9144000" cy="3425825"/>
          </a:xfrm>
        </p:spPr>
        <p:txBody>
          <a:bodyPr/>
          <a:lstStyle/>
          <a:p>
            <a:r>
              <a:rPr lang="en-US" b="1" smtClean="0">
                <a:solidFill>
                  <a:srgbClr val="0000CC"/>
                </a:solidFill>
              </a:rPr>
              <a:t>Removing the Hassle from </a:t>
            </a:r>
            <a:br>
              <a:rPr lang="en-US" b="1" smtClean="0">
                <a:solidFill>
                  <a:srgbClr val="0000CC"/>
                </a:solidFill>
              </a:rPr>
            </a:br>
            <a:r>
              <a:rPr lang="en-US" b="1" smtClean="0">
                <a:solidFill>
                  <a:srgbClr val="0000CC"/>
                </a:solidFill>
              </a:rPr>
              <a:t>Henderson-Hasselbalch, part I</a:t>
            </a:r>
            <a:br>
              <a:rPr lang="en-US" b="1" smtClean="0">
                <a:solidFill>
                  <a:srgbClr val="0000CC"/>
                </a:solidFill>
              </a:rPr>
            </a:br>
            <a:r>
              <a:rPr lang="en-US" b="1" smtClean="0">
                <a:solidFill>
                  <a:srgbClr val="0000CC"/>
                </a:solidFill>
              </a:rPr>
              <a:t/>
            </a:r>
            <a:br>
              <a:rPr lang="en-US" b="1" smtClean="0">
                <a:solidFill>
                  <a:srgbClr val="0000CC"/>
                </a:solidFill>
              </a:rPr>
            </a:br>
            <a:r>
              <a:rPr lang="en-US" b="1" smtClean="0">
                <a:solidFill>
                  <a:srgbClr val="0000CC"/>
                </a:solidFill>
              </a:rPr>
              <a:t>OR</a:t>
            </a:r>
            <a:br>
              <a:rPr lang="en-US" b="1" smtClean="0">
                <a:solidFill>
                  <a:srgbClr val="0000CC"/>
                </a:solidFill>
              </a:rPr>
            </a:br>
            <a:r>
              <a:rPr lang="en-US" b="1" smtClean="0">
                <a:solidFill>
                  <a:srgbClr val="0000CC"/>
                </a:solidFill>
              </a:rPr>
              <a:t>Shakespeare on Acid</a:t>
            </a:r>
            <a:br>
              <a:rPr lang="en-US" b="1" smtClean="0">
                <a:solidFill>
                  <a:srgbClr val="0000CC"/>
                </a:solidFill>
              </a:rPr>
            </a:br>
            <a:r>
              <a:rPr lang="en-US" b="1" smtClean="0">
                <a:solidFill>
                  <a:srgbClr val="0000CC"/>
                </a:solidFill>
              </a:rPr>
              <a:t>To ionize or not to ionize…that is the question?</a:t>
            </a:r>
            <a:endParaRPr lang="en-US" smtClean="0"/>
          </a:p>
        </p:txBody>
      </p:sp>
      <p:sp>
        <p:nvSpPr>
          <p:cNvPr id="18435" name="Content Placeholder 2"/>
          <p:cNvSpPr>
            <a:spLocks noGrp="1"/>
          </p:cNvSpPr>
          <p:nvPr>
            <p:ph idx="1"/>
          </p:nvPr>
        </p:nvSpPr>
        <p:spPr>
          <a:xfrm>
            <a:off x="0" y="3532188"/>
            <a:ext cx="8961438" cy="3189287"/>
          </a:xfrm>
        </p:spPr>
        <p:txBody>
          <a:bodyPr/>
          <a:lstStyle/>
          <a:p>
            <a:pPr marL="400050" lvl="1" indent="0">
              <a:buFont typeface="Arial" charset="0"/>
              <a:buNone/>
            </a:pPr>
            <a:endParaRPr lang="en-US" sz="2400" b="1" smtClean="0">
              <a:latin typeface="Arial" charset="0"/>
              <a:cs typeface="Arial" charset="0"/>
            </a:endParaRPr>
          </a:p>
          <a:p>
            <a:pPr marL="400050" lvl="1" indent="0">
              <a:buFont typeface="Arial" charset="0"/>
              <a:buNone/>
            </a:pPr>
            <a:endParaRPr lang="en-US" sz="2400" b="1" smtClean="0">
              <a:latin typeface="Arial" charset="0"/>
              <a:cs typeface="Arial" charset="0"/>
            </a:endParaRPr>
          </a:p>
          <a:p>
            <a:pPr marL="400050" lvl="1" indent="0">
              <a:buFont typeface="Arial" charset="0"/>
              <a:buNone/>
            </a:pPr>
            <a:endParaRPr lang="en-US" sz="2400" b="1" smtClean="0">
              <a:latin typeface="Arial" charset="0"/>
              <a:cs typeface="Arial" charset="0"/>
            </a:endParaRPr>
          </a:p>
          <a:p>
            <a:pPr marL="400050" lvl="1" indent="0">
              <a:buFont typeface="Arial" charset="0"/>
              <a:buNone/>
            </a:pPr>
            <a:r>
              <a:rPr lang="en-US" sz="2400" b="1" smtClean="0">
                <a:latin typeface="Arial" charset="0"/>
                <a:cs typeface="Arial" charset="0"/>
              </a:rPr>
              <a:t>GROUP 2 : </a:t>
            </a:r>
          </a:p>
          <a:p>
            <a:pPr marL="400050" lvl="1" indent="0">
              <a:buFont typeface="Arial" charset="0"/>
              <a:buNone/>
            </a:pPr>
            <a:r>
              <a:rPr lang="en-US" b="1" smtClean="0">
                <a:latin typeface="Arial" charset="0"/>
                <a:cs typeface="Arial" charset="0"/>
              </a:rPr>
              <a:t>Erika Abel, Vanessa Castleberry, Rizalia Klausmeyer, Aaron Snead, Martina Rosenberg, William Sherman Garver, Marcy Osgood</a:t>
            </a:r>
          </a:p>
          <a:p>
            <a:pPr marL="0" indent="0">
              <a:buFont typeface="Arial" charset="0"/>
              <a:buNone/>
            </a:pPr>
            <a:r>
              <a:rPr lang="en-US" sz="2400" smtClean="0">
                <a:latin typeface="Arial" charset="0"/>
                <a:cs typeface="Arial"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p:cNvPicPr>
          <p:nvPr/>
        </p:nvPicPr>
        <p:blipFill>
          <a:blip r:embed="rId3"/>
          <a:srcRect/>
          <a:stretch>
            <a:fillRect/>
          </a:stretch>
        </p:blipFill>
        <p:spPr bwMode="auto">
          <a:xfrm>
            <a:off x="4114800" y="4243388"/>
            <a:ext cx="3122613" cy="2614612"/>
          </a:xfrm>
          <a:prstGeom prst="rect">
            <a:avLst/>
          </a:prstGeom>
          <a:noFill/>
          <a:ln w="9525">
            <a:noFill/>
            <a:miter lim="800000"/>
            <a:headEnd/>
            <a:tailEnd/>
          </a:ln>
        </p:spPr>
      </p:pic>
      <p:pic>
        <p:nvPicPr>
          <p:cNvPr id="20482" name="Picture 1"/>
          <p:cNvPicPr>
            <a:picLocks noChangeAspect="1"/>
          </p:cNvPicPr>
          <p:nvPr/>
        </p:nvPicPr>
        <p:blipFill>
          <a:blip r:embed="rId4"/>
          <a:srcRect/>
          <a:stretch>
            <a:fillRect/>
          </a:stretch>
        </p:blipFill>
        <p:spPr bwMode="auto">
          <a:xfrm>
            <a:off x="1143000" y="2590800"/>
            <a:ext cx="3968750" cy="2693988"/>
          </a:xfrm>
          <a:prstGeom prst="rect">
            <a:avLst/>
          </a:prstGeom>
          <a:noFill/>
          <a:ln w="9525">
            <a:noFill/>
            <a:miter lim="800000"/>
            <a:headEnd/>
            <a:tailEnd/>
          </a:ln>
        </p:spPr>
      </p:pic>
      <p:pic>
        <p:nvPicPr>
          <p:cNvPr id="20483" name="Picture 3"/>
          <p:cNvPicPr>
            <a:picLocks noChangeAspect="1"/>
          </p:cNvPicPr>
          <p:nvPr/>
        </p:nvPicPr>
        <p:blipFill>
          <a:blip r:embed="rId5"/>
          <a:srcRect/>
          <a:stretch>
            <a:fillRect/>
          </a:stretch>
        </p:blipFill>
        <p:spPr bwMode="auto">
          <a:xfrm>
            <a:off x="4419600" y="228600"/>
            <a:ext cx="4170363" cy="2606675"/>
          </a:xfrm>
          <a:prstGeom prst="rect">
            <a:avLst/>
          </a:prstGeom>
          <a:noFill/>
          <a:ln w="9525">
            <a:noFill/>
            <a:miter lim="800000"/>
            <a:headEnd/>
            <a:tailEnd/>
          </a:ln>
        </p:spPr>
      </p:pic>
      <p:pic>
        <p:nvPicPr>
          <p:cNvPr id="20484" name="Picture 4"/>
          <p:cNvPicPr>
            <a:picLocks noChangeAspect="1"/>
          </p:cNvPicPr>
          <p:nvPr/>
        </p:nvPicPr>
        <p:blipFill>
          <a:blip r:embed="rId6"/>
          <a:srcRect/>
          <a:stretch>
            <a:fillRect/>
          </a:stretch>
        </p:blipFill>
        <p:spPr bwMode="auto">
          <a:xfrm>
            <a:off x="6510338" y="2819400"/>
            <a:ext cx="2633662" cy="1708150"/>
          </a:xfrm>
          <a:prstGeom prst="rect">
            <a:avLst/>
          </a:prstGeom>
          <a:noFill/>
          <a:ln w="9525">
            <a:noFill/>
            <a:miter lim="800000"/>
            <a:headEnd/>
            <a:tailEnd/>
          </a:ln>
        </p:spPr>
      </p:pic>
      <p:sp>
        <p:nvSpPr>
          <p:cNvPr id="20485" name="TextBox 6"/>
          <p:cNvSpPr txBox="1">
            <a:spLocks noChangeArrowheads="1"/>
          </p:cNvSpPr>
          <p:nvPr/>
        </p:nvSpPr>
        <p:spPr bwMode="auto">
          <a:xfrm>
            <a:off x="304800" y="152400"/>
            <a:ext cx="3810000" cy="2062163"/>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After aspirin tablets are swallowed, how do they reach the bloodstream?</a:t>
            </a:r>
          </a:p>
        </p:txBody>
      </p:sp>
      <p:pic>
        <p:nvPicPr>
          <p:cNvPr id="20486" name="il_fi" descr="Aspirin"/>
          <p:cNvPicPr>
            <a:picLocks noChangeAspect="1"/>
          </p:cNvPicPr>
          <p:nvPr/>
        </p:nvPicPr>
        <p:blipFill>
          <a:blip r:embed="rId7"/>
          <a:srcRect/>
          <a:stretch>
            <a:fillRect/>
          </a:stretch>
        </p:blipFill>
        <p:spPr bwMode="auto">
          <a:xfrm>
            <a:off x="7237413" y="4697413"/>
            <a:ext cx="1828800" cy="117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p:cNvPicPr>
            <a:picLocks noChangeAspect="1"/>
          </p:cNvPicPr>
          <p:nvPr/>
        </p:nvPicPr>
        <p:blipFill>
          <a:blip r:embed="rId3"/>
          <a:srcRect/>
          <a:stretch>
            <a:fillRect/>
          </a:stretch>
        </p:blipFill>
        <p:spPr bwMode="auto">
          <a:xfrm>
            <a:off x="4114800" y="4243388"/>
            <a:ext cx="3122613" cy="2614612"/>
          </a:xfrm>
          <a:prstGeom prst="rect">
            <a:avLst/>
          </a:prstGeom>
          <a:noFill/>
          <a:ln w="9525">
            <a:noFill/>
            <a:miter lim="800000"/>
            <a:headEnd/>
            <a:tailEnd/>
          </a:ln>
        </p:spPr>
      </p:pic>
      <p:pic>
        <p:nvPicPr>
          <p:cNvPr id="22530" name="Picture 1"/>
          <p:cNvPicPr>
            <a:picLocks noChangeAspect="1"/>
          </p:cNvPicPr>
          <p:nvPr/>
        </p:nvPicPr>
        <p:blipFill>
          <a:blip r:embed="rId4"/>
          <a:srcRect/>
          <a:stretch>
            <a:fillRect/>
          </a:stretch>
        </p:blipFill>
        <p:spPr bwMode="auto">
          <a:xfrm>
            <a:off x="966788" y="2706688"/>
            <a:ext cx="3968750" cy="2693987"/>
          </a:xfrm>
          <a:prstGeom prst="rect">
            <a:avLst/>
          </a:prstGeom>
          <a:noFill/>
          <a:ln w="9525">
            <a:noFill/>
            <a:miter lim="800000"/>
            <a:headEnd/>
            <a:tailEnd/>
          </a:ln>
        </p:spPr>
      </p:pic>
      <p:pic>
        <p:nvPicPr>
          <p:cNvPr id="22531" name="Picture 3"/>
          <p:cNvPicPr>
            <a:picLocks noChangeAspect="1"/>
          </p:cNvPicPr>
          <p:nvPr/>
        </p:nvPicPr>
        <p:blipFill>
          <a:blip r:embed="rId5"/>
          <a:srcRect/>
          <a:stretch>
            <a:fillRect/>
          </a:stretch>
        </p:blipFill>
        <p:spPr bwMode="auto">
          <a:xfrm>
            <a:off x="5111750" y="101600"/>
            <a:ext cx="3954463" cy="2605088"/>
          </a:xfrm>
          <a:prstGeom prst="rect">
            <a:avLst/>
          </a:prstGeom>
          <a:noFill/>
          <a:ln w="9525">
            <a:noFill/>
            <a:miter lim="800000"/>
            <a:headEnd/>
            <a:tailEnd/>
          </a:ln>
        </p:spPr>
      </p:pic>
      <p:pic>
        <p:nvPicPr>
          <p:cNvPr id="22532" name="Picture 4"/>
          <p:cNvPicPr>
            <a:picLocks noChangeAspect="1"/>
          </p:cNvPicPr>
          <p:nvPr/>
        </p:nvPicPr>
        <p:blipFill>
          <a:blip r:embed="rId6"/>
          <a:srcRect/>
          <a:stretch>
            <a:fillRect/>
          </a:stretch>
        </p:blipFill>
        <p:spPr bwMode="auto">
          <a:xfrm>
            <a:off x="6510338" y="2819400"/>
            <a:ext cx="2633662" cy="1708150"/>
          </a:xfrm>
          <a:prstGeom prst="rect">
            <a:avLst/>
          </a:prstGeom>
          <a:noFill/>
          <a:ln w="9525">
            <a:noFill/>
            <a:miter lim="800000"/>
            <a:headEnd/>
            <a:tailEnd/>
          </a:ln>
        </p:spPr>
      </p:pic>
      <p:sp>
        <p:nvSpPr>
          <p:cNvPr id="22533" name="TextBox 6"/>
          <p:cNvSpPr txBox="1">
            <a:spLocks noChangeArrowheads="1"/>
          </p:cNvSpPr>
          <p:nvPr/>
        </p:nvSpPr>
        <p:spPr bwMode="auto">
          <a:xfrm>
            <a:off x="0" y="152400"/>
            <a:ext cx="4419600" cy="2554288"/>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In which gastrointestinal  compartment (stomach or intestine) is the majority of aspirin absorbed?</a:t>
            </a:r>
          </a:p>
        </p:txBody>
      </p:sp>
      <p:pic>
        <p:nvPicPr>
          <p:cNvPr id="22534" name="il_fi" descr="Aspirin"/>
          <p:cNvPicPr>
            <a:picLocks noChangeAspect="1"/>
          </p:cNvPicPr>
          <p:nvPr/>
        </p:nvPicPr>
        <p:blipFill>
          <a:blip r:embed="rId7"/>
          <a:srcRect/>
          <a:stretch>
            <a:fillRect/>
          </a:stretch>
        </p:blipFill>
        <p:spPr bwMode="auto">
          <a:xfrm>
            <a:off x="7237413" y="4697413"/>
            <a:ext cx="1828800" cy="117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figure-02-19.jpg                                               0003BD08 LONE PINE                      B8968932:"/>
          <p:cNvPicPr>
            <a:picLocks noChangeAspect="1" noChangeArrowheads="1"/>
          </p:cNvPicPr>
          <p:nvPr/>
        </p:nvPicPr>
        <p:blipFill>
          <a:blip r:embed="rId3"/>
          <a:srcRect t="29504" r="75763" b="35896"/>
          <a:stretch>
            <a:fillRect/>
          </a:stretch>
        </p:blipFill>
        <p:spPr bwMode="auto">
          <a:xfrm>
            <a:off x="152400" y="2047875"/>
            <a:ext cx="2117725" cy="2286000"/>
          </a:xfrm>
          <a:prstGeom prst="rect">
            <a:avLst/>
          </a:prstGeom>
          <a:noFill/>
          <a:ln w="9525">
            <a:noFill/>
            <a:miter lim="800000"/>
            <a:headEnd/>
            <a:tailEnd/>
          </a:ln>
        </p:spPr>
      </p:pic>
      <p:pic>
        <p:nvPicPr>
          <p:cNvPr id="24578" name="Picture 2" descr="figure-02-19.jpg                                               0003BD08 LONE PINE                      B8968932:"/>
          <p:cNvPicPr>
            <a:picLocks noChangeAspect="1" noChangeArrowheads="1"/>
          </p:cNvPicPr>
          <p:nvPr/>
        </p:nvPicPr>
        <p:blipFill>
          <a:blip r:embed="rId3"/>
          <a:srcRect l="74034" t="38396" b="37338"/>
          <a:stretch>
            <a:fillRect/>
          </a:stretch>
        </p:blipFill>
        <p:spPr bwMode="auto">
          <a:xfrm>
            <a:off x="6604000" y="2635250"/>
            <a:ext cx="2316163" cy="1603375"/>
          </a:xfrm>
          <a:prstGeom prst="rect">
            <a:avLst/>
          </a:prstGeom>
          <a:noFill/>
          <a:ln w="9525">
            <a:noFill/>
            <a:miter lim="800000"/>
            <a:headEnd/>
            <a:tailEnd/>
          </a:ln>
        </p:spPr>
      </p:pic>
      <p:sp>
        <p:nvSpPr>
          <p:cNvPr id="24579" name="TextBox 5"/>
          <p:cNvSpPr txBox="1">
            <a:spLocks noChangeArrowheads="1"/>
          </p:cNvSpPr>
          <p:nvPr/>
        </p:nvSpPr>
        <p:spPr bwMode="auto">
          <a:xfrm>
            <a:off x="2667000" y="3048000"/>
            <a:ext cx="3886200" cy="646113"/>
          </a:xfrm>
          <a:prstGeom prst="rect">
            <a:avLst/>
          </a:prstGeom>
          <a:noFill/>
          <a:ln w="9525">
            <a:noFill/>
            <a:miter lim="800000"/>
            <a:headEnd/>
            <a:tailEnd/>
          </a:ln>
        </p:spPr>
        <p:txBody>
          <a:bodyPr>
            <a:spAutoFit/>
          </a:bodyPr>
          <a:lstStyle/>
          <a:p>
            <a:r>
              <a:rPr lang="en-US" sz="3600" b="1">
                <a:latin typeface="Times New Roman" pitchFamily="18" charset="0"/>
                <a:ea typeface="ＭＳ Ｐゴシック"/>
                <a:cs typeface="ＭＳ Ｐゴシック"/>
                <a:sym typeface="Wingdings" pitchFamily="2" charset="2"/>
              </a:rPr>
              <a:t>=========</a:t>
            </a:r>
            <a:endParaRPr lang="en-US" sz="3600" b="1">
              <a:latin typeface="Times New Roman" pitchFamily="18" charset="0"/>
              <a:ea typeface="ＭＳ Ｐゴシック"/>
              <a:cs typeface="ＭＳ Ｐゴシック"/>
            </a:endParaRPr>
          </a:p>
        </p:txBody>
      </p:sp>
      <p:sp>
        <p:nvSpPr>
          <p:cNvPr id="24580" name="TextBox 7"/>
          <p:cNvSpPr txBox="1">
            <a:spLocks noChangeArrowheads="1"/>
          </p:cNvSpPr>
          <p:nvPr/>
        </p:nvSpPr>
        <p:spPr bwMode="auto">
          <a:xfrm>
            <a:off x="152400" y="4495800"/>
            <a:ext cx="8805863" cy="52387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ea typeface="ＭＳ Ｐゴシック"/>
                <a:cs typeface="ＭＳ Ｐゴシック"/>
              </a:rPr>
              <a:t>(proton donor HA)                              </a:t>
            </a:r>
            <a:r>
              <a:rPr lang="en-US" sz="2800" b="1">
                <a:solidFill>
                  <a:srgbClr val="0000FF"/>
                </a:solidFill>
                <a:latin typeface="Times New Roman" pitchFamily="18" charset="0"/>
                <a:ea typeface="ＭＳ Ｐゴシック"/>
                <a:cs typeface="ＭＳ Ｐゴシック"/>
              </a:rPr>
              <a:t>(proton acceptor A-)</a:t>
            </a:r>
          </a:p>
        </p:txBody>
      </p:sp>
      <p:cxnSp>
        <p:nvCxnSpPr>
          <p:cNvPr id="3" name="Curved Connector 2"/>
          <p:cNvCxnSpPr/>
          <p:nvPr/>
        </p:nvCxnSpPr>
        <p:spPr>
          <a:xfrm flipV="1">
            <a:off x="4114800" y="2133600"/>
            <a:ext cx="2209800" cy="914400"/>
          </a:xfrm>
          <a:prstGeom prst="curvedConnector3">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582" name="TextBox 8"/>
          <p:cNvSpPr txBox="1">
            <a:spLocks noChangeArrowheads="1"/>
          </p:cNvSpPr>
          <p:nvPr/>
        </p:nvSpPr>
        <p:spPr bwMode="auto">
          <a:xfrm>
            <a:off x="6324600" y="1752600"/>
            <a:ext cx="914400" cy="708025"/>
          </a:xfrm>
          <a:prstGeom prst="rect">
            <a:avLst/>
          </a:prstGeom>
          <a:noFill/>
          <a:ln w="9525">
            <a:noFill/>
            <a:miter lim="800000"/>
            <a:headEnd/>
            <a:tailEnd/>
          </a:ln>
        </p:spPr>
        <p:txBody>
          <a:bodyPr>
            <a:spAutoFit/>
          </a:bodyPr>
          <a:lstStyle/>
          <a:p>
            <a:r>
              <a:rPr lang="en-US" sz="4000" b="1">
                <a:latin typeface="Times New Roman" pitchFamily="18" charset="0"/>
                <a:ea typeface="ＭＳ Ｐゴシック"/>
                <a:cs typeface="ＭＳ Ｐゴシック"/>
              </a:rPr>
              <a:t>H+</a:t>
            </a:r>
          </a:p>
        </p:txBody>
      </p:sp>
      <p:cxnSp>
        <p:nvCxnSpPr>
          <p:cNvPr id="11" name="Curved Connector 10"/>
          <p:cNvCxnSpPr/>
          <p:nvPr/>
        </p:nvCxnSpPr>
        <p:spPr>
          <a:xfrm rot="10800000">
            <a:off x="3505200" y="3657600"/>
            <a:ext cx="2209800" cy="1981200"/>
          </a:xfrm>
          <a:prstGeom prst="curvedConnector3">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584" name="TextBox 12"/>
          <p:cNvSpPr txBox="1">
            <a:spLocks noChangeArrowheads="1"/>
          </p:cNvSpPr>
          <p:nvPr/>
        </p:nvSpPr>
        <p:spPr bwMode="auto">
          <a:xfrm>
            <a:off x="5486400" y="5638800"/>
            <a:ext cx="876300" cy="1077913"/>
          </a:xfrm>
          <a:prstGeom prst="rect">
            <a:avLst/>
          </a:prstGeom>
          <a:noFill/>
          <a:ln w="9525">
            <a:noFill/>
            <a:miter lim="800000"/>
            <a:headEnd/>
            <a:tailEnd/>
          </a:ln>
        </p:spPr>
        <p:txBody>
          <a:bodyPr wrap="none">
            <a:spAutoFit/>
          </a:bodyPr>
          <a:lstStyle/>
          <a:p>
            <a:r>
              <a:rPr lang="en-US" sz="4000" b="1">
                <a:latin typeface="Times New Roman" pitchFamily="18" charset="0"/>
                <a:ea typeface="ＭＳ Ｐゴシック"/>
                <a:cs typeface="ＭＳ Ｐゴシック"/>
              </a:rPr>
              <a:t>H+</a:t>
            </a:r>
          </a:p>
          <a:p>
            <a:endParaRPr lang="en-US" sz="2400">
              <a:latin typeface="Times New Roman" pitchFamily="18" charset="0"/>
              <a:ea typeface="ＭＳ Ｐゴシック"/>
              <a:cs typeface="ＭＳ Ｐゴシック"/>
            </a:endParaRPr>
          </a:p>
        </p:txBody>
      </p:sp>
      <p:sp>
        <p:nvSpPr>
          <p:cNvPr id="24585"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Ionization of Weak Acids….is far from complete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txBox="1">
            <a:spLocks noChangeArrowheads="1"/>
          </p:cNvSpPr>
          <p:nvPr/>
        </p:nvSpPr>
        <p:spPr bwMode="auto">
          <a:xfrm>
            <a:off x="304800" y="1600200"/>
            <a:ext cx="8610600" cy="1295400"/>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defRPr sz="2400">
                <a:solidFill>
                  <a:schemeClr val="tx1"/>
                </a:solidFill>
                <a:latin typeface="Times" charset="0"/>
                <a:ea typeface="ＭＳ Ｐゴシック" charset="0"/>
              </a:defRPr>
            </a:lvl1pPr>
            <a:lvl2pPr marL="857250" indent="-457200">
              <a:defRPr sz="2400">
                <a:solidFill>
                  <a:schemeClr val="tx1"/>
                </a:solidFill>
                <a:latin typeface="Times" charset="0"/>
                <a:ea typeface="ＭＳ Ｐゴシック" charset="0"/>
              </a:defRPr>
            </a:lvl2pPr>
            <a:lvl3pPr marL="1257300" indent="-4572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742950" lvl="1" indent="-342900" fontAlgn="auto">
              <a:spcBef>
                <a:spcPct val="20000"/>
              </a:spcBef>
              <a:spcAft>
                <a:spcPts val="0"/>
              </a:spcAft>
              <a:buFont typeface="Arial"/>
              <a:buChar char="•"/>
              <a:defRPr/>
            </a:pPr>
            <a:r>
              <a:rPr lang="en-US" dirty="0">
                <a:solidFill>
                  <a:srgbClr val="000000"/>
                </a:solidFill>
                <a:latin typeface="Arial" charset="0"/>
                <a:cs typeface="ＭＳ Ｐゴシック" charset="0"/>
              </a:rPr>
              <a:t>The acid dissociation constant </a:t>
            </a:r>
            <a:r>
              <a:rPr lang="en-US" i="1" dirty="0" err="1">
                <a:solidFill>
                  <a:srgbClr val="000000"/>
                </a:solidFill>
                <a:latin typeface="Arial" charset="0"/>
                <a:cs typeface="ＭＳ Ｐゴシック" charset="0"/>
              </a:rPr>
              <a:t>K</a:t>
            </a:r>
            <a:r>
              <a:rPr lang="en-US" baseline="-25000" dirty="0" err="1">
                <a:solidFill>
                  <a:srgbClr val="000000"/>
                </a:solidFill>
                <a:latin typeface="Arial" charset="0"/>
                <a:cs typeface="ＭＳ Ｐゴシック" charset="0"/>
              </a:rPr>
              <a:t>a</a:t>
            </a:r>
            <a:r>
              <a:rPr lang="en-US" baseline="-25000" dirty="0">
                <a:solidFill>
                  <a:srgbClr val="000000"/>
                </a:solidFill>
                <a:latin typeface="Arial" charset="0"/>
                <a:cs typeface="ＭＳ Ｐゴシック" charset="0"/>
              </a:rPr>
              <a:t> </a:t>
            </a:r>
            <a:r>
              <a:rPr lang="en-US" dirty="0">
                <a:solidFill>
                  <a:srgbClr val="000000"/>
                </a:solidFill>
                <a:latin typeface="Arial" charset="0"/>
                <a:cs typeface="ＭＳ Ｐゴシック" charset="0"/>
              </a:rPr>
              <a:t>describes the extent of </a:t>
            </a:r>
            <a:r>
              <a:rPr lang="en-US" dirty="0" smtClean="0">
                <a:solidFill>
                  <a:srgbClr val="000000"/>
                </a:solidFill>
                <a:latin typeface="Arial" charset="0"/>
                <a:cs typeface="ＭＳ Ｐゴシック" charset="0"/>
              </a:rPr>
              <a:t>dissociation of a weak acid (HA</a:t>
            </a:r>
            <a:r>
              <a:rPr lang="en-US" dirty="0" smtClean="0">
                <a:solidFill>
                  <a:srgbClr val="000000"/>
                </a:solidFill>
                <a:latin typeface="Arial" charset="0"/>
                <a:cs typeface="ＭＳ Ｐゴシック" charset="0"/>
                <a:sym typeface="Wingdings"/>
              </a:rPr>
              <a:t> H</a:t>
            </a:r>
            <a:r>
              <a:rPr lang="en-US" baseline="30000" dirty="0" smtClean="0">
                <a:solidFill>
                  <a:srgbClr val="000000"/>
                </a:solidFill>
                <a:latin typeface="Arial" charset="0"/>
                <a:cs typeface="ＭＳ Ｐゴシック" charset="0"/>
                <a:sym typeface="Wingdings"/>
              </a:rPr>
              <a:t>+ </a:t>
            </a:r>
            <a:r>
              <a:rPr lang="en-US" dirty="0" smtClean="0">
                <a:solidFill>
                  <a:srgbClr val="000000"/>
                </a:solidFill>
                <a:latin typeface="Arial" charset="0"/>
                <a:cs typeface="ＭＳ Ｐゴシック" charset="0"/>
                <a:sym typeface="Wingdings"/>
              </a:rPr>
              <a:t>and A</a:t>
            </a:r>
            <a:r>
              <a:rPr lang="en-US" baseline="30000" dirty="0" smtClean="0">
                <a:solidFill>
                  <a:srgbClr val="000000"/>
                </a:solidFill>
                <a:latin typeface="Arial" charset="0"/>
                <a:cs typeface="ＭＳ Ｐゴシック" charset="0"/>
                <a:sym typeface="Wingdings"/>
              </a:rPr>
              <a:t>-</a:t>
            </a:r>
            <a:r>
              <a:rPr lang="en-US" dirty="0" smtClean="0">
                <a:solidFill>
                  <a:srgbClr val="000000"/>
                </a:solidFill>
                <a:latin typeface="Arial" charset="0"/>
                <a:cs typeface="ＭＳ Ｐゴシック" charset="0"/>
                <a:sym typeface="Wingdings"/>
              </a:rPr>
              <a:t>)</a:t>
            </a:r>
            <a:endParaRPr lang="en-US"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smtClean="0">
              <a:solidFill>
                <a:srgbClr val="000000"/>
              </a:solidFill>
              <a:latin typeface="Arial" charset="0"/>
              <a:cs typeface="ＭＳ Ｐゴシック" charset="0"/>
            </a:endParaRPr>
          </a:p>
          <a:p>
            <a:pPr marL="400050" lvl="1" indent="0" fontAlgn="auto">
              <a:spcBef>
                <a:spcPct val="20000"/>
              </a:spcBef>
              <a:spcAft>
                <a:spcPts val="0"/>
              </a:spcAft>
              <a:defRPr/>
            </a:pPr>
            <a:endParaRPr lang="en-US" dirty="0" smtClean="0">
              <a:solidFill>
                <a:srgbClr val="000000"/>
              </a:solidFill>
              <a:latin typeface="Arial" charset="0"/>
              <a:cs typeface="ＭＳ Ｐゴシック" charset="0"/>
            </a:endParaRPr>
          </a:p>
          <a:p>
            <a:pPr marL="400050" lvl="1" indent="0" fontAlgn="auto">
              <a:spcBef>
                <a:spcPct val="20000"/>
              </a:spcBef>
              <a:spcAft>
                <a:spcPts val="0"/>
              </a:spcAft>
              <a:defRPr/>
            </a:pPr>
            <a:r>
              <a:rPr lang="en-US" dirty="0" smtClean="0">
                <a:solidFill>
                  <a:srgbClr val="000000"/>
                </a:solidFill>
                <a:latin typeface="Arial" charset="0"/>
                <a:cs typeface="ＭＳ Ｐゴシック" charset="0"/>
              </a:rPr>
              <a:t>The higher an acid’s </a:t>
            </a:r>
            <a:r>
              <a:rPr lang="en-US" dirty="0" err="1" smtClean="0">
                <a:solidFill>
                  <a:srgbClr val="000000"/>
                </a:solidFill>
                <a:latin typeface="Arial" charset="0"/>
                <a:cs typeface="ＭＳ Ｐゴシック" charset="0"/>
              </a:rPr>
              <a:t>K</a:t>
            </a:r>
            <a:r>
              <a:rPr lang="en-US" baseline="-25000" dirty="0" err="1" smtClean="0">
                <a:solidFill>
                  <a:srgbClr val="000000"/>
                </a:solidFill>
                <a:latin typeface="Arial" charset="0"/>
                <a:cs typeface="ＭＳ Ｐゴシック" charset="0"/>
              </a:rPr>
              <a:t>a</a:t>
            </a:r>
            <a:r>
              <a:rPr lang="en-US" dirty="0" smtClean="0">
                <a:solidFill>
                  <a:srgbClr val="000000"/>
                </a:solidFill>
                <a:latin typeface="Arial" charset="0"/>
                <a:cs typeface="ＭＳ Ｐゴシック" charset="0"/>
              </a:rPr>
              <a:t>, the lower its </a:t>
            </a:r>
            <a:r>
              <a:rPr lang="en-US" dirty="0" err="1" smtClean="0">
                <a:solidFill>
                  <a:srgbClr val="000000"/>
                </a:solidFill>
                <a:latin typeface="Arial" charset="0"/>
                <a:cs typeface="ＭＳ Ｐゴシック" charset="0"/>
              </a:rPr>
              <a:t>pK</a:t>
            </a:r>
            <a:r>
              <a:rPr lang="en-US" baseline="-25000" dirty="0" err="1" smtClean="0">
                <a:solidFill>
                  <a:srgbClr val="000000"/>
                </a:solidFill>
                <a:latin typeface="Arial" charset="0"/>
                <a:cs typeface="ＭＳ Ｐゴシック" charset="0"/>
              </a:rPr>
              <a:t>a</a:t>
            </a:r>
            <a:r>
              <a:rPr lang="en-US" dirty="0" smtClean="0">
                <a:solidFill>
                  <a:srgbClr val="000000"/>
                </a:solidFill>
                <a:latin typeface="Arial" charset="0"/>
                <a:cs typeface="ＭＳ Ｐゴシック" charset="0"/>
              </a:rPr>
              <a:t>, and the greater its strength as an acid.</a:t>
            </a:r>
          </a:p>
          <a:p>
            <a:pPr marL="400050" lvl="1" indent="0" fontAlgn="auto">
              <a:spcBef>
                <a:spcPct val="20000"/>
              </a:spcBef>
              <a:spcAft>
                <a:spcPts val="0"/>
              </a:spcAft>
              <a:defRPr/>
            </a:pPr>
            <a:r>
              <a:rPr lang="en-US" dirty="0" smtClean="0">
                <a:solidFill>
                  <a:srgbClr val="000000"/>
                </a:solidFill>
                <a:latin typeface="Arial" charset="0"/>
                <a:cs typeface="ＭＳ Ｐゴシック" charset="0"/>
              </a:rPr>
              <a:t>	-</a:t>
            </a:r>
            <a:r>
              <a:rPr lang="en-US" dirty="0" smtClean="0">
                <a:solidFill>
                  <a:srgbClr val="FF0000"/>
                </a:solidFill>
                <a:latin typeface="Arial" charset="0"/>
                <a:cs typeface="ＭＳ Ｐゴシック" charset="0"/>
              </a:rPr>
              <a:t>lower </a:t>
            </a:r>
            <a:r>
              <a:rPr lang="en-US" dirty="0" err="1" smtClean="0">
                <a:solidFill>
                  <a:srgbClr val="FF0000"/>
                </a:solidFill>
                <a:latin typeface="Arial" charset="0"/>
                <a:cs typeface="ＭＳ Ｐゴシック" charset="0"/>
              </a:rPr>
              <a:t>pK</a:t>
            </a:r>
            <a:r>
              <a:rPr lang="en-US" baseline="-25000" dirty="0" err="1" smtClean="0">
                <a:solidFill>
                  <a:srgbClr val="FF0000"/>
                </a:solidFill>
                <a:latin typeface="Arial" charset="0"/>
                <a:cs typeface="ＭＳ Ｐゴシック" charset="0"/>
              </a:rPr>
              <a:t>a</a:t>
            </a:r>
            <a:r>
              <a:rPr lang="en-US" dirty="0" smtClean="0">
                <a:solidFill>
                  <a:srgbClr val="FF0000"/>
                </a:solidFill>
                <a:latin typeface="Arial" charset="0"/>
                <a:cs typeface="ＭＳ Ｐゴシック" charset="0"/>
                <a:sym typeface="Wingdings"/>
              </a:rPr>
              <a:t> more likely to donate a proton</a:t>
            </a:r>
          </a:p>
          <a:p>
            <a:pPr marL="400050" lvl="1" indent="0" fontAlgn="auto">
              <a:spcBef>
                <a:spcPct val="20000"/>
              </a:spcBef>
              <a:spcAft>
                <a:spcPts val="0"/>
              </a:spcAft>
              <a:defRPr/>
            </a:pPr>
            <a:r>
              <a:rPr lang="en-US" dirty="0">
                <a:solidFill>
                  <a:srgbClr val="FF0000"/>
                </a:solidFill>
                <a:latin typeface="Arial" charset="0"/>
                <a:cs typeface="ＭＳ Ｐゴシック" charset="0"/>
                <a:sym typeface="Wingdings"/>
              </a:rPr>
              <a:t>	</a:t>
            </a:r>
            <a:r>
              <a:rPr lang="en-US" dirty="0" smtClean="0">
                <a:solidFill>
                  <a:srgbClr val="FF0000"/>
                </a:solidFill>
                <a:latin typeface="Arial" charset="0"/>
                <a:cs typeface="ＭＳ Ｐゴシック" charset="0"/>
                <a:sym typeface="Wingdings"/>
              </a:rPr>
              <a:t>-higher </a:t>
            </a:r>
            <a:r>
              <a:rPr lang="en-US" dirty="0" err="1" smtClean="0">
                <a:solidFill>
                  <a:srgbClr val="FF0000"/>
                </a:solidFill>
                <a:latin typeface="Arial" charset="0"/>
                <a:cs typeface="ＭＳ Ｐゴシック" charset="0"/>
                <a:sym typeface="Wingdings"/>
              </a:rPr>
              <a:t>pK</a:t>
            </a:r>
            <a:r>
              <a:rPr lang="en-US" baseline="-25000" dirty="0" err="1" smtClean="0">
                <a:solidFill>
                  <a:srgbClr val="FF0000"/>
                </a:solidFill>
                <a:latin typeface="Arial" charset="0"/>
                <a:cs typeface="ＭＳ Ｐゴシック" charset="0"/>
                <a:sym typeface="Wingdings"/>
              </a:rPr>
              <a:t>a</a:t>
            </a:r>
            <a:r>
              <a:rPr lang="en-US" dirty="0" smtClean="0">
                <a:solidFill>
                  <a:srgbClr val="FF0000"/>
                </a:solidFill>
                <a:latin typeface="Arial" charset="0"/>
                <a:cs typeface="ＭＳ Ｐゴシック" charset="0"/>
                <a:sym typeface="Wingdings"/>
              </a:rPr>
              <a:t> less </a:t>
            </a:r>
            <a:r>
              <a:rPr lang="en-US" dirty="0">
                <a:solidFill>
                  <a:srgbClr val="FF0000"/>
                </a:solidFill>
                <a:latin typeface="Arial" charset="0"/>
                <a:cs typeface="ＭＳ Ｐゴシック" charset="0"/>
                <a:sym typeface="Wingdings"/>
              </a:rPr>
              <a:t>likely to donate a proton</a:t>
            </a:r>
            <a:endParaRPr lang="en-US" dirty="0">
              <a:solidFill>
                <a:srgbClr val="FF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dirty="0" smtClean="0">
              <a:solidFill>
                <a:srgbClr val="000000"/>
              </a:solidFill>
              <a:latin typeface="Arial" charset="0"/>
              <a:cs typeface="ＭＳ Ｐゴシック" charset="0"/>
            </a:endParaRPr>
          </a:p>
          <a:p>
            <a:pPr marL="742950" lvl="1" indent="-342900" fontAlgn="auto">
              <a:spcBef>
                <a:spcPct val="20000"/>
              </a:spcBef>
              <a:spcAft>
                <a:spcPts val="0"/>
              </a:spcAft>
              <a:buFont typeface="Arial"/>
              <a:buChar char="•"/>
              <a:defRPr/>
            </a:pPr>
            <a:endParaRPr lang="en-US" dirty="0" smtClean="0">
              <a:solidFill>
                <a:srgbClr val="000000"/>
              </a:solidFill>
              <a:latin typeface="Arial" charset="0"/>
              <a:cs typeface="ＭＳ Ｐゴシック" charset="0"/>
            </a:endParaRPr>
          </a:p>
          <a:p>
            <a:pPr lvl="1" fontAlgn="auto">
              <a:spcBef>
                <a:spcPct val="20000"/>
              </a:spcBef>
              <a:spcAft>
                <a:spcPts val="0"/>
              </a:spcAft>
              <a:buFont typeface="Arial" charset="0"/>
              <a:buChar char="•"/>
              <a:defRPr/>
            </a:pPr>
            <a:endParaRPr lang="en-US" dirty="0" smtClean="0">
              <a:solidFill>
                <a:srgbClr val="000000"/>
              </a:solidFill>
              <a:latin typeface="Arial" charset="0"/>
              <a:cs typeface="ＭＳ Ｐゴシック" charset="0"/>
            </a:endParaRPr>
          </a:p>
        </p:txBody>
      </p:sp>
      <p:sp>
        <p:nvSpPr>
          <p:cNvPr id="26626" name="Text Box 5"/>
          <p:cNvSpPr txBox="1">
            <a:spLocks noChangeArrowheads="1"/>
          </p:cNvSpPr>
          <p:nvPr/>
        </p:nvSpPr>
        <p:spPr bwMode="auto">
          <a:xfrm>
            <a:off x="212725" y="3927475"/>
            <a:ext cx="2403475" cy="523875"/>
          </a:xfrm>
          <a:prstGeom prst="rect">
            <a:avLst/>
          </a:prstGeom>
          <a:noFill/>
          <a:ln w="9525">
            <a:noFill/>
            <a:miter lim="800000"/>
            <a:headEnd/>
            <a:tailEnd/>
          </a:ln>
        </p:spPr>
        <p:txBody>
          <a:bodyPr wrap="none">
            <a:spAutoFit/>
          </a:bodyPr>
          <a:lstStyle/>
          <a:p>
            <a:r>
              <a:rPr lang="en-US" sz="2800">
                <a:solidFill>
                  <a:srgbClr val="000000"/>
                </a:solidFill>
                <a:ea typeface="ＭＳ Ｐゴシック"/>
                <a:cs typeface="ＭＳ Ｐゴシック"/>
              </a:rPr>
              <a:t>pKa = -log[K</a:t>
            </a:r>
            <a:r>
              <a:rPr lang="en-US" sz="2800" baseline="-25000">
                <a:solidFill>
                  <a:srgbClr val="000000"/>
                </a:solidFill>
                <a:ea typeface="ＭＳ Ｐゴシック"/>
                <a:cs typeface="ＭＳ Ｐゴシック"/>
              </a:rPr>
              <a:t>a</a:t>
            </a:r>
            <a:r>
              <a:rPr lang="en-US" sz="2800">
                <a:solidFill>
                  <a:srgbClr val="000000"/>
                </a:solidFill>
                <a:ea typeface="ＭＳ Ｐゴシック"/>
                <a:cs typeface="ＭＳ Ｐゴシック"/>
              </a:rPr>
              <a:t>]</a:t>
            </a:r>
          </a:p>
        </p:txBody>
      </p:sp>
      <p:sp>
        <p:nvSpPr>
          <p:cNvPr id="26627" name="Text Box 7"/>
          <p:cNvSpPr txBox="1">
            <a:spLocks noChangeArrowheads="1"/>
          </p:cNvSpPr>
          <p:nvPr/>
        </p:nvSpPr>
        <p:spPr bwMode="auto">
          <a:xfrm>
            <a:off x="228600" y="2971800"/>
            <a:ext cx="2514600" cy="457200"/>
          </a:xfrm>
          <a:prstGeom prst="rect">
            <a:avLst/>
          </a:prstGeom>
          <a:noFill/>
          <a:ln w="9525">
            <a:noFill/>
            <a:miter lim="800000"/>
            <a:headEnd/>
            <a:tailEnd/>
          </a:ln>
        </p:spPr>
        <p:txBody>
          <a:bodyPr>
            <a:spAutoFit/>
          </a:bodyPr>
          <a:lstStyle/>
          <a:p>
            <a:r>
              <a:rPr lang="en-US" sz="2400" i="1">
                <a:solidFill>
                  <a:srgbClr val="000000"/>
                </a:solidFill>
                <a:latin typeface="Times" pitchFamily="18" charset="0"/>
                <a:ea typeface="ＭＳ Ｐゴシック"/>
                <a:cs typeface="ＭＳ Ｐゴシック"/>
              </a:rPr>
              <a:t>K</a:t>
            </a:r>
            <a:r>
              <a:rPr lang="en-US" sz="2400" baseline="-25000">
                <a:solidFill>
                  <a:srgbClr val="000000"/>
                </a:solidFill>
                <a:latin typeface="Times" pitchFamily="18" charset="0"/>
                <a:ea typeface="ＭＳ Ｐゴシック"/>
                <a:cs typeface="ＭＳ Ｐゴシック"/>
              </a:rPr>
              <a:t>a</a:t>
            </a:r>
            <a:r>
              <a:rPr lang="en-US" sz="2400">
                <a:solidFill>
                  <a:srgbClr val="000000"/>
                </a:solidFill>
                <a:latin typeface="Times" pitchFamily="18" charset="0"/>
                <a:ea typeface="ＭＳ Ｐゴシック"/>
                <a:cs typeface="ＭＳ Ｐゴシック"/>
              </a:rPr>
              <a:t> =</a:t>
            </a:r>
          </a:p>
        </p:txBody>
      </p:sp>
      <p:sp>
        <p:nvSpPr>
          <p:cNvPr id="26628" name="Text Box 8"/>
          <p:cNvSpPr txBox="1">
            <a:spLocks noChangeArrowheads="1"/>
          </p:cNvSpPr>
          <p:nvPr/>
        </p:nvSpPr>
        <p:spPr bwMode="auto">
          <a:xfrm>
            <a:off x="1143000" y="2779713"/>
            <a:ext cx="1279525" cy="461962"/>
          </a:xfrm>
          <a:prstGeom prst="rect">
            <a:avLst/>
          </a:prstGeom>
          <a:noFill/>
          <a:ln w="9525">
            <a:noFill/>
            <a:miter lim="800000"/>
            <a:headEnd/>
            <a:tailEnd/>
          </a:ln>
        </p:spPr>
        <p:txBody>
          <a:bodyPr wrap="none">
            <a:spAutoFit/>
          </a:bodyPr>
          <a:lstStyle/>
          <a:p>
            <a:r>
              <a:rPr lang="en-US" sz="2400">
                <a:solidFill>
                  <a:srgbClr val="000000"/>
                </a:solidFill>
                <a:ea typeface="ＭＳ Ｐゴシック"/>
                <a:cs typeface="ＭＳ Ｐゴシック"/>
              </a:rPr>
              <a:t>[A</a:t>
            </a:r>
            <a:r>
              <a:rPr lang="en-US" sz="2400" baseline="30000">
                <a:solidFill>
                  <a:srgbClr val="000000"/>
                </a:solidFill>
                <a:ea typeface="ＭＳ Ｐゴシック"/>
                <a:cs typeface="ＭＳ Ｐゴシック"/>
              </a:rPr>
              <a:t>-</a:t>
            </a:r>
            <a:r>
              <a:rPr lang="en-US" sz="2400">
                <a:solidFill>
                  <a:srgbClr val="000000"/>
                </a:solidFill>
                <a:ea typeface="ＭＳ Ｐゴシック"/>
                <a:cs typeface="ＭＳ Ｐゴシック"/>
              </a:rPr>
              <a:t>]</a:t>
            </a:r>
            <a:r>
              <a:rPr lang="en-US" sz="2400">
                <a:solidFill>
                  <a:srgbClr val="000000"/>
                </a:solidFill>
                <a:ea typeface="ＭＳ Ｐゴシック"/>
                <a:cs typeface="Arial" charset="0"/>
              </a:rPr>
              <a:t>*[H</a:t>
            </a:r>
            <a:r>
              <a:rPr lang="en-US" sz="2400" baseline="30000">
                <a:solidFill>
                  <a:srgbClr val="000000"/>
                </a:solidFill>
                <a:ea typeface="ＭＳ Ｐゴシック"/>
                <a:cs typeface="Arial" charset="0"/>
              </a:rPr>
              <a:t>+</a:t>
            </a:r>
            <a:r>
              <a:rPr lang="en-US" sz="2400">
                <a:solidFill>
                  <a:srgbClr val="000000"/>
                </a:solidFill>
                <a:latin typeface="Times" pitchFamily="18" charset="0"/>
                <a:ea typeface="ＭＳ Ｐゴシック"/>
                <a:cs typeface="Arial" charset="0"/>
              </a:rPr>
              <a:t>]</a:t>
            </a:r>
          </a:p>
        </p:txBody>
      </p:sp>
      <p:sp>
        <p:nvSpPr>
          <p:cNvPr id="26629" name="Text Box 9"/>
          <p:cNvSpPr txBox="1">
            <a:spLocks noChangeArrowheads="1"/>
          </p:cNvSpPr>
          <p:nvPr/>
        </p:nvSpPr>
        <p:spPr bwMode="auto">
          <a:xfrm>
            <a:off x="1406525" y="3165475"/>
            <a:ext cx="939800" cy="457200"/>
          </a:xfrm>
          <a:prstGeom prst="rect">
            <a:avLst/>
          </a:prstGeom>
          <a:noFill/>
          <a:ln w="9525">
            <a:noFill/>
            <a:miter lim="800000"/>
            <a:headEnd/>
            <a:tailEnd/>
          </a:ln>
        </p:spPr>
        <p:txBody>
          <a:bodyPr>
            <a:spAutoFit/>
          </a:bodyPr>
          <a:lstStyle/>
          <a:p>
            <a:r>
              <a:rPr lang="en-US" sz="2400">
                <a:solidFill>
                  <a:srgbClr val="000000"/>
                </a:solidFill>
                <a:latin typeface="Times" pitchFamily="18" charset="0"/>
                <a:ea typeface="ＭＳ Ｐゴシック"/>
                <a:cs typeface="ＭＳ Ｐゴシック"/>
              </a:rPr>
              <a:t>[</a:t>
            </a:r>
            <a:r>
              <a:rPr lang="en-US" sz="2400">
                <a:solidFill>
                  <a:srgbClr val="000000"/>
                </a:solidFill>
                <a:ea typeface="ＭＳ Ｐゴシック"/>
                <a:cs typeface="ＭＳ Ｐゴシック"/>
              </a:rPr>
              <a:t>HA]</a:t>
            </a:r>
          </a:p>
        </p:txBody>
      </p:sp>
      <p:cxnSp>
        <p:nvCxnSpPr>
          <p:cNvPr id="26630" name="Straight Connector 9"/>
          <p:cNvCxnSpPr>
            <a:cxnSpLocks noChangeShapeType="1"/>
          </p:cNvCxnSpPr>
          <p:nvPr/>
        </p:nvCxnSpPr>
        <p:spPr bwMode="auto">
          <a:xfrm>
            <a:off x="1028700" y="3251200"/>
            <a:ext cx="1371600" cy="0"/>
          </a:xfrm>
          <a:prstGeom prst="line">
            <a:avLst/>
          </a:prstGeom>
          <a:noFill/>
          <a:ln w="9525">
            <a:solidFill>
              <a:schemeClr val="tx1"/>
            </a:solidFill>
            <a:round/>
            <a:headEnd/>
            <a:tailEnd/>
          </a:ln>
        </p:spPr>
      </p:cxnSp>
      <p:pic>
        <p:nvPicPr>
          <p:cNvPr id="10" name="Picture 9" descr="acid_dissociation.gif"/>
          <p:cNvPicPr>
            <a:picLocks noChangeAspect="1"/>
          </p:cNvPicPr>
          <p:nvPr/>
        </p:nvPicPr>
        <p:blipFill>
          <a:blip r:embed="rId3"/>
          <a:stretch>
            <a:fillRect/>
          </a:stretch>
        </p:blipFill>
        <p:spPr>
          <a:xfrm>
            <a:off x="3657600" y="2590800"/>
            <a:ext cx="4465638" cy="2133600"/>
          </a:xfrm>
          <a:prstGeom prst="rect">
            <a:avLst/>
          </a:prstGeom>
          <a:ln>
            <a:solidFill>
              <a:schemeClr val="bg2">
                <a:lumMod val="60000"/>
                <a:lumOff val="40000"/>
              </a:schemeClr>
            </a:solidFill>
          </a:ln>
        </p:spPr>
      </p:pic>
      <p:sp>
        <p:nvSpPr>
          <p:cNvPr id="26632" name="Title 1"/>
          <p:cNvSpPr txBox="1">
            <a:spLocks/>
          </p:cNvSpPr>
          <p:nvPr/>
        </p:nvSpPr>
        <p:spPr bwMode="auto">
          <a:xfrm>
            <a:off x="0" y="0"/>
            <a:ext cx="9144000" cy="1524000"/>
          </a:xfrm>
          <a:prstGeom prst="rect">
            <a:avLst/>
          </a:prstGeom>
          <a:solidFill>
            <a:srgbClr val="FF6600"/>
          </a:solidFill>
          <a:ln w="9525">
            <a:noFill/>
            <a:miter lim="800000"/>
            <a:headEnd/>
            <a:tailEnd/>
          </a:ln>
        </p:spPr>
        <p:txBody>
          <a:bodyPr/>
          <a:lstStyle/>
          <a:p>
            <a:pPr algn="ctr"/>
            <a:r>
              <a:rPr lang="en-US" sz="4800" b="1">
                <a:solidFill>
                  <a:schemeClr val="bg1"/>
                </a:solidFill>
                <a:latin typeface="Calibri" pitchFamily="34" charset="0"/>
              </a:rPr>
              <a:t>Ionization of Weak Acids….</a:t>
            </a:r>
          </a:p>
          <a:p>
            <a:pPr algn="ctr"/>
            <a:r>
              <a:rPr lang="en-US" sz="4800" b="1">
                <a:solidFill>
                  <a:schemeClr val="bg1"/>
                </a:solidFill>
                <a:latin typeface="Calibri" pitchFamily="34" charset="0"/>
              </a:rPr>
              <a:t>How Do We Describe 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3" descr="https://photos-2.dropbox.com/t/0/AADLeOLY8weGG5wknN2tGaE-jiARIYoqo-yR_ZbGUPpQFA/12/99713910/png/32x32/3/_/1/2/pKa-scale.png/lgos3mcXYS2Utx9w1SfZyotlLnG_d0JqDzq3pNr5MxQ?size=1024x768"/>
          <p:cNvSpPr>
            <a:spLocks noChangeAspect="1" noChangeArrowheads="1"/>
          </p:cNvSpPr>
          <p:nvPr/>
        </p:nvSpPr>
        <p:spPr bwMode="auto">
          <a:xfrm>
            <a:off x="0" y="0"/>
            <a:ext cx="5162550" cy="885825"/>
          </a:xfrm>
          <a:prstGeom prst="rect">
            <a:avLst/>
          </a:prstGeom>
          <a:noFill/>
          <a:ln w="9525">
            <a:noFill/>
            <a:miter lim="800000"/>
            <a:headEnd/>
            <a:tailEnd/>
          </a:ln>
        </p:spPr>
        <p:txBody>
          <a:bodyPr/>
          <a:lstStyle/>
          <a:p>
            <a:endParaRPr lang="en-US">
              <a:latin typeface="Calibri" pitchFamily="34" charset="0"/>
            </a:endParaRPr>
          </a:p>
        </p:txBody>
      </p:sp>
      <p:sp>
        <p:nvSpPr>
          <p:cNvPr id="28674" name="Title 1"/>
          <p:cNvSpPr txBox="1">
            <a:spLocks/>
          </p:cNvSpPr>
          <p:nvPr/>
        </p:nvSpPr>
        <p:spPr bwMode="auto">
          <a:xfrm>
            <a:off x="0" y="0"/>
            <a:ext cx="9144000" cy="1143000"/>
          </a:xfrm>
          <a:prstGeom prst="rect">
            <a:avLst/>
          </a:prstGeom>
          <a:solidFill>
            <a:srgbClr val="FF6600"/>
          </a:solidFill>
          <a:ln w="9525">
            <a:noFill/>
            <a:miter lim="800000"/>
            <a:headEnd/>
            <a:tailEnd/>
          </a:ln>
        </p:spPr>
        <p:txBody>
          <a:bodyPr/>
          <a:lstStyle/>
          <a:p>
            <a:r>
              <a:rPr lang="en-US" sz="4800" b="1">
                <a:solidFill>
                  <a:schemeClr val="bg1"/>
                </a:solidFill>
                <a:latin typeface="Calibri" pitchFamily="34" charset="0"/>
              </a:rPr>
              <a:t>	Clicker</a:t>
            </a:r>
          </a:p>
        </p:txBody>
      </p:sp>
      <p:sp>
        <p:nvSpPr>
          <p:cNvPr id="2" name="TextBox 1"/>
          <p:cNvSpPr txBox="1"/>
          <p:nvPr/>
        </p:nvSpPr>
        <p:spPr>
          <a:xfrm>
            <a:off x="303213" y="1252538"/>
            <a:ext cx="8559800" cy="4278312"/>
          </a:xfrm>
          <a:prstGeom prst="rect">
            <a:avLst/>
          </a:prstGeom>
          <a:noFill/>
        </p:spPr>
        <p:txBody>
          <a:bodyPr>
            <a:spAutoFit/>
          </a:bodyPr>
          <a:lstStyle/>
          <a:p>
            <a:pPr fontAlgn="auto">
              <a:spcBef>
                <a:spcPts val="0"/>
              </a:spcBef>
              <a:spcAft>
                <a:spcPts val="0"/>
              </a:spcAft>
              <a:defRPr/>
            </a:pPr>
            <a:r>
              <a:rPr lang="en-US" sz="3200" b="1" dirty="0">
                <a:latin typeface="Arial"/>
                <a:cs typeface="Arial"/>
              </a:rPr>
              <a:t>When added to water, which of the following compounds raises the [H+] </a:t>
            </a:r>
          </a:p>
          <a:p>
            <a:pPr fontAlgn="auto">
              <a:spcBef>
                <a:spcPts val="0"/>
              </a:spcBef>
              <a:spcAft>
                <a:spcPts val="0"/>
              </a:spcAft>
              <a:defRPr/>
            </a:pPr>
            <a:r>
              <a:rPr lang="en-US" sz="3200" b="1" dirty="0">
                <a:latin typeface="Arial"/>
                <a:cs typeface="Arial"/>
              </a:rPr>
              <a:t>(= lowers </a:t>
            </a:r>
            <a:r>
              <a:rPr lang="en-US" sz="3200" b="1" dirty="0">
                <a:latin typeface="Arial"/>
                <a:cs typeface="Arial"/>
              </a:rPr>
              <a:t>pH</a:t>
            </a:r>
            <a:r>
              <a:rPr lang="en-US" sz="3200" b="1" dirty="0">
                <a:latin typeface="Arial"/>
                <a:cs typeface="Arial"/>
              </a:rPr>
              <a:t>) the most?</a:t>
            </a:r>
          </a:p>
          <a:p>
            <a:pPr fontAlgn="auto">
              <a:spcBef>
                <a:spcPts val="0"/>
              </a:spcBef>
              <a:spcAft>
                <a:spcPts val="0"/>
              </a:spcAft>
              <a:defRPr/>
            </a:pPr>
            <a:endParaRPr lang="en-US" sz="3200" b="1" dirty="0">
              <a:latin typeface="Arial"/>
              <a:cs typeface="Arial"/>
            </a:endParaRPr>
          </a:p>
          <a:p>
            <a:pPr marL="971550" lvl="1" indent="-514350" fontAlgn="auto">
              <a:spcBef>
                <a:spcPts val="0"/>
              </a:spcBef>
              <a:spcAft>
                <a:spcPts val="0"/>
              </a:spcAft>
              <a:buFontTx/>
              <a:buAutoNum type="alphaUcPeriod"/>
              <a:defRPr/>
            </a:pPr>
            <a:r>
              <a:rPr lang="en-US" sz="2800" b="1" dirty="0">
                <a:latin typeface="Arial"/>
                <a:cs typeface="Arial"/>
              </a:rPr>
              <a:t>Compound A, </a:t>
            </a:r>
            <a:r>
              <a:rPr lang="en-US" sz="2800" b="1" dirty="0" err="1">
                <a:latin typeface="Arial"/>
                <a:cs typeface="Arial"/>
              </a:rPr>
              <a:t>pKa</a:t>
            </a:r>
            <a:r>
              <a:rPr lang="en-US" sz="2800" b="1" dirty="0">
                <a:latin typeface="Arial"/>
                <a:cs typeface="Arial"/>
              </a:rPr>
              <a:t> = 3.8	</a:t>
            </a:r>
          </a:p>
          <a:p>
            <a:pPr marL="971550" lvl="1" indent="-514350" fontAlgn="auto">
              <a:spcBef>
                <a:spcPts val="0"/>
              </a:spcBef>
              <a:spcAft>
                <a:spcPts val="0"/>
              </a:spcAft>
              <a:buFontTx/>
              <a:buAutoNum type="alphaUcPeriod"/>
              <a:defRPr/>
            </a:pPr>
            <a:r>
              <a:rPr lang="en-US" sz="2800" b="1" dirty="0">
                <a:latin typeface="Arial"/>
                <a:cs typeface="Arial"/>
              </a:rPr>
              <a:t>Compound B, </a:t>
            </a:r>
            <a:r>
              <a:rPr lang="en-US" sz="2800" b="1" dirty="0" err="1">
                <a:latin typeface="Arial"/>
                <a:cs typeface="Arial"/>
              </a:rPr>
              <a:t>pKa</a:t>
            </a:r>
            <a:r>
              <a:rPr lang="en-US" sz="2800" b="1" dirty="0">
                <a:latin typeface="Arial"/>
                <a:cs typeface="Arial"/>
              </a:rPr>
              <a:t> = 5.5</a:t>
            </a:r>
            <a:endParaRPr lang="en-US" sz="2800" b="1" dirty="0">
              <a:latin typeface="Arial"/>
              <a:cs typeface="Arial"/>
            </a:endParaRPr>
          </a:p>
          <a:p>
            <a:pPr marL="971550" lvl="1" indent="-514350" fontAlgn="auto">
              <a:spcBef>
                <a:spcPts val="0"/>
              </a:spcBef>
              <a:spcAft>
                <a:spcPts val="0"/>
              </a:spcAft>
              <a:buFontTx/>
              <a:buAutoNum type="alphaUcPeriod" startAt="3"/>
              <a:defRPr/>
            </a:pPr>
            <a:r>
              <a:rPr lang="en-US" sz="2800" b="1" dirty="0">
                <a:latin typeface="Arial"/>
                <a:cs typeface="Arial"/>
              </a:rPr>
              <a:t>Compound C, </a:t>
            </a:r>
            <a:r>
              <a:rPr lang="en-US" sz="2800" b="1" dirty="0" err="1">
                <a:latin typeface="Arial"/>
                <a:cs typeface="Arial"/>
              </a:rPr>
              <a:t>pKa</a:t>
            </a:r>
            <a:r>
              <a:rPr lang="en-US" sz="2800" b="1" dirty="0">
                <a:latin typeface="Arial"/>
                <a:cs typeface="Arial"/>
              </a:rPr>
              <a:t> = 7.4</a:t>
            </a:r>
          </a:p>
          <a:p>
            <a:pPr marL="971550" lvl="1" indent="-514350" fontAlgn="auto">
              <a:spcBef>
                <a:spcPts val="0"/>
              </a:spcBef>
              <a:spcAft>
                <a:spcPts val="0"/>
              </a:spcAft>
              <a:buFontTx/>
              <a:buAutoNum type="alphaUcPeriod" startAt="3"/>
              <a:defRPr/>
            </a:pPr>
            <a:r>
              <a:rPr lang="en-US" sz="2800" b="1" dirty="0">
                <a:latin typeface="Arial"/>
                <a:cs typeface="Arial"/>
              </a:rPr>
              <a:t>Compound D, </a:t>
            </a:r>
            <a:r>
              <a:rPr lang="en-US" sz="2800" b="1" dirty="0" err="1">
                <a:latin typeface="Arial"/>
                <a:cs typeface="Arial"/>
              </a:rPr>
              <a:t>pKa</a:t>
            </a:r>
            <a:r>
              <a:rPr lang="en-US" sz="2800" b="1" dirty="0">
                <a:latin typeface="Arial"/>
                <a:cs typeface="Arial"/>
              </a:rPr>
              <a:t> = 9.2</a:t>
            </a:r>
          </a:p>
          <a:p>
            <a:pPr marL="514350" indent="-514350" fontAlgn="auto">
              <a:spcBef>
                <a:spcPts val="0"/>
              </a:spcBef>
              <a:spcAft>
                <a:spcPts val="0"/>
              </a:spcAft>
              <a:buFont typeface="+mj-lt"/>
              <a:buAutoNum type="alphaUcPeriod"/>
              <a:defRPr/>
            </a:pPr>
            <a:endParaRPr lang="en-US" sz="3200"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3" descr="https://photos-2.dropbox.com/t/0/AADLeOLY8weGG5wknN2tGaE-jiARIYoqo-yR_ZbGUPpQFA/12/99713910/png/32x32/3/_/1/2/pKa-scale.png/lgos3mcXYS2Utx9w1SfZyotlLnG_d0JqDzq3pNr5MxQ?size=1024x768"/>
          <p:cNvSpPr>
            <a:spLocks noChangeAspect="1" noChangeArrowheads="1"/>
          </p:cNvSpPr>
          <p:nvPr/>
        </p:nvSpPr>
        <p:spPr bwMode="auto">
          <a:xfrm>
            <a:off x="0" y="0"/>
            <a:ext cx="5162550" cy="885825"/>
          </a:xfrm>
          <a:prstGeom prst="rect">
            <a:avLst/>
          </a:prstGeom>
          <a:noFill/>
          <a:ln w="9525">
            <a:noFill/>
            <a:miter lim="800000"/>
            <a:headEnd/>
            <a:tailEnd/>
          </a:ln>
        </p:spPr>
        <p:txBody>
          <a:bodyPr/>
          <a:lstStyle/>
          <a:p>
            <a:endParaRPr lang="en-US">
              <a:latin typeface="Calibri" pitchFamily="34" charset="0"/>
            </a:endParaRPr>
          </a:p>
        </p:txBody>
      </p:sp>
      <p:sp>
        <p:nvSpPr>
          <p:cNvPr id="30722" name="Title 1"/>
          <p:cNvSpPr txBox="1">
            <a:spLocks/>
          </p:cNvSpPr>
          <p:nvPr/>
        </p:nvSpPr>
        <p:spPr bwMode="auto">
          <a:xfrm>
            <a:off x="0" y="0"/>
            <a:ext cx="9144000" cy="1143000"/>
          </a:xfrm>
          <a:prstGeom prst="rect">
            <a:avLst/>
          </a:prstGeom>
          <a:solidFill>
            <a:srgbClr val="FF6600"/>
          </a:solidFill>
          <a:ln w="9525">
            <a:noFill/>
            <a:miter lim="800000"/>
            <a:headEnd/>
            <a:tailEnd/>
          </a:ln>
        </p:spPr>
        <p:txBody>
          <a:bodyPr/>
          <a:lstStyle/>
          <a:p>
            <a:r>
              <a:rPr lang="en-US" sz="4800" b="1">
                <a:solidFill>
                  <a:schemeClr val="bg1"/>
                </a:solidFill>
                <a:latin typeface="Calibri" pitchFamily="34" charset="0"/>
              </a:rPr>
              <a:t>	Clicker</a:t>
            </a:r>
          </a:p>
        </p:txBody>
      </p:sp>
      <p:sp>
        <p:nvSpPr>
          <p:cNvPr id="2" name="TextBox 1"/>
          <p:cNvSpPr txBox="1"/>
          <p:nvPr/>
        </p:nvSpPr>
        <p:spPr>
          <a:xfrm>
            <a:off x="303213" y="1252538"/>
            <a:ext cx="8559800" cy="4278312"/>
          </a:xfrm>
          <a:prstGeom prst="rect">
            <a:avLst/>
          </a:prstGeom>
          <a:noFill/>
        </p:spPr>
        <p:txBody>
          <a:bodyPr>
            <a:spAutoFit/>
          </a:bodyPr>
          <a:lstStyle/>
          <a:p>
            <a:pPr fontAlgn="auto">
              <a:spcBef>
                <a:spcPts val="0"/>
              </a:spcBef>
              <a:spcAft>
                <a:spcPts val="0"/>
              </a:spcAft>
              <a:defRPr/>
            </a:pPr>
            <a:r>
              <a:rPr lang="en-US" sz="3200" b="1" dirty="0">
                <a:latin typeface="Arial"/>
                <a:cs typeface="Arial"/>
              </a:rPr>
              <a:t>When added to water, which of the following compounds raises the [H+] </a:t>
            </a:r>
          </a:p>
          <a:p>
            <a:pPr fontAlgn="auto">
              <a:spcBef>
                <a:spcPts val="0"/>
              </a:spcBef>
              <a:spcAft>
                <a:spcPts val="0"/>
              </a:spcAft>
              <a:defRPr/>
            </a:pPr>
            <a:r>
              <a:rPr lang="en-US" sz="3200" b="1" dirty="0">
                <a:latin typeface="Arial"/>
                <a:cs typeface="Arial"/>
              </a:rPr>
              <a:t>(= lowers </a:t>
            </a:r>
            <a:r>
              <a:rPr lang="en-US" sz="3200" b="1" dirty="0">
                <a:latin typeface="Arial"/>
                <a:cs typeface="Arial"/>
              </a:rPr>
              <a:t>pH</a:t>
            </a:r>
            <a:r>
              <a:rPr lang="en-US" sz="3200" b="1" dirty="0">
                <a:latin typeface="Arial"/>
                <a:cs typeface="Arial"/>
              </a:rPr>
              <a:t>) the most?</a:t>
            </a:r>
          </a:p>
          <a:p>
            <a:pPr fontAlgn="auto">
              <a:spcBef>
                <a:spcPts val="0"/>
              </a:spcBef>
              <a:spcAft>
                <a:spcPts val="0"/>
              </a:spcAft>
              <a:defRPr/>
            </a:pPr>
            <a:endParaRPr lang="en-US" sz="3200" b="1" dirty="0">
              <a:latin typeface="Arial"/>
              <a:cs typeface="Arial"/>
            </a:endParaRPr>
          </a:p>
          <a:p>
            <a:pPr marL="971550" lvl="1" indent="-514350" fontAlgn="auto">
              <a:spcBef>
                <a:spcPts val="0"/>
              </a:spcBef>
              <a:spcAft>
                <a:spcPts val="0"/>
              </a:spcAft>
              <a:buFontTx/>
              <a:buAutoNum type="alphaUcPeriod"/>
              <a:defRPr/>
            </a:pPr>
            <a:r>
              <a:rPr lang="en-US" sz="2800" b="1" dirty="0">
                <a:solidFill>
                  <a:schemeClr val="accent6">
                    <a:lumMod val="60000"/>
                    <a:lumOff val="40000"/>
                  </a:schemeClr>
                </a:solidFill>
                <a:latin typeface="Arial"/>
                <a:cs typeface="Arial"/>
              </a:rPr>
              <a:t>Compound </a:t>
            </a:r>
            <a:r>
              <a:rPr lang="en-US" sz="2800" b="1" dirty="0">
                <a:solidFill>
                  <a:schemeClr val="accent6">
                    <a:lumMod val="60000"/>
                    <a:lumOff val="40000"/>
                  </a:schemeClr>
                </a:solidFill>
                <a:latin typeface="Arial"/>
                <a:cs typeface="Arial"/>
              </a:rPr>
              <a:t>A, </a:t>
            </a:r>
            <a:r>
              <a:rPr lang="en-US" sz="2800" b="1" dirty="0" err="1">
                <a:solidFill>
                  <a:schemeClr val="accent6">
                    <a:lumMod val="60000"/>
                    <a:lumOff val="40000"/>
                  </a:schemeClr>
                </a:solidFill>
                <a:latin typeface="Arial"/>
                <a:cs typeface="Arial"/>
              </a:rPr>
              <a:t>pKa</a:t>
            </a:r>
            <a:r>
              <a:rPr lang="en-US" sz="2800" b="1" dirty="0">
                <a:solidFill>
                  <a:schemeClr val="accent6">
                    <a:lumMod val="60000"/>
                    <a:lumOff val="40000"/>
                  </a:schemeClr>
                </a:solidFill>
                <a:latin typeface="Arial"/>
                <a:cs typeface="Arial"/>
              </a:rPr>
              <a:t> = 3.8</a:t>
            </a:r>
            <a:r>
              <a:rPr lang="en-US" sz="2800" b="1" dirty="0">
                <a:solidFill>
                  <a:schemeClr val="accent6">
                    <a:lumMod val="60000"/>
                    <a:lumOff val="40000"/>
                  </a:schemeClr>
                </a:solidFill>
                <a:latin typeface="Arial"/>
                <a:cs typeface="Arial"/>
              </a:rPr>
              <a:t>	</a:t>
            </a:r>
          </a:p>
          <a:p>
            <a:pPr marL="971550" lvl="1" indent="-514350" fontAlgn="auto">
              <a:spcBef>
                <a:spcPts val="0"/>
              </a:spcBef>
              <a:spcAft>
                <a:spcPts val="0"/>
              </a:spcAft>
              <a:buFontTx/>
              <a:buAutoNum type="alphaUcPeriod"/>
              <a:defRPr/>
            </a:pPr>
            <a:r>
              <a:rPr lang="en-US" sz="2800" b="1" dirty="0">
                <a:latin typeface="Arial"/>
                <a:cs typeface="Arial"/>
              </a:rPr>
              <a:t>Compound </a:t>
            </a:r>
            <a:r>
              <a:rPr lang="en-US" sz="2800" b="1" dirty="0">
                <a:latin typeface="Arial"/>
                <a:cs typeface="Arial"/>
              </a:rPr>
              <a:t>B, </a:t>
            </a:r>
            <a:r>
              <a:rPr lang="en-US" sz="2800" b="1" dirty="0" err="1">
                <a:latin typeface="Arial"/>
                <a:cs typeface="Arial"/>
              </a:rPr>
              <a:t>pKa</a:t>
            </a:r>
            <a:r>
              <a:rPr lang="en-US" sz="2800" b="1" dirty="0">
                <a:latin typeface="Arial"/>
                <a:cs typeface="Arial"/>
              </a:rPr>
              <a:t> = 5.5</a:t>
            </a:r>
            <a:endParaRPr lang="en-US" sz="2800" b="1" dirty="0">
              <a:latin typeface="Arial"/>
              <a:cs typeface="Arial"/>
            </a:endParaRPr>
          </a:p>
          <a:p>
            <a:pPr marL="971550" lvl="1" indent="-514350" fontAlgn="auto">
              <a:spcBef>
                <a:spcPts val="0"/>
              </a:spcBef>
              <a:spcAft>
                <a:spcPts val="0"/>
              </a:spcAft>
              <a:buFontTx/>
              <a:buAutoNum type="alphaUcPeriod" startAt="3"/>
              <a:defRPr/>
            </a:pPr>
            <a:r>
              <a:rPr lang="en-US" sz="2800" b="1" dirty="0">
                <a:latin typeface="Arial"/>
                <a:cs typeface="Arial"/>
              </a:rPr>
              <a:t>Compound </a:t>
            </a:r>
            <a:r>
              <a:rPr lang="en-US" sz="2800" b="1" dirty="0">
                <a:latin typeface="Arial"/>
                <a:cs typeface="Arial"/>
              </a:rPr>
              <a:t>C, </a:t>
            </a:r>
            <a:r>
              <a:rPr lang="en-US" sz="2800" b="1" dirty="0" err="1">
                <a:latin typeface="Arial"/>
                <a:cs typeface="Arial"/>
              </a:rPr>
              <a:t>pKa</a:t>
            </a:r>
            <a:r>
              <a:rPr lang="en-US" sz="2800" b="1" dirty="0">
                <a:latin typeface="Arial"/>
                <a:cs typeface="Arial"/>
              </a:rPr>
              <a:t> = 7.4</a:t>
            </a:r>
            <a:endParaRPr lang="en-US" sz="2800" b="1" dirty="0">
              <a:latin typeface="Arial"/>
              <a:cs typeface="Arial"/>
            </a:endParaRPr>
          </a:p>
          <a:p>
            <a:pPr marL="971550" lvl="1" indent="-514350" fontAlgn="auto">
              <a:spcBef>
                <a:spcPts val="0"/>
              </a:spcBef>
              <a:spcAft>
                <a:spcPts val="0"/>
              </a:spcAft>
              <a:buFontTx/>
              <a:buAutoNum type="alphaUcPeriod" startAt="3"/>
              <a:defRPr/>
            </a:pPr>
            <a:r>
              <a:rPr lang="en-US" sz="2800" b="1" dirty="0">
                <a:latin typeface="Arial"/>
                <a:cs typeface="Arial"/>
              </a:rPr>
              <a:t>Compound </a:t>
            </a:r>
            <a:r>
              <a:rPr lang="en-US" sz="2800" b="1" dirty="0">
                <a:latin typeface="Arial"/>
                <a:cs typeface="Arial"/>
              </a:rPr>
              <a:t>D, </a:t>
            </a:r>
            <a:r>
              <a:rPr lang="en-US" sz="2800" b="1" dirty="0" err="1">
                <a:latin typeface="Arial"/>
                <a:cs typeface="Arial"/>
              </a:rPr>
              <a:t>pKa</a:t>
            </a:r>
            <a:r>
              <a:rPr lang="en-US" sz="2800" b="1" dirty="0">
                <a:latin typeface="Arial"/>
                <a:cs typeface="Arial"/>
              </a:rPr>
              <a:t> = 9.2</a:t>
            </a:r>
            <a:endParaRPr lang="en-US" sz="2800" b="1" dirty="0">
              <a:latin typeface="Arial"/>
              <a:cs typeface="Arial"/>
            </a:endParaRPr>
          </a:p>
          <a:p>
            <a:pPr marL="514350" indent="-514350" fontAlgn="auto">
              <a:spcBef>
                <a:spcPts val="0"/>
              </a:spcBef>
              <a:spcAft>
                <a:spcPts val="0"/>
              </a:spcAft>
              <a:buFont typeface="+mj-lt"/>
              <a:buAutoNum type="alphaUcPeriod"/>
              <a:defRPr/>
            </a:pPr>
            <a:endParaRPr lang="en-US" sz="3200" dirty="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2391</TotalTime>
  <Words>1739</Words>
  <Application>Microsoft Macintosh PowerPoint</Application>
  <PresentationFormat>On-screen Show (4:3)</PresentationFormat>
  <Paragraphs>475</Paragraphs>
  <Slides>23</Slides>
  <Notes>22</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23</vt:i4>
      </vt:variant>
    </vt:vector>
  </HeadingPairs>
  <TitlesOfParts>
    <vt:vector size="30" baseType="lpstr">
      <vt:lpstr>Calibri</vt:lpstr>
      <vt:lpstr>Arial</vt:lpstr>
      <vt:lpstr>Times New Roman</vt:lpstr>
      <vt:lpstr>ＭＳ Ｐゴシック</vt:lpstr>
      <vt:lpstr>Wingdings</vt:lpstr>
      <vt:lpstr>Times</vt:lpstr>
      <vt:lpstr>Default Theme</vt:lpstr>
      <vt:lpstr>Slide 1</vt:lpstr>
      <vt:lpstr>Slide 2</vt:lpstr>
      <vt:lpstr>Removing the Hassle from  Henderson-Hasselbalch, part I  OR Shakespeare on Acid To ionize or not to ionize…that is the question?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MCDB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Knight</dc:creator>
  <cp:lastModifiedBy>jdy</cp:lastModifiedBy>
  <cp:revision>171</cp:revision>
  <dcterms:created xsi:type="dcterms:W3CDTF">2012-05-15T19:37:50Z</dcterms:created>
  <dcterms:modified xsi:type="dcterms:W3CDTF">2013-11-13T16:24:16Z</dcterms:modified>
</cp:coreProperties>
</file>