
<file path=[Content_Types].xml><?xml version="1.0" encoding="utf-8"?>
<Types xmlns="http://schemas.openxmlformats.org/package/2006/content-types">
  <Override PartName="/ppt/tags/tag9.xml" ContentType="application/vnd.openxmlformats-officedocument.presentationml.tags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tags/tag5.xml" ContentType="application/vnd.openxmlformats-officedocument.presentationml.tags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slideLayouts/slideLayout12.xml" ContentType="application/vnd.openxmlformats-officedocument.presentationml.slideLayout+xml"/>
  <Override PartName="/ppt/tags/tag6.xml" ContentType="application/vnd.openxmlformats-officedocument.presentationml.tags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7.xml" ContentType="application/vnd.openxmlformats-officedocument.presentationml.tags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tags/tag8.xml" ContentType="application/vnd.openxmlformats-officedocument.presentationml.tags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tags/tag4.xml" ContentType="application/vnd.openxmlformats-officedocument.presentationml.tags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2" r:id="rId6"/>
    <p:sldId id="274" r:id="rId7"/>
    <p:sldId id="267" r:id="rId8"/>
    <p:sldId id="268" r:id="rId9"/>
    <p:sldId id="269" r:id="rId10"/>
    <p:sldId id="270" r:id="rId11"/>
    <p:sldId id="271" r:id="rId12"/>
    <p:sldId id="272" r:id="rId13"/>
    <p:sldId id="275" r:id="rId14"/>
    <p:sldId id="265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</p:showPr>
  <p:clrMru>
    <a:srgbClr val="5A71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8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tags" Target="tags/tag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D3F8B-F7CA-41B3-A1E7-8BBCF7996766}" type="datetimeFigureOut">
              <a:rPr lang="en-US"/>
              <a:pPr>
                <a:defRPr/>
              </a:pPr>
              <a:t>1/8/14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E8683-D414-4114-BB9F-94993EF17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0CEB7-F0EF-44BB-BBC0-1A085903565C}" type="datetimeFigureOut">
              <a:rPr lang="en-US"/>
              <a:pPr>
                <a:defRPr/>
              </a:pPr>
              <a:t>1/8/14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08CC-D9A2-4202-AB93-835890BBA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4F640-4310-48A1-ABA6-995097122611}" type="datetimeFigureOut">
              <a:rPr lang="en-US"/>
              <a:pPr>
                <a:defRPr/>
              </a:pPr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192A2-DFAD-49E6-900C-80BBED536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5076E-98AA-429C-90DF-19A72FD1B6AA}" type="datetimeFigureOut">
              <a:rPr lang="en-US"/>
              <a:pPr>
                <a:defRPr/>
              </a:pPr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0DA32-2C84-4350-8C4B-C4120FD10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3B6BE-87CF-45A1-84F6-216902048792}" type="datetimeFigureOut">
              <a:rPr lang="en-US"/>
              <a:pPr>
                <a:defRPr/>
              </a:pPr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1112D-17A5-4849-8D30-D051A799A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3CFEB-721F-4174-A072-139C73FA150E}" type="datetimeFigureOut">
              <a:rPr lang="en-US"/>
              <a:pPr>
                <a:defRPr/>
              </a:pPr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BF3BB-2448-4DAD-AB99-D7B3F25C8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30759-A310-4C3B-809B-563C94734B2D}" type="datetimeFigureOut">
              <a:rPr lang="en-US"/>
              <a:pPr>
                <a:defRPr/>
              </a:pPr>
              <a:t>1/8/14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DDAF1-B8E1-4171-9454-48925B6CA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5A408-9507-439B-B56F-0D8F8D9EFF85}" type="datetimeFigureOut">
              <a:rPr lang="en-US"/>
              <a:pPr>
                <a:defRPr/>
              </a:pPr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FA7C4-DDA2-41A6-A81D-5A004C911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1EDB0-6D13-4FF0-845E-D428B3E8AF11}" type="datetimeFigureOut">
              <a:rPr lang="en-US"/>
              <a:pPr>
                <a:defRPr/>
              </a:pPr>
              <a:t>1/8/14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72461-3DDE-4586-A352-6E0CD32A3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C94FF-2FAD-4DB1-8869-3B14435DA976}" type="datetimeFigureOut">
              <a:rPr lang="en-US"/>
              <a:pPr>
                <a:defRPr/>
              </a:pPr>
              <a:t>1/8/14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853F9-7318-401E-84D8-658F420AD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2E1AA-3780-4D14-AFA8-713C1CD20C16}" type="datetimeFigureOut">
              <a:rPr lang="en-US"/>
              <a:pPr>
                <a:defRPr/>
              </a:pPr>
              <a:t>1/8/14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3A017-7AE8-4446-9363-E509DD755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99772-7868-40F9-B742-CD3A8157D9EA}" type="datetimeFigureOut">
              <a:rPr lang="en-US"/>
              <a:pPr>
                <a:defRPr/>
              </a:pPr>
              <a:t>1/8/14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7FB41-4265-47E1-8D69-D6F209F94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1DF50-F4F7-4143-AC7A-290104DFEC4B}" type="datetimeFigureOut">
              <a:rPr lang="en-US"/>
              <a:pPr>
                <a:defRPr/>
              </a:pPr>
              <a:t>1/8/14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7452E-23B7-45B5-B75B-3A18CCDD3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C6B6C61-6F9F-4D31-8C49-6E251E29DD75}" type="datetimeFigureOut">
              <a:rPr lang="en-US"/>
              <a:pPr>
                <a:defRPr/>
              </a:pPr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6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9840472-45E1-4123-9B97-5E0E05CE1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Arial"/>
          <a:ea typeface="+mj-ea"/>
          <a:cs typeface="Arial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9250" indent="-349250" algn="l" rtl="0" fontAlgn="base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400" kern="1200">
          <a:solidFill>
            <a:srgbClr val="595959"/>
          </a:solidFill>
          <a:latin typeface="Arial"/>
          <a:ea typeface="+mn-ea"/>
          <a:cs typeface="Arial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sz="2200" kern="1200">
          <a:solidFill>
            <a:srgbClr val="595959"/>
          </a:solidFill>
          <a:latin typeface="Arial"/>
          <a:ea typeface="+mn-ea"/>
          <a:cs typeface="Arial"/>
        </a:defRPr>
      </a:lvl2pPr>
      <a:lvl3pPr marL="96837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000" kern="1200">
          <a:solidFill>
            <a:srgbClr val="595959"/>
          </a:solidFill>
          <a:latin typeface="Arial"/>
          <a:ea typeface="+mn-ea"/>
          <a:cs typeface="Arial"/>
        </a:defRPr>
      </a:lvl3pPr>
      <a:lvl4pPr marL="1263650" indent="-295275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Arial"/>
          <a:ea typeface="+mn-ea"/>
          <a:cs typeface="Arial"/>
        </a:defRPr>
      </a:lvl4pPr>
      <a:lvl5pPr marL="154622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Arial"/>
          <a:ea typeface="+mn-ea"/>
          <a:cs typeface="Arial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slideLayout" Target="../slideLayouts/slideLayout13.xml"/><Relationship Id="rId7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slideLayout" Target="../slideLayouts/slideLayout13.xml"/><Relationship Id="rId7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388" y="1323975"/>
            <a:ext cx="6499225" cy="1724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The Problem of Scale in Evolution</a:t>
            </a:r>
            <a:endParaRPr lang="en-US" sz="4400" dirty="0"/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322388" y="3405188"/>
            <a:ext cx="6499225" cy="917575"/>
          </a:xfrm>
        </p:spPr>
        <p:txBody>
          <a:bodyPr/>
          <a:lstStyle/>
          <a:p>
            <a:pPr>
              <a:buClr>
                <a:srgbClr val="6FB7D7"/>
              </a:buClr>
            </a:pPr>
            <a:r>
              <a:rPr lang="en-US" smtClean="0">
                <a:solidFill>
                  <a:schemeClr val="tx1"/>
                </a:solidFill>
                <a:latin typeface="Arial" charset="0"/>
                <a:cs typeface="Arial" charset="0"/>
              </a:rPr>
              <a:t>Jillian Banks, Jeremy Brown, Cindy Gordon, Chris Gregg, Travis Marsico, Chris Osovitz, Rebecca Symula</a:t>
            </a:r>
          </a:p>
          <a:p>
            <a:pPr>
              <a:buClr>
                <a:srgbClr val="6FB7D7"/>
              </a:buClr>
            </a:pPr>
            <a:r>
              <a:rPr lang="en-US" smtClean="0">
                <a:solidFill>
                  <a:schemeClr val="tx1"/>
                </a:solidFill>
                <a:latin typeface="Arial" charset="0"/>
                <a:cs typeface="Arial" charset="0"/>
              </a:rPr>
              <a:t>Evolution II – We Rule!!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2057400" y="939800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~300 million years ago</a:t>
            </a:r>
          </a:p>
        </p:txBody>
      </p:sp>
      <p:grpSp>
        <p:nvGrpSpPr>
          <p:cNvPr id="25602" name="Group 6"/>
          <p:cNvGrpSpPr>
            <a:grpSpLocks/>
          </p:cNvGrpSpPr>
          <p:nvPr/>
        </p:nvGrpSpPr>
        <p:grpSpPr bwMode="auto">
          <a:xfrm>
            <a:off x="457200" y="1549400"/>
            <a:ext cx="8278813" cy="4414838"/>
            <a:chOff x="457200" y="1549007"/>
            <a:chExt cx="8278994" cy="4416000"/>
          </a:xfrm>
        </p:grpSpPr>
        <p:pic>
          <p:nvPicPr>
            <p:cNvPr id="25603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14800" y="2295491"/>
              <a:ext cx="4621394" cy="2923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4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1549007"/>
              <a:ext cx="3505200" cy="44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5" name="TextBox 2"/>
            <p:cNvSpPr txBox="1">
              <a:spLocks noChangeArrowheads="1"/>
            </p:cNvSpPr>
            <p:nvPr/>
          </p:nvSpPr>
          <p:spPr bwMode="auto">
            <a:xfrm>
              <a:off x="457200" y="5626453"/>
              <a:ext cx="2590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cs typeface="Arial" charset="0"/>
                </a:rPr>
                <a:t>cs.trinity.edu</a:t>
              </a:r>
            </a:p>
          </p:txBody>
        </p:sp>
        <p:sp>
          <p:nvSpPr>
            <p:cNvPr id="25606" name="Rectangle 4"/>
            <p:cNvSpPr>
              <a:spLocks noChangeArrowheads="1"/>
            </p:cNvSpPr>
            <p:nvPr/>
          </p:nvSpPr>
          <p:spPr bwMode="auto">
            <a:xfrm>
              <a:off x="4114800" y="4876800"/>
              <a:ext cx="318228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cs typeface="Arial" charset="0"/>
                </a:rPr>
                <a:t>0000050603428.deviantart.com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2057400" y="939800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~375 million years ago</a:t>
            </a:r>
          </a:p>
        </p:txBody>
      </p:sp>
      <p:grpSp>
        <p:nvGrpSpPr>
          <p:cNvPr id="26626" name="Group 6"/>
          <p:cNvGrpSpPr>
            <a:grpSpLocks/>
          </p:cNvGrpSpPr>
          <p:nvPr/>
        </p:nvGrpSpPr>
        <p:grpSpPr bwMode="auto">
          <a:xfrm>
            <a:off x="152400" y="1793875"/>
            <a:ext cx="8915400" cy="3270250"/>
            <a:chOff x="152400" y="1793240"/>
            <a:chExt cx="8915400" cy="3271520"/>
          </a:xfrm>
        </p:grpSpPr>
        <p:pic>
          <p:nvPicPr>
            <p:cNvPr id="26627" name="Picture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" y="1793240"/>
              <a:ext cx="4312920" cy="327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28" name="TextBox 3"/>
            <p:cNvSpPr txBox="1">
              <a:spLocks noChangeArrowheads="1"/>
            </p:cNvSpPr>
            <p:nvPr/>
          </p:nvSpPr>
          <p:spPr bwMode="auto">
            <a:xfrm>
              <a:off x="152400" y="4690646"/>
              <a:ext cx="2590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cs typeface="Arial" charset="0"/>
                </a:rPr>
                <a:t>www.cisfbr.org.uk</a:t>
              </a:r>
            </a:p>
          </p:txBody>
        </p:sp>
        <p:pic>
          <p:nvPicPr>
            <p:cNvPr id="26629" name="Picture 4"/>
            <p:cNvPicPr>
              <a:picLocks noChangeAspect="1"/>
            </p:cNvPicPr>
            <p:nvPr/>
          </p:nvPicPr>
          <p:blipFill>
            <a:blip r:embed="rId3"/>
            <a:srcRect l="11513" t="9515" r="20255" b="21373"/>
            <a:stretch>
              <a:fillRect/>
            </a:stretch>
          </p:blipFill>
          <p:spPr bwMode="auto">
            <a:xfrm>
              <a:off x="4565595" y="1793240"/>
              <a:ext cx="4502205" cy="323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0" name="TextBox 5"/>
            <p:cNvSpPr txBox="1">
              <a:spLocks noChangeArrowheads="1"/>
            </p:cNvSpPr>
            <p:nvPr/>
          </p:nvSpPr>
          <p:spPr bwMode="auto">
            <a:xfrm>
              <a:off x="4572000" y="4690646"/>
              <a:ext cx="2590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cs typeface="Arial" charset="0"/>
                </a:rPr>
                <a:t>commons.wikimedia.org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549275" y="257175"/>
            <a:ext cx="8042275" cy="822325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Sequence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6675438" y="2978150"/>
            <a:ext cx="2209800" cy="1066800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45275" y="1660525"/>
            <a:ext cx="2209800" cy="106680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75438" y="5486400"/>
            <a:ext cx="2209800" cy="10668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75438" y="4267200"/>
            <a:ext cx="2209800" cy="1066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54" name="TextBox 14"/>
          <p:cNvSpPr txBox="1">
            <a:spLocks noChangeArrowheads="1"/>
          </p:cNvSpPr>
          <p:nvPr/>
        </p:nvSpPr>
        <p:spPr bwMode="auto">
          <a:xfrm>
            <a:off x="468313" y="1174750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cs typeface="Arial" charset="0"/>
              </a:rPr>
              <a:t>Morphology</a:t>
            </a:r>
          </a:p>
        </p:txBody>
      </p:sp>
      <p:sp>
        <p:nvSpPr>
          <p:cNvPr id="27655" name="TextBox 15"/>
          <p:cNvSpPr txBox="1">
            <a:spLocks noChangeArrowheads="1"/>
          </p:cNvSpPr>
          <p:nvPr/>
        </p:nvSpPr>
        <p:spPr bwMode="auto">
          <a:xfrm>
            <a:off x="3738563" y="1201738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cs typeface="Arial" charset="0"/>
              </a:rPr>
              <a:t>Time</a:t>
            </a:r>
          </a:p>
        </p:txBody>
      </p:sp>
      <p:pic>
        <p:nvPicPr>
          <p:cNvPr id="2765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5194300"/>
            <a:ext cx="2652712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2513" y="4038600"/>
            <a:ext cx="2652712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8" y="2998788"/>
            <a:ext cx="2811462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2350" y="5486400"/>
            <a:ext cx="271462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9313" y="2994025"/>
            <a:ext cx="30607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063" y="1698625"/>
            <a:ext cx="3059112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41700" y="1735138"/>
            <a:ext cx="29559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" y="4267200"/>
            <a:ext cx="29559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b="1" smtClean="0">
                <a:latin typeface="Arial" charset="0"/>
                <a:cs typeface="Arial" charset="0"/>
              </a:rPr>
              <a:t>Approximately how long would you expect it to take for diverging populations to display morphological variation?</a:t>
            </a:r>
          </a:p>
        </p:txBody>
      </p:sp>
      <p:sp>
        <p:nvSpPr>
          <p:cNvPr id="205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charset="0"/>
              <a:buAutoNum type="alphaLcPeriod"/>
            </a:pPr>
            <a:r>
              <a:rPr lang="en-US" smtClean="0">
                <a:latin typeface="Arial" charset="0"/>
                <a:cs typeface="Arial" charset="0"/>
              </a:rPr>
              <a:t>100 years</a:t>
            </a:r>
          </a:p>
          <a:p>
            <a:pPr marL="514350" indent="-514350">
              <a:buFont typeface="Arial" charset="0"/>
              <a:buAutoNum type="alphaLcPeriod"/>
            </a:pPr>
            <a:r>
              <a:rPr lang="en-US" smtClean="0">
                <a:latin typeface="Arial" charset="0"/>
                <a:cs typeface="Arial" charset="0"/>
              </a:rPr>
              <a:t>100,000 years</a:t>
            </a:r>
          </a:p>
          <a:p>
            <a:pPr marL="514350" indent="-514350">
              <a:buFont typeface="Arial" charset="0"/>
              <a:buAutoNum type="alphaLcPeriod"/>
            </a:pPr>
            <a:r>
              <a:rPr lang="en-US" smtClean="0">
                <a:latin typeface="Arial" charset="0"/>
                <a:cs typeface="Arial" charset="0"/>
              </a:rPr>
              <a:t>1,000,000 years</a:t>
            </a:r>
          </a:p>
          <a:p>
            <a:pPr marL="514350" indent="-514350">
              <a:buFont typeface="Arial" charset="0"/>
              <a:buAutoNum type="alphaLcPeriod"/>
            </a:pPr>
            <a:r>
              <a:rPr lang="en-US" smtClean="0">
                <a:latin typeface="Arial" charset="0"/>
                <a:cs typeface="Arial" charset="0"/>
              </a:rPr>
              <a:t>1,000,000,000 years</a:t>
            </a:r>
          </a:p>
          <a:p>
            <a:pPr marL="514350" indent="-514350">
              <a:buFont typeface="Arial" charset="0"/>
              <a:buAutoNum type="alphaLcPeriod"/>
            </a:pPr>
            <a:r>
              <a:rPr lang="en-US" smtClean="0">
                <a:latin typeface="Arial" charset="0"/>
                <a:cs typeface="Arial" charset="0"/>
              </a:rPr>
              <a:t>It varies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2051" name="Chart" r:id="rId7" imgW="6108700" imgH="6870700" progId="MSGraph.Chart.8">
              <p:embed followColorScheme="full"/>
            </p:oleObj>
          </a:graphicData>
        </a:graphic>
      </p:graphicFrame>
      <p:sp>
        <p:nvSpPr>
          <p:cNvPr id="5" name="TPResponseCounter"/>
          <p:cNvSpPr/>
          <p:nvPr>
            <p:custDataLst>
              <p:tags r:id="rId5"/>
            </p:custDataLst>
          </p:nvPr>
        </p:nvSpPr>
        <p:spPr>
          <a:xfrm>
            <a:off x="254000" y="5842000"/>
            <a:ext cx="1905000" cy="889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chemeClr val="tx1"/>
                </a:solidFill>
                <a:latin typeface="Tahoma" panose="020B0604030504040204" pitchFamily="34" charset="0"/>
              </a:rPr>
              <a:t>Response Counter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Learning Outcome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Students will resolve the misconception that evolution occurs at a single time scale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Context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Designed for 100+ student, introductory-level course</a:t>
            </a:r>
          </a:p>
          <a:p>
            <a:r>
              <a:rPr lang="en-US" smtClean="0">
                <a:latin typeface="Arial" charset="0"/>
                <a:cs typeface="Arial" charset="0"/>
              </a:rPr>
              <a:t>Designed for the final day of a week long module on evolution</a:t>
            </a:r>
          </a:p>
          <a:p>
            <a:r>
              <a:rPr lang="en-US" smtClean="0">
                <a:latin typeface="Arial" charset="0"/>
                <a:cs typeface="Arial" charset="0"/>
              </a:rPr>
              <a:t>Prior knowledge 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Students will understand divergence from a common ancestor; i.e., they will have a tree-like rather than a ladder-like view of evolution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Students will understand natural selection, population, variation, inheritance, genotype, and phenotype </a:t>
            </a:r>
          </a:p>
          <a:p>
            <a:endParaRPr lang="en-US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4"/>
          <p:cNvSpPr txBox="1">
            <a:spLocks noChangeArrowheads="1"/>
          </p:cNvSpPr>
          <p:nvPr/>
        </p:nvSpPr>
        <p:spPr bwMode="auto">
          <a:xfrm>
            <a:off x="3502025" y="2308225"/>
            <a:ext cx="2030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cs typeface="Arial" charset="0"/>
              </a:rPr>
              <a:t>Organism phenotype</a:t>
            </a:r>
          </a:p>
        </p:txBody>
      </p:sp>
      <p:sp>
        <p:nvSpPr>
          <p:cNvPr id="6" name="Up Arrow 5"/>
          <p:cNvSpPr/>
          <p:nvPr/>
        </p:nvSpPr>
        <p:spPr>
          <a:xfrm rot="13563643">
            <a:off x="5025232" y="1483519"/>
            <a:ext cx="1150937" cy="1266825"/>
          </a:xfrm>
          <a:prstGeom prst="upArrow">
            <a:avLst/>
          </a:prstGeom>
          <a:solidFill>
            <a:srgbClr val="5A71AA"/>
          </a:solidFill>
          <a:ln>
            <a:solidFill>
              <a:srgbClr val="2C7C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5441950" y="1087438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cs typeface="Arial" charset="0"/>
              </a:rPr>
              <a:t>Natural selection</a:t>
            </a:r>
          </a:p>
        </p:txBody>
      </p:sp>
      <p:sp>
        <p:nvSpPr>
          <p:cNvPr id="17412" name="TextBox 8"/>
          <p:cNvSpPr txBox="1">
            <a:spLocks noChangeArrowheads="1"/>
          </p:cNvSpPr>
          <p:nvPr/>
        </p:nvSpPr>
        <p:spPr bwMode="auto">
          <a:xfrm>
            <a:off x="4191000" y="5519738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cs typeface="Arial" charset="0"/>
              </a:rPr>
              <a:t>Genotype</a:t>
            </a:r>
          </a:p>
        </p:txBody>
      </p:sp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828675" y="4030663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cs typeface="Arial" charset="0"/>
              </a:rPr>
              <a:t>Protein phenotype</a:t>
            </a:r>
          </a:p>
        </p:txBody>
      </p:sp>
      <p:sp>
        <p:nvSpPr>
          <p:cNvPr id="17414" name="Title 1"/>
          <p:cNvSpPr txBox="1">
            <a:spLocks/>
          </p:cNvSpPr>
          <p:nvPr/>
        </p:nvSpPr>
        <p:spPr bwMode="auto">
          <a:xfrm>
            <a:off x="1436688" y="217488"/>
            <a:ext cx="6270625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600">
                <a:solidFill>
                  <a:schemeClr val="accent1"/>
                </a:solidFill>
                <a:cs typeface="Arial" charset="0"/>
              </a:rPr>
              <a:t>Organizational scale</a:t>
            </a:r>
          </a:p>
        </p:txBody>
      </p:sp>
      <p:sp>
        <p:nvSpPr>
          <p:cNvPr id="2" name="Curved Left Arrow 1"/>
          <p:cNvSpPr/>
          <p:nvPr/>
        </p:nvSpPr>
        <p:spPr>
          <a:xfrm>
            <a:off x="5532438" y="2997200"/>
            <a:ext cx="966787" cy="2703513"/>
          </a:xfrm>
          <a:prstGeom prst="curvedLeftArrow">
            <a:avLst/>
          </a:prstGeom>
          <a:solidFill>
            <a:srgbClr val="5A71AA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Left Arrow 12"/>
          <p:cNvSpPr/>
          <p:nvPr/>
        </p:nvSpPr>
        <p:spPr>
          <a:xfrm rot="7009568">
            <a:off x="2219325" y="4567238"/>
            <a:ext cx="966788" cy="2703512"/>
          </a:xfrm>
          <a:prstGeom prst="curvedLeftArrow">
            <a:avLst/>
          </a:prstGeom>
          <a:solidFill>
            <a:srgbClr val="5A71AA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 rot="13617631">
            <a:off x="1761331" y="1412082"/>
            <a:ext cx="966787" cy="2705100"/>
          </a:xfrm>
          <a:prstGeom prst="curvedLeftArrow">
            <a:avLst/>
          </a:prstGeom>
          <a:solidFill>
            <a:srgbClr val="5A71AA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436688" y="217488"/>
            <a:ext cx="6270625" cy="903287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Spatial scale</a:t>
            </a:r>
          </a:p>
        </p:txBody>
      </p:sp>
      <p:pic>
        <p:nvPicPr>
          <p:cNvPr id="1843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7600" y="1411288"/>
            <a:ext cx="4368800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544513" y="6470650"/>
            <a:ext cx="3321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cs typeface="Arial" charset="0"/>
              </a:rPr>
              <a:t>rosarubicondior.blogspot.com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436688" y="217488"/>
            <a:ext cx="6270625" cy="903287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Time scale</a:t>
            </a:r>
          </a:p>
        </p:txBody>
      </p:sp>
      <p:pic>
        <p:nvPicPr>
          <p:cNvPr id="1945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1262063"/>
            <a:ext cx="5410200" cy="55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7424738" y="6367463"/>
            <a:ext cx="1565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cs typeface="Arial" charset="0"/>
              </a:rPr>
              <a:t>earth-time.org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b="1" smtClean="0">
                <a:latin typeface="Arial" charset="0"/>
                <a:cs typeface="Arial" charset="0"/>
              </a:rPr>
              <a:t>Approximately how long would you expect it to take for diverging populations to display morphological variation?</a:t>
            </a:r>
          </a:p>
        </p:txBody>
      </p:sp>
      <p:sp>
        <p:nvSpPr>
          <p:cNvPr id="1029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charset="0"/>
              <a:buAutoNum type="alphaLcPeriod"/>
            </a:pPr>
            <a:r>
              <a:rPr lang="en-US" smtClean="0">
                <a:latin typeface="Arial" charset="0"/>
                <a:cs typeface="Arial" charset="0"/>
              </a:rPr>
              <a:t>100 years</a:t>
            </a:r>
          </a:p>
          <a:p>
            <a:pPr marL="514350" indent="-514350">
              <a:buFont typeface="Arial" charset="0"/>
              <a:buAutoNum type="alphaLcPeriod"/>
            </a:pPr>
            <a:r>
              <a:rPr lang="en-US" smtClean="0">
                <a:latin typeface="Arial" charset="0"/>
                <a:cs typeface="Arial" charset="0"/>
              </a:rPr>
              <a:t>100,000 years</a:t>
            </a:r>
          </a:p>
          <a:p>
            <a:pPr marL="514350" indent="-514350">
              <a:buFont typeface="Arial" charset="0"/>
              <a:buAutoNum type="alphaLcPeriod"/>
            </a:pPr>
            <a:r>
              <a:rPr lang="en-US" smtClean="0">
                <a:latin typeface="Arial" charset="0"/>
                <a:cs typeface="Arial" charset="0"/>
              </a:rPr>
              <a:t>1,000,000 years</a:t>
            </a:r>
          </a:p>
          <a:p>
            <a:pPr marL="514350" indent="-514350">
              <a:buFont typeface="Arial" charset="0"/>
              <a:buAutoNum type="alphaLcPeriod"/>
            </a:pPr>
            <a:r>
              <a:rPr lang="en-US" smtClean="0">
                <a:latin typeface="Arial" charset="0"/>
                <a:cs typeface="Arial" charset="0"/>
              </a:rPr>
              <a:t>1,000,000,000 years</a:t>
            </a:r>
          </a:p>
          <a:p>
            <a:pPr marL="514350" indent="-514350">
              <a:buFont typeface="Arial" charset="0"/>
              <a:buAutoNum type="alphaLcPeriod"/>
            </a:pPr>
            <a:r>
              <a:rPr lang="en-US" smtClean="0">
                <a:latin typeface="Arial" charset="0"/>
                <a:cs typeface="Arial" charset="0"/>
              </a:rPr>
              <a:t>It varies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1027" name="Chart" r:id="rId7" imgW="6108700" imgH="6870700" progId="MSGraph.Chart.8">
              <p:embed followColorScheme="full"/>
            </p:oleObj>
          </a:graphicData>
        </a:graphic>
      </p:graphicFrame>
      <p:sp>
        <p:nvSpPr>
          <p:cNvPr id="5" name="TPResponseCounter"/>
          <p:cNvSpPr/>
          <p:nvPr>
            <p:custDataLst>
              <p:tags r:id="rId5"/>
            </p:custDataLst>
          </p:nvPr>
        </p:nvSpPr>
        <p:spPr>
          <a:xfrm>
            <a:off x="254000" y="5842000"/>
            <a:ext cx="1905000" cy="889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chemeClr val="tx1"/>
                </a:solidFill>
                <a:latin typeface="Tahoma" panose="020B0604030504040204" pitchFamily="34" charset="0"/>
              </a:rPr>
              <a:t>Response Counter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340725" cy="43434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Pair up with another person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Rank your cards according to instructions provided       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(5 min)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‘A’ group pair with a ‘B’ group and compare: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you based your rankings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 (morphology or time)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rankings themselves 			                        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min)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Flip your cards over, preserving the order of rankings.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There is one correct sequence of colors which applies to both groups.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two groups match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 Why or why not? Discuss!     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(3 min)</a:t>
            </a:r>
          </a:p>
          <a:p>
            <a:pPr marL="349250" lvl="1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8"/>
          <p:cNvGrpSpPr>
            <a:grpSpLocks/>
          </p:cNvGrpSpPr>
          <p:nvPr/>
        </p:nvGrpSpPr>
        <p:grpSpPr bwMode="auto">
          <a:xfrm>
            <a:off x="33338" y="1774825"/>
            <a:ext cx="9083675" cy="3059113"/>
            <a:chOff x="34059" y="1775306"/>
            <a:chExt cx="9082903" cy="3059048"/>
          </a:xfrm>
        </p:grpSpPr>
        <p:pic>
          <p:nvPicPr>
            <p:cNvPr id="23555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59" y="1775306"/>
              <a:ext cx="4537941" cy="3025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6" name="TextBox 4"/>
            <p:cNvSpPr txBox="1">
              <a:spLocks noChangeArrowheads="1"/>
            </p:cNvSpPr>
            <p:nvPr/>
          </p:nvSpPr>
          <p:spPr bwMode="auto">
            <a:xfrm>
              <a:off x="76200" y="4419600"/>
              <a:ext cx="2590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cs typeface="Arial" charset="0"/>
                </a:rPr>
                <a:t>commons.wikimedia.org</a:t>
              </a:r>
            </a:p>
          </p:txBody>
        </p:sp>
        <p:pic>
          <p:nvPicPr>
            <p:cNvPr id="23557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14142" y="1779617"/>
              <a:ext cx="4502820" cy="3020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8" name="TextBox 6"/>
            <p:cNvSpPr txBox="1">
              <a:spLocks noChangeArrowheads="1"/>
            </p:cNvSpPr>
            <p:nvPr/>
          </p:nvSpPr>
          <p:spPr bwMode="auto">
            <a:xfrm>
              <a:off x="4648200" y="4495800"/>
              <a:ext cx="2590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cs typeface="Arial" charset="0"/>
                </a:rPr>
                <a:t>brittanica.com</a:t>
              </a:r>
            </a:p>
          </p:txBody>
        </p:sp>
      </p:grpSp>
      <p:sp>
        <p:nvSpPr>
          <p:cNvPr id="23554" name="TextBox 7"/>
          <p:cNvSpPr txBox="1">
            <a:spLocks noChangeArrowheads="1"/>
          </p:cNvSpPr>
          <p:nvPr/>
        </p:nvSpPr>
        <p:spPr bwMode="auto">
          <a:xfrm>
            <a:off x="2057400" y="939800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0.01 million years ago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2057400" y="939800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≥3 million years ago</a:t>
            </a:r>
          </a:p>
        </p:txBody>
      </p:sp>
      <p:grpSp>
        <p:nvGrpSpPr>
          <p:cNvPr id="24578" name="Group 8"/>
          <p:cNvGrpSpPr>
            <a:grpSpLocks/>
          </p:cNvGrpSpPr>
          <p:nvPr/>
        </p:nvGrpSpPr>
        <p:grpSpPr bwMode="auto">
          <a:xfrm>
            <a:off x="136525" y="2057400"/>
            <a:ext cx="8824913" cy="3017838"/>
            <a:chOff x="137160" y="2057400"/>
            <a:chExt cx="8823960" cy="3017520"/>
          </a:xfrm>
        </p:grpSpPr>
        <p:pic>
          <p:nvPicPr>
            <p:cNvPr id="24579" name="Picture 3"/>
            <p:cNvPicPr>
              <a:picLocks noChangeAspect="1"/>
            </p:cNvPicPr>
            <p:nvPr/>
          </p:nvPicPr>
          <p:blipFill>
            <a:blip r:embed="rId2"/>
            <a:srcRect l="2621" t="5873" r="6885" b="7417"/>
            <a:stretch>
              <a:fillRect/>
            </a:stretch>
          </p:blipFill>
          <p:spPr bwMode="auto">
            <a:xfrm>
              <a:off x="137160" y="2103120"/>
              <a:ext cx="4206240" cy="2926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0" name="Picture 4"/>
            <p:cNvPicPr>
              <a:picLocks noChangeAspect="1"/>
            </p:cNvPicPr>
            <p:nvPr/>
          </p:nvPicPr>
          <p:blipFill>
            <a:blip r:embed="rId3"/>
            <a:srcRect l="15378" t="926" r="10776" b="53198"/>
            <a:stretch>
              <a:fillRect/>
            </a:stretch>
          </p:blipFill>
          <p:spPr bwMode="auto">
            <a:xfrm>
              <a:off x="4572000" y="2057400"/>
              <a:ext cx="4389120" cy="301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7543635" y="4038391"/>
              <a:ext cx="761918" cy="3809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152400" y="4648200"/>
              <a:ext cx="1981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cs typeface="Arial" charset="0"/>
                </a:rPr>
                <a:t>flickriver.com</a:t>
              </a: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4572000" y="4648200"/>
              <a:ext cx="1981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cs typeface="Arial" charset="0"/>
                </a:rPr>
                <a:t>flickriver.com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PVERSION" val="5"/>
  <p:tag name="TPFULLVERSION" val="5.2.1.3179"/>
  <p:tag name="PPTVERSION" val="15"/>
  <p:tag name="TPOS" val="2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HASRESULTS" val="False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DC9056C26726413E9975D03D04B35236&lt;/guid&gt;&#10;        &lt;description /&gt;&#10;        &lt;date&gt;7/25/2013 9:25:5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49E451D51864A2A94DF89C31F5A50EF&lt;/guid&gt;&#10;            &lt;repollguid&gt;0045ED623A084FCFB0B1743BE0A637F8&lt;/repollguid&gt;&#10;            &lt;sourceid&gt;1CC0D7A9BBE34137ADE93BD247EEA1C8&lt;/sourceid&gt;&#10;            &lt;questiontext&gt;Approximately how long would you expect it to take for diverging populations to display morphological variation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1&lt;/incorrectvalue&gt;&#10;            &lt;responselimit&gt;1&lt;/responselimit&gt;&#10;            &lt;bulletstyle&gt;3&lt;/bulletstyle&gt;&#10;            &lt;correctanswerindicator&gt;True&lt;/correctanswerindicator&gt;&#10;            &lt;answers&gt;&#10;                &lt;answer&gt;&#10;                    &lt;guid&gt;2E76A6EE2CF44426955A2B0FF385286B&lt;/guid&gt;&#10;                    &lt;answertext&gt;100 years&lt;/answertext&gt;&#10;                    &lt;valuetype&gt;0&lt;/valuetype&gt;&#10;                &lt;/answer&gt;&#10;                &lt;answer&gt;&#10;                    &lt;guid&gt;8AB8E602AF6A41D8B8D3668C91E45605&lt;/guid&gt;&#10;                    &lt;answertext&gt;100,000 years&lt;/answertext&gt;&#10;                    &lt;valuetype&gt;0&lt;/valuetype&gt;&#10;                &lt;/answer&gt;&#10;                &lt;answer&gt;&#10;                    &lt;guid&gt;5A994EB98DF94B6896435B7871D6D43C&lt;/guid&gt;&#10;                    &lt;answertext&gt;1,000,000 years&lt;/answertext&gt;&#10;                    &lt;valuetype&gt;0&lt;/valuetype&gt;&#10;                &lt;/answer&gt;&#10;                &lt;answer&gt;&#10;                    &lt;guid&gt;1C114DC75B6C412D98190DC9A8FEB2F1&lt;/guid&gt;&#10;                    &lt;answertext&gt;100,000,000 years&lt;/answertext&gt;&#10;                    &lt;valuetype&gt;0&lt;/valuetype&gt;&#10;                &lt;/answer&gt;&#10;                &lt;answer&gt;&#10;                    &lt;guid&gt;8A3070E1A34840C7AFDFD2E7AD727E58&lt;/guid&gt;&#10;                    &lt;answertext&gt;Any number of years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YPE" val="0"/>
  <p:tag name="COLORTYPE" val="SCHEME"/>
  <p:tag name="DEFINEDCOLORS" val="3,6,10,45,32,50,13,4,9,55,1"/>
  <p:tag name="NUMBERFORMAT" val="0"/>
  <p:tag name="LABELFORMAT" val="0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YPE" val="0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HASRESULTS" val="False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DC9056C26726413E9975D03D04B35236&lt;/guid&gt;&#10;        &lt;description /&gt;&#10;        &lt;date&gt;7/25/2013 9:25:5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9FF412991DE495A8863DA7DD9A87137&lt;/guid&gt;&#10;            &lt;repollguid&gt;0045ED623A084FCFB0B1743BE0A637F8&lt;/repollguid&gt;&#10;            &lt;sourceid&gt;1CC0D7A9BBE34137ADE93BD247EEA1C8&lt;/sourceid&gt;&#10;            &lt;questiontext&gt;Approximately how long would you expect it to take for diverging populations to display morphological variation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1&lt;/incorrectvalue&gt;&#10;            &lt;responselimit&gt;1&lt;/responselimit&gt;&#10;            &lt;bulletstyle&gt;3&lt;/bulletstyle&gt;&#10;            &lt;correctanswerindicator&gt;True&lt;/correctanswerindicator&gt;&#10;            &lt;answers&gt;&#10;                &lt;answer&gt;&#10;                    &lt;guid&gt;2E76A6EE2CF44426955A2B0FF385286B&lt;/guid&gt;&#10;                    &lt;answertext&gt;100 years&lt;/answertext&gt;&#10;                    &lt;valuetype&gt;0&lt;/valuetype&gt;&#10;                &lt;/answer&gt;&#10;                &lt;answer&gt;&#10;                    &lt;guid&gt;8AB8E602AF6A41D8B8D3668C91E45605&lt;/guid&gt;&#10;                    &lt;answertext&gt;100,000 years&lt;/answertext&gt;&#10;                    &lt;valuetype&gt;0&lt;/valuetype&gt;&#10;                &lt;/answer&gt;&#10;                &lt;answer&gt;&#10;                    &lt;guid&gt;5A994EB98DF94B6896435B7871D6D43C&lt;/guid&gt;&#10;                    &lt;answertext&gt;1,000,000 years&lt;/answertext&gt;&#10;                    &lt;valuetype&gt;0&lt;/valuetype&gt;&#10;                &lt;/answer&gt;&#10;                &lt;answer&gt;&#10;                    &lt;guid&gt;1C114DC75B6C412D98190DC9A8FEB2F1&lt;/guid&gt;&#10;                    &lt;answertext&gt;100,000,000 years&lt;/answertext&gt;&#10;                    &lt;valuetype&gt;0&lt;/valuetype&gt;&#10;                &lt;/answer&gt;&#10;                &lt;answer&gt;&#10;                    &lt;guid&gt;8A3070E1A34840C7AFDFD2E7AD727E58&lt;/guid&gt;&#10;                    &lt;answertext&gt;Any number of years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YPE" val="0"/>
  <p:tag name="COLORTYPE" val="SCHEME"/>
  <p:tag name="DEFINEDCOLORS" val="3,6,10,45,32,50,13,4,9,55,1"/>
  <p:tag name="NUMBERFORMAT" val="0"/>
  <p:tag name="LABELFORMAT" val="0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YPE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156</TotalTime>
  <Words>319</Words>
  <Application>Microsoft Macintosh PowerPoint</Application>
  <PresentationFormat>On-screen Show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Breeze</vt:lpstr>
      <vt:lpstr>Chart</vt:lpstr>
      <vt:lpstr>The Problem of Scale in Evolution</vt:lpstr>
      <vt:lpstr>Context</vt:lpstr>
      <vt:lpstr>Slide 3</vt:lpstr>
      <vt:lpstr>Spatial scale</vt:lpstr>
      <vt:lpstr>Time scale</vt:lpstr>
      <vt:lpstr>Approximately how long would you expect it to take for diverging populations to display morphological variation?</vt:lpstr>
      <vt:lpstr>Activity</vt:lpstr>
      <vt:lpstr>Slide 8</vt:lpstr>
      <vt:lpstr>Slide 9</vt:lpstr>
      <vt:lpstr>Slide 10</vt:lpstr>
      <vt:lpstr>Slide 11</vt:lpstr>
      <vt:lpstr>Sequence</vt:lpstr>
      <vt:lpstr>Approximately how long would you expect it to take for diverging populations to display morphological variation?</vt:lpstr>
      <vt:lpstr>Learning Outcome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Problem of Scale in Evolution</dc:title>
  <dc:creator>CLG</dc:creator>
  <cp:lastModifiedBy>Leslie Finger</cp:lastModifiedBy>
  <cp:revision>27</cp:revision>
  <dcterms:created xsi:type="dcterms:W3CDTF">2014-01-08T21:59:58Z</dcterms:created>
  <dcterms:modified xsi:type="dcterms:W3CDTF">2014-01-08T22:00:36Z</dcterms:modified>
</cp:coreProperties>
</file>