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6" r:id="rId6"/>
    <p:sldId id="259" r:id="rId7"/>
    <p:sldId id="260" r:id="rId8"/>
    <p:sldId id="261" r:id="rId9"/>
    <p:sldId id="262" r:id="rId10"/>
    <p:sldId id="263" r:id="rId11"/>
    <p:sldId id="267" r:id="rId12"/>
    <p:sldId id="268" r:id="rId13"/>
    <p:sldId id="269" r:id="rId14"/>
    <p:sldId id="270" r:id="rId15"/>
    <p:sldId id="271"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97AC21-725C-45A7-9120-CE06CF8EBCDE}"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EC99F-2336-425F-9A46-6819260DD859}" type="slidenum">
              <a:rPr lang="en-US" smtClean="0"/>
              <a:t>‹#›</a:t>
            </a:fld>
            <a:endParaRPr lang="en-US"/>
          </a:p>
        </p:txBody>
      </p:sp>
    </p:spTree>
    <p:extLst>
      <p:ext uri="{BB962C8B-B14F-4D97-AF65-F5344CB8AC3E}">
        <p14:creationId xmlns:p14="http://schemas.microsoft.com/office/powerpoint/2010/main" val="2325565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7AC21-725C-45A7-9120-CE06CF8EBCDE}"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EC99F-2336-425F-9A46-6819260DD859}" type="slidenum">
              <a:rPr lang="en-US" smtClean="0"/>
              <a:t>‹#›</a:t>
            </a:fld>
            <a:endParaRPr lang="en-US"/>
          </a:p>
        </p:txBody>
      </p:sp>
    </p:spTree>
    <p:extLst>
      <p:ext uri="{BB962C8B-B14F-4D97-AF65-F5344CB8AC3E}">
        <p14:creationId xmlns:p14="http://schemas.microsoft.com/office/powerpoint/2010/main" val="382258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7AC21-725C-45A7-9120-CE06CF8EBCDE}"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EC99F-2336-425F-9A46-6819260DD859}" type="slidenum">
              <a:rPr lang="en-US" smtClean="0"/>
              <a:t>‹#›</a:t>
            </a:fld>
            <a:endParaRPr lang="en-US"/>
          </a:p>
        </p:txBody>
      </p:sp>
    </p:spTree>
    <p:extLst>
      <p:ext uri="{BB962C8B-B14F-4D97-AF65-F5344CB8AC3E}">
        <p14:creationId xmlns:p14="http://schemas.microsoft.com/office/powerpoint/2010/main" val="304213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7AC21-725C-45A7-9120-CE06CF8EBCDE}"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EC99F-2336-425F-9A46-6819260DD859}" type="slidenum">
              <a:rPr lang="en-US" smtClean="0"/>
              <a:t>‹#›</a:t>
            </a:fld>
            <a:endParaRPr lang="en-US"/>
          </a:p>
        </p:txBody>
      </p:sp>
    </p:spTree>
    <p:extLst>
      <p:ext uri="{BB962C8B-B14F-4D97-AF65-F5344CB8AC3E}">
        <p14:creationId xmlns:p14="http://schemas.microsoft.com/office/powerpoint/2010/main" val="326920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97AC21-725C-45A7-9120-CE06CF8EBCDE}"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EC99F-2336-425F-9A46-6819260DD859}" type="slidenum">
              <a:rPr lang="en-US" smtClean="0"/>
              <a:t>‹#›</a:t>
            </a:fld>
            <a:endParaRPr lang="en-US"/>
          </a:p>
        </p:txBody>
      </p:sp>
    </p:spTree>
    <p:extLst>
      <p:ext uri="{BB962C8B-B14F-4D97-AF65-F5344CB8AC3E}">
        <p14:creationId xmlns:p14="http://schemas.microsoft.com/office/powerpoint/2010/main" val="52560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97AC21-725C-45A7-9120-CE06CF8EBCDE}" type="datetimeFigureOut">
              <a:rPr lang="en-US" smtClean="0"/>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EC99F-2336-425F-9A46-6819260DD859}" type="slidenum">
              <a:rPr lang="en-US" smtClean="0"/>
              <a:t>‹#›</a:t>
            </a:fld>
            <a:endParaRPr lang="en-US"/>
          </a:p>
        </p:txBody>
      </p:sp>
    </p:spTree>
    <p:extLst>
      <p:ext uri="{BB962C8B-B14F-4D97-AF65-F5344CB8AC3E}">
        <p14:creationId xmlns:p14="http://schemas.microsoft.com/office/powerpoint/2010/main" val="167420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97AC21-725C-45A7-9120-CE06CF8EBCDE}" type="datetimeFigureOut">
              <a:rPr lang="en-US" smtClean="0"/>
              <a:t>8/20/2014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EC99F-2336-425F-9A46-6819260DD859}" type="slidenum">
              <a:rPr lang="en-US" smtClean="0"/>
              <a:t>‹#›</a:t>
            </a:fld>
            <a:endParaRPr lang="en-US"/>
          </a:p>
        </p:txBody>
      </p:sp>
    </p:spTree>
    <p:extLst>
      <p:ext uri="{BB962C8B-B14F-4D97-AF65-F5344CB8AC3E}">
        <p14:creationId xmlns:p14="http://schemas.microsoft.com/office/powerpoint/2010/main" val="378163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7AC21-725C-45A7-9120-CE06CF8EBCDE}" type="datetimeFigureOut">
              <a:rPr lang="en-US" smtClean="0"/>
              <a:t>8/20/2014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EC99F-2336-425F-9A46-6819260DD859}" type="slidenum">
              <a:rPr lang="en-US" smtClean="0"/>
              <a:t>‹#›</a:t>
            </a:fld>
            <a:endParaRPr lang="en-US"/>
          </a:p>
        </p:txBody>
      </p:sp>
    </p:spTree>
    <p:extLst>
      <p:ext uri="{BB962C8B-B14F-4D97-AF65-F5344CB8AC3E}">
        <p14:creationId xmlns:p14="http://schemas.microsoft.com/office/powerpoint/2010/main" val="298771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7AC21-725C-45A7-9120-CE06CF8EBCDE}" type="datetimeFigureOut">
              <a:rPr lang="en-US" smtClean="0"/>
              <a:t>8/20/2014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EC99F-2336-425F-9A46-6819260DD859}" type="slidenum">
              <a:rPr lang="en-US" smtClean="0"/>
              <a:t>‹#›</a:t>
            </a:fld>
            <a:endParaRPr lang="en-US"/>
          </a:p>
        </p:txBody>
      </p:sp>
    </p:spTree>
    <p:extLst>
      <p:ext uri="{BB962C8B-B14F-4D97-AF65-F5344CB8AC3E}">
        <p14:creationId xmlns:p14="http://schemas.microsoft.com/office/powerpoint/2010/main" val="222220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7AC21-725C-45A7-9120-CE06CF8EBCDE}" type="datetimeFigureOut">
              <a:rPr lang="en-US" smtClean="0"/>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EC99F-2336-425F-9A46-6819260DD859}" type="slidenum">
              <a:rPr lang="en-US" smtClean="0"/>
              <a:t>‹#›</a:t>
            </a:fld>
            <a:endParaRPr lang="en-US"/>
          </a:p>
        </p:txBody>
      </p:sp>
    </p:spTree>
    <p:extLst>
      <p:ext uri="{BB962C8B-B14F-4D97-AF65-F5344CB8AC3E}">
        <p14:creationId xmlns:p14="http://schemas.microsoft.com/office/powerpoint/2010/main" val="55789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7AC21-725C-45A7-9120-CE06CF8EBCDE}" type="datetimeFigureOut">
              <a:rPr lang="en-US" smtClean="0"/>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EC99F-2336-425F-9A46-6819260DD859}" type="slidenum">
              <a:rPr lang="en-US" smtClean="0"/>
              <a:t>‹#›</a:t>
            </a:fld>
            <a:endParaRPr lang="en-US"/>
          </a:p>
        </p:txBody>
      </p:sp>
    </p:spTree>
    <p:extLst>
      <p:ext uri="{BB962C8B-B14F-4D97-AF65-F5344CB8AC3E}">
        <p14:creationId xmlns:p14="http://schemas.microsoft.com/office/powerpoint/2010/main" val="75576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7AC21-725C-45A7-9120-CE06CF8EBCDE}" type="datetimeFigureOut">
              <a:rPr lang="en-US" smtClean="0"/>
              <a:t>8/20/2014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EC99F-2336-425F-9A46-6819260DD859}" type="slidenum">
              <a:rPr lang="en-US" smtClean="0"/>
              <a:t>‹#›</a:t>
            </a:fld>
            <a:endParaRPr lang="en-US"/>
          </a:p>
        </p:txBody>
      </p:sp>
    </p:spTree>
    <p:extLst>
      <p:ext uri="{BB962C8B-B14F-4D97-AF65-F5344CB8AC3E}">
        <p14:creationId xmlns:p14="http://schemas.microsoft.com/office/powerpoint/2010/main" val="4027047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Mashed Potatoes</a:t>
            </a:r>
            <a:endParaRPr lang="en-US" dirty="0"/>
          </a:p>
        </p:txBody>
      </p:sp>
      <p:sp>
        <p:nvSpPr>
          <p:cNvPr id="3" name="Subtitle 2"/>
          <p:cNvSpPr>
            <a:spLocks noGrp="1"/>
          </p:cNvSpPr>
          <p:nvPr>
            <p:ph type="subTitle" idx="1"/>
          </p:nvPr>
        </p:nvSpPr>
        <p:spPr/>
        <p:txBody>
          <a:bodyPr/>
          <a:lstStyle/>
          <a:p>
            <a:r>
              <a:rPr lang="en-US" dirty="0" smtClean="0"/>
              <a:t>Dr. Vicky Gilpin</a:t>
            </a:r>
            <a:endParaRPr lang="en-US" dirty="0"/>
          </a:p>
        </p:txBody>
      </p:sp>
      <p:pic>
        <p:nvPicPr>
          <p:cNvPr id="4" name="Picture 3"/>
          <p:cNvPicPr>
            <a:picLocks noChangeAspect="1"/>
          </p:cNvPicPr>
          <p:nvPr/>
        </p:nvPicPr>
        <p:blipFill>
          <a:blip r:embed="rId2"/>
          <a:stretch>
            <a:fillRect/>
          </a:stretch>
        </p:blipFill>
        <p:spPr>
          <a:xfrm>
            <a:off x="3980699" y="4165306"/>
            <a:ext cx="4230601" cy="2369137"/>
          </a:xfrm>
          <a:prstGeom prst="rect">
            <a:avLst/>
          </a:prstGeom>
        </p:spPr>
      </p:pic>
    </p:spTree>
    <p:extLst>
      <p:ext uri="{BB962C8B-B14F-4D97-AF65-F5344CB8AC3E}">
        <p14:creationId xmlns:p14="http://schemas.microsoft.com/office/powerpoint/2010/main" val="2110451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Metaphor: </a:t>
            </a:r>
            <a:endParaRPr lang="en-US" dirty="0"/>
          </a:p>
        </p:txBody>
      </p:sp>
      <p:sp>
        <p:nvSpPr>
          <p:cNvPr id="6" name="Content Placeholder 5"/>
          <p:cNvSpPr>
            <a:spLocks noGrp="1"/>
          </p:cNvSpPr>
          <p:nvPr>
            <p:ph idx="1"/>
          </p:nvPr>
        </p:nvSpPr>
        <p:spPr/>
        <p:txBody>
          <a:bodyPr/>
          <a:lstStyle/>
          <a:p>
            <a:r>
              <a:rPr lang="en-US" dirty="0" smtClean="0"/>
              <a:t>A person without a goal, </a:t>
            </a:r>
            <a:r>
              <a:rPr lang="en-US" dirty="0" smtClean="0">
                <a:solidFill>
                  <a:srgbClr val="FF0000"/>
                </a:solidFill>
              </a:rPr>
              <a:t>a passion</a:t>
            </a:r>
            <a:r>
              <a:rPr lang="en-US" dirty="0" smtClean="0"/>
              <a:t>, an ambition, an interest…</a:t>
            </a:r>
          </a:p>
          <a:p>
            <a:r>
              <a:rPr lang="en-US" dirty="0" smtClean="0"/>
              <a:t>A person without direction, without aim, without </a:t>
            </a:r>
            <a:r>
              <a:rPr lang="en-US" dirty="0" smtClean="0">
                <a:solidFill>
                  <a:srgbClr val="FF0000"/>
                </a:solidFill>
              </a:rPr>
              <a:t>passion</a:t>
            </a:r>
            <a:r>
              <a:rPr lang="en-US" dirty="0" smtClean="0"/>
              <a:t>…</a:t>
            </a:r>
          </a:p>
          <a:p>
            <a:endParaRPr lang="en-US" dirty="0"/>
          </a:p>
          <a:p>
            <a:endParaRPr lang="en-US" dirty="0" smtClean="0"/>
          </a:p>
          <a:p>
            <a:endParaRPr lang="en-US" dirty="0"/>
          </a:p>
          <a:p>
            <a:r>
              <a:rPr lang="en-US" dirty="0" smtClean="0"/>
              <a:t>Such a person is apathetic, malleable, programmable</a:t>
            </a:r>
          </a:p>
          <a:p>
            <a:r>
              <a:rPr lang="en-US" dirty="0" smtClean="0"/>
              <a:t>Such a person IS mashed potatoes</a:t>
            </a:r>
          </a:p>
          <a:p>
            <a:endParaRPr lang="en-US" dirty="0"/>
          </a:p>
        </p:txBody>
      </p:sp>
    </p:spTree>
    <p:extLst>
      <p:ext uri="{BB962C8B-B14F-4D97-AF65-F5344CB8AC3E}">
        <p14:creationId xmlns:p14="http://schemas.microsoft.com/office/powerpoint/2010/main" val="1572171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don’t have to take my word for it…</a:t>
            </a:r>
            <a:endParaRPr lang="en-US" dirty="0"/>
          </a:p>
        </p:txBody>
      </p:sp>
      <p:pic>
        <p:nvPicPr>
          <p:cNvPr id="4" name="Content Placeholder 3"/>
          <p:cNvPicPr>
            <a:picLocks noGrp="1" noChangeAspect="1"/>
          </p:cNvPicPr>
          <p:nvPr>
            <p:ph idx="1"/>
          </p:nvPr>
        </p:nvPicPr>
        <p:blipFill>
          <a:blip r:embed="rId2"/>
          <a:stretch>
            <a:fillRect/>
          </a:stretch>
        </p:blipFill>
        <p:spPr>
          <a:xfrm>
            <a:off x="2506717" y="1954275"/>
            <a:ext cx="6873765" cy="4284002"/>
          </a:xfrm>
          <a:prstGeom prst="rect">
            <a:avLst/>
          </a:prstGeom>
        </p:spPr>
      </p:pic>
    </p:spTree>
    <p:extLst>
      <p:ext uri="{BB962C8B-B14F-4D97-AF65-F5344CB8AC3E}">
        <p14:creationId xmlns:p14="http://schemas.microsoft.com/office/powerpoint/2010/main" val="1743532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half" idx="1"/>
          </p:nvPr>
        </p:nvSpPr>
        <p:spPr/>
        <p:txBody>
          <a:bodyPr>
            <a:noAutofit/>
          </a:bodyPr>
          <a:lstStyle/>
          <a:p>
            <a:pPr marL="0" indent="0">
              <a:buNone/>
            </a:pPr>
            <a:r>
              <a:rPr lang="en-US" sz="4400" dirty="0" smtClean="0"/>
              <a:t>“Without </a:t>
            </a:r>
            <a:r>
              <a:rPr lang="en-US" sz="4400" dirty="0"/>
              <a:t>ambition, one starts nothing. Without work, one finishes nothing. The prize will not be sent to you. You have to win it</a:t>
            </a:r>
            <a:r>
              <a:rPr lang="en-US" sz="4400" dirty="0" smtClean="0"/>
              <a:t>.” </a:t>
            </a:r>
            <a:r>
              <a:rPr lang="en-US" sz="4400" dirty="0">
                <a:solidFill>
                  <a:srgbClr val="FF0000"/>
                </a:solidFill>
              </a:rPr>
              <a:t>–Ralph Waldo Emerson</a:t>
            </a:r>
          </a:p>
        </p:txBody>
      </p:sp>
      <p:sp>
        <p:nvSpPr>
          <p:cNvPr id="6" name="Content Placeholder 5"/>
          <p:cNvSpPr>
            <a:spLocks noGrp="1"/>
          </p:cNvSpPr>
          <p:nvPr>
            <p:ph sz="half" idx="2"/>
          </p:nvPr>
        </p:nvSpPr>
        <p:spPr/>
        <p:txBody>
          <a:bodyPr>
            <a:noAutofit/>
          </a:bodyPr>
          <a:lstStyle/>
          <a:p>
            <a:pPr marL="0" indent="0">
              <a:buNone/>
            </a:pPr>
            <a:r>
              <a:rPr lang="en-US" sz="4000" dirty="0" smtClean="0"/>
              <a:t>“Each </a:t>
            </a:r>
            <a:r>
              <a:rPr lang="en-US" sz="4000" dirty="0"/>
              <a:t>of us is put here in this place and this time to personally decide the future of humankind. Did you think you were put here for something less</a:t>
            </a:r>
            <a:r>
              <a:rPr lang="en-US" sz="4000" dirty="0" smtClean="0"/>
              <a:t>?” </a:t>
            </a:r>
            <a:r>
              <a:rPr lang="en-US" sz="4000" dirty="0"/>
              <a:t>–</a:t>
            </a:r>
            <a:r>
              <a:rPr lang="en-US" sz="4000" dirty="0">
                <a:solidFill>
                  <a:srgbClr val="FF0000"/>
                </a:solidFill>
              </a:rPr>
              <a:t>Chief </a:t>
            </a:r>
            <a:r>
              <a:rPr lang="en-US" sz="4000" dirty="0" err="1">
                <a:solidFill>
                  <a:srgbClr val="FF0000"/>
                </a:solidFill>
              </a:rPr>
              <a:t>Arvol</a:t>
            </a:r>
            <a:r>
              <a:rPr lang="en-US" sz="4000" dirty="0">
                <a:solidFill>
                  <a:srgbClr val="FF0000"/>
                </a:solidFill>
              </a:rPr>
              <a:t> Looking Horse</a:t>
            </a:r>
          </a:p>
        </p:txBody>
      </p:sp>
    </p:spTree>
    <p:extLst>
      <p:ext uri="{BB962C8B-B14F-4D97-AF65-F5344CB8AC3E}">
        <p14:creationId xmlns:p14="http://schemas.microsoft.com/office/powerpoint/2010/main" val="3456155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81959" y="472965"/>
            <a:ext cx="9128234" cy="6186309"/>
          </a:xfrm>
          <a:prstGeom prst="rect">
            <a:avLst/>
          </a:prstGeom>
        </p:spPr>
        <p:txBody>
          <a:bodyPr wrap="square">
            <a:spAutoFit/>
          </a:bodyPr>
          <a:lstStyle/>
          <a:p>
            <a:r>
              <a:rPr lang="en-US" sz="4400" dirty="0"/>
              <a:t>We are taught you must blame your father, your sisters, your brothers, the school the teachers---you can blame anyone, but never blame yourself. It’s never your fault. But it’s ALWAYS your fault, because if you wanted to change, you’re the one who has got to change. It’s as simple as that, isn’t it? --</a:t>
            </a:r>
            <a:r>
              <a:rPr lang="en-US" sz="4400" dirty="0">
                <a:solidFill>
                  <a:srgbClr val="FF0000"/>
                </a:solidFill>
              </a:rPr>
              <a:t>Katherine Hepburn</a:t>
            </a:r>
          </a:p>
        </p:txBody>
      </p:sp>
    </p:spTree>
    <p:extLst>
      <p:ext uri="{BB962C8B-B14F-4D97-AF65-F5344CB8AC3E}">
        <p14:creationId xmlns:p14="http://schemas.microsoft.com/office/powerpoint/2010/main" val="940857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628" y="0"/>
            <a:ext cx="9459310" cy="5632311"/>
          </a:xfrm>
          <a:prstGeom prst="rect">
            <a:avLst/>
          </a:prstGeom>
        </p:spPr>
        <p:txBody>
          <a:bodyPr wrap="square">
            <a:spAutoFit/>
          </a:bodyPr>
          <a:lstStyle/>
          <a:p>
            <a:r>
              <a:rPr lang="en-US" sz="4000" dirty="0"/>
              <a:t>“Our deepest fear is not that we are inadequate. Our deepest fear is that we are powerful beyond measure. It is our light, not our darkness, that most frightens us. Your playing small does not serve the world….As we are liberated from our own fear, our presence automatically liberates others” </a:t>
            </a:r>
            <a:r>
              <a:rPr lang="en-US" sz="4000" dirty="0" smtClean="0"/>
              <a:t>from </a:t>
            </a:r>
            <a:r>
              <a:rPr lang="en-US" sz="4000" dirty="0" smtClean="0">
                <a:solidFill>
                  <a:srgbClr val="FF0000"/>
                </a:solidFill>
              </a:rPr>
              <a:t>Marianne Williamson</a:t>
            </a:r>
            <a:r>
              <a:rPr lang="en-US" sz="4000" dirty="0" smtClean="0"/>
              <a:t> and quoted in </a:t>
            </a:r>
            <a:r>
              <a:rPr lang="en-US" sz="4000" i="1" dirty="0"/>
              <a:t>Coach Carter</a:t>
            </a:r>
          </a:p>
        </p:txBody>
      </p:sp>
    </p:spTree>
    <p:extLst>
      <p:ext uri="{BB962C8B-B14F-4D97-AF65-F5344CB8AC3E}">
        <p14:creationId xmlns:p14="http://schemas.microsoft.com/office/powerpoint/2010/main" val="82570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6717" y="0"/>
            <a:ext cx="6873766" cy="6186309"/>
          </a:xfrm>
          <a:prstGeom prst="rect">
            <a:avLst/>
          </a:prstGeom>
        </p:spPr>
        <p:txBody>
          <a:bodyPr wrap="square">
            <a:spAutoFit/>
          </a:bodyPr>
          <a:lstStyle/>
          <a:p>
            <a:r>
              <a:rPr lang="en-US" sz="6600" dirty="0"/>
              <a:t>“The future is now. It’s time to grow up and be strong. Tomorrow may well be too </a:t>
            </a:r>
            <a:r>
              <a:rPr lang="en-US" sz="6600" dirty="0" smtClean="0"/>
              <a:t>late.” </a:t>
            </a:r>
            <a:r>
              <a:rPr lang="en-US" sz="6600" dirty="0" err="1" smtClean="0">
                <a:solidFill>
                  <a:srgbClr val="FF0000"/>
                </a:solidFill>
              </a:rPr>
              <a:t>LaBute</a:t>
            </a:r>
            <a:endParaRPr lang="en-US" sz="6600" dirty="0">
              <a:solidFill>
                <a:srgbClr val="FF0000"/>
              </a:solidFill>
            </a:endParaRPr>
          </a:p>
        </p:txBody>
      </p:sp>
    </p:spTree>
    <p:extLst>
      <p:ext uri="{BB962C8B-B14F-4D97-AF65-F5344CB8AC3E}">
        <p14:creationId xmlns:p14="http://schemas.microsoft.com/office/powerpoint/2010/main" val="142892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point</a:t>
            </a:r>
            <a:endParaRPr lang="en-US" dirty="0"/>
          </a:p>
        </p:txBody>
      </p:sp>
      <p:sp>
        <p:nvSpPr>
          <p:cNvPr id="3" name="Content Placeholder 2"/>
          <p:cNvSpPr>
            <a:spLocks noGrp="1"/>
          </p:cNvSpPr>
          <p:nvPr>
            <p:ph idx="1"/>
          </p:nvPr>
        </p:nvSpPr>
        <p:spPr/>
        <p:txBody>
          <a:bodyPr/>
          <a:lstStyle/>
          <a:p>
            <a:r>
              <a:rPr lang="en-US" dirty="0" smtClean="0"/>
              <a:t>DON’T BE MASHED POTATOES!!!</a:t>
            </a:r>
            <a:endParaRPr lang="en-US" dirty="0"/>
          </a:p>
        </p:txBody>
      </p:sp>
      <p:pic>
        <p:nvPicPr>
          <p:cNvPr id="4" name="Picture 3"/>
          <p:cNvPicPr>
            <a:picLocks noChangeAspect="1"/>
          </p:cNvPicPr>
          <p:nvPr/>
        </p:nvPicPr>
        <p:blipFill>
          <a:blip r:embed="rId2"/>
          <a:stretch>
            <a:fillRect/>
          </a:stretch>
        </p:blipFill>
        <p:spPr>
          <a:xfrm>
            <a:off x="5927834" y="2105223"/>
            <a:ext cx="5863295" cy="4391812"/>
          </a:xfrm>
          <a:prstGeom prst="rect">
            <a:avLst/>
          </a:prstGeom>
        </p:spPr>
      </p:pic>
      <p:pic>
        <p:nvPicPr>
          <p:cNvPr id="5" name="Picture 4"/>
          <p:cNvPicPr>
            <a:picLocks noChangeAspect="1"/>
          </p:cNvPicPr>
          <p:nvPr/>
        </p:nvPicPr>
        <p:blipFill>
          <a:blip r:embed="rId3"/>
          <a:stretch>
            <a:fillRect/>
          </a:stretch>
        </p:blipFill>
        <p:spPr>
          <a:xfrm>
            <a:off x="62786" y="2329149"/>
            <a:ext cx="4699714" cy="2794643"/>
          </a:xfrm>
          <a:prstGeom prst="rect">
            <a:avLst/>
          </a:prstGeom>
        </p:spPr>
      </p:pic>
      <p:pic>
        <p:nvPicPr>
          <p:cNvPr id="6" name="Picture 5"/>
          <p:cNvPicPr>
            <a:picLocks noChangeAspect="1"/>
          </p:cNvPicPr>
          <p:nvPr/>
        </p:nvPicPr>
        <p:blipFill>
          <a:blip r:embed="rId4"/>
          <a:stretch>
            <a:fillRect/>
          </a:stretch>
        </p:blipFill>
        <p:spPr>
          <a:xfrm>
            <a:off x="3168869" y="2743685"/>
            <a:ext cx="3799489" cy="3816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15800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71" y="254267"/>
            <a:ext cx="10515600" cy="754484"/>
          </a:xfrm>
        </p:spPr>
        <p:txBody>
          <a:bodyPr/>
          <a:lstStyle/>
          <a:p>
            <a:r>
              <a:rPr lang="en-US" dirty="0" smtClean="0"/>
              <a:t>What were some people’s reactions?</a:t>
            </a:r>
            <a:endParaRPr lang="en-US" dirty="0"/>
          </a:p>
        </p:txBody>
      </p:sp>
      <p:pic>
        <p:nvPicPr>
          <p:cNvPr id="4" name="Content Placeholder 3"/>
          <p:cNvPicPr>
            <a:picLocks noGrp="1" noChangeAspect="1"/>
          </p:cNvPicPr>
          <p:nvPr>
            <p:ph idx="1"/>
          </p:nvPr>
        </p:nvPicPr>
        <p:blipFill>
          <a:blip r:embed="rId2"/>
          <a:stretch>
            <a:fillRect/>
          </a:stretch>
        </p:blipFill>
        <p:spPr>
          <a:xfrm>
            <a:off x="152892" y="3381184"/>
            <a:ext cx="3362818" cy="3362818"/>
          </a:xfrm>
          <a:prstGeom prst="rect">
            <a:avLst/>
          </a:prstGeom>
        </p:spPr>
      </p:pic>
      <p:pic>
        <p:nvPicPr>
          <p:cNvPr id="5" name="Picture 4"/>
          <p:cNvPicPr>
            <a:picLocks noChangeAspect="1"/>
          </p:cNvPicPr>
          <p:nvPr/>
        </p:nvPicPr>
        <p:blipFill>
          <a:blip r:embed="rId3"/>
          <a:stretch>
            <a:fillRect/>
          </a:stretch>
        </p:blipFill>
        <p:spPr>
          <a:xfrm>
            <a:off x="7474978" y="1222545"/>
            <a:ext cx="4609608" cy="3305002"/>
          </a:xfrm>
          <a:prstGeom prst="rect">
            <a:avLst/>
          </a:prstGeom>
        </p:spPr>
      </p:pic>
      <p:pic>
        <p:nvPicPr>
          <p:cNvPr id="6" name="Picture 5"/>
          <p:cNvPicPr>
            <a:picLocks noChangeAspect="1"/>
          </p:cNvPicPr>
          <p:nvPr/>
        </p:nvPicPr>
        <p:blipFill>
          <a:blip r:embed="rId4"/>
          <a:stretch>
            <a:fillRect/>
          </a:stretch>
        </p:blipFill>
        <p:spPr>
          <a:xfrm>
            <a:off x="3515710" y="2396358"/>
            <a:ext cx="3951802" cy="2960037"/>
          </a:xfrm>
          <a:prstGeom prst="rect">
            <a:avLst/>
          </a:prstGeom>
        </p:spPr>
      </p:pic>
      <p:pic>
        <p:nvPicPr>
          <p:cNvPr id="7" name="Picture 6"/>
          <p:cNvPicPr>
            <a:picLocks noChangeAspect="1"/>
          </p:cNvPicPr>
          <p:nvPr/>
        </p:nvPicPr>
        <p:blipFill>
          <a:blip r:embed="rId5"/>
          <a:stretch>
            <a:fillRect/>
          </a:stretch>
        </p:blipFill>
        <p:spPr>
          <a:xfrm>
            <a:off x="1096360" y="1495234"/>
            <a:ext cx="2419350" cy="1885950"/>
          </a:xfrm>
          <a:prstGeom prst="rect">
            <a:avLst/>
          </a:prstGeom>
        </p:spPr>
      </p:pic>
      <p:pic>
        <p:nvPicPr>
          <p:cNvPr id="8" name="Picture 7"/>
          <p:cNvPicPr>
            <a:picLocks noChangeAspect="1"/>
          </p:cNvPicPr>
          <p:nvPr/>
        </p:nvPicPr>
        <p:blipFill>
          <a:blip r:embed="rId6"/>
          <a:stretch>
            <a:fillRect/>
          </a:stretch>
        </p:blipFill>
        <p:spPr>
          <a:xfrm>
            <a:off x="6600737" y="4059403"/>
            <a:ext cx="1733550" cy="2628900"/>
          </a:xfrm>
          <a:prstGeom prst="rect">
            <a:avLst/>
          </a:prstGeom>
        </p:spPr>
      </p:pic>
      <p:pic>
        <p:nvPicPr>
          <p:cNvPr id="9" name="Picture 8"/>
          <p:cNvPicPr>
            <a:picLocks noChangeAspect="1"/>
          </p:cNvPicPr>
          <p:nvPr/>
        </p:nvPicPr>
        <p:blipFill>
          <a:blip r:embed="rId7"/>
          <a:stretch>
            <a:fillRect/>
          </a:stretch>
        </p:blipFill>
        <p:spPr>
          <a:xfrm>
            <a:off x="3463496" y="4725541"/>
            <a:ext cx="3137241" cy="2080127"/>
          </a:xfrm>
          <a:prstGeom prst="rect">
            <a:avLst/>
          </a:prstGeom>
        </p:spPr>
      </p:pic>
      <p:pic>
        <p:nvPicPr>
          <p:cNvPr id="10" name="Picture 9"/>
          <p:cNvPicPr>
            <a:picLocks noChangeAspect="1"/>
          </p:cNvPicPr>
          <p:nvPr/>
        </p:nvPicPr>
        <p:blipFill>
          <a:blip r:embed="rId8"/>
          <a:stretch>
            <a:fillRect/>
          </a:stretch>
        </p:blipFill>
        <p:spPr>
          <a:xfrm>
            <a:off x="8332722" y="4063701"/>
            <a:ext cx="2981236" cy="2585387"/>
          </a:xfrm>
          <a:prstGeom prst="rect">
            <a:avLst/>
          </a:prstGeom>
        </p:spPr>
      </p:pic>
      <p:pic>
        <p:nvPicPr>
          <p:cNvPr id="11" name="Picture 10"/>
          <p:cNvPicPr>
            <a:picLocks noChangeAspect="1"/>
          </p:cNvPicPr>
          <p:nvPr/>
        </p:nvPicPr>
        <p:blipFill>
          <a:blip r:embed="rId9"/>
          <a:stretch>
            <a:fillRect/>
          </a:stretch>
        </p:blipFill>
        <p:spPr>
          <a:xfrm>
            <a:off x="10479131" y="3196252"/>
            <a:ext cx="1600200" cy="1819275"/>
          </a:xfrm>
          <a:prstGeom prst="rect">
            <a:avLst/>
          </a:prstGeom>
        </p:spPr>
      </p:pic>
      <p:pic>
        <p:nvPicPr>
          <p:cNvPr id="12" name="Picture 11"/>
          <p:cNvPicPr>
            <a:picLocks noChangeAspect="1"/>
          </p:cNvPicPr>
          <p:nvPr/>
        </p:nvPicPr>
        <p:blipFill>
          <a:blip r:embed="rId10"/>
          <a:stretch>
            <a:fillRect/>
          </a:stretch>
        </p:blipFill>
        <p:spPr>
          <a:xfrm>
            <a:off x="4181923" y="897080"/>
            <a:ext cx="2619375" cy="1743075"/>
          </a:xfrm>
          <a:prstGeom prst="rect">
            <a:avLst/>
          </a:prstGeom>
        </p:spPr>
      </p:pic>
    </p:spTree>
    <p:extLst>
      <p:ext uri="{BB962C8B-B14F-4D97-AF65-F5344CB8AC3E}">
        <p14:creationId xmlns:p14="http://schemas.microsoft.com/office/powerpoint/2010/main" val="700824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Objective of “mashed potatoes”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Differentiated instruction</a:t>
            </a:r>
          </a:p>
          <a:p>
            <a:r>
              <a:rPr lang="en-US" dirty="0" smtClean="0"/>
              <a:t>Active learning</a:t>
            </a:r>
          </a:p>
          <a:p>
            <a:r>
              <a:rPr lang="en-US" dirty="0" smtClean="0"/>
              <a:t>Engaged learning</a:t>
            </a:r>
          </a:p>
          <a:p>
            <a:r>
              <a:rPr lang="en-US" dirty="0" smtClean="0"/>
              <a:t>To build the memories from which to create a lifetime metaphor</a:t>
            </a:r>
          </a:p>
          <a:p>
            <a:r>
              <a:rPr lang="en-US" dirty="0" smtClean="0"/>
              <a:t>CCSS: “Use precise words and phrases, telling details, and sensory language to convey a vivid picture of the experiences…” and “determine the meaning of words and phrases, including figurative language…”</a:t>
            </a:r>
          </a:p>
          <a:p>
            <a:endParaRPr lang="en-US" dirty="0" smtClean="0"/>
          </a:p>
          <a:p>
            <a:endParaRPr lang="en-US" dirty="0"/>
          </a:p>
          <a:p>
            <a:r>
              <a:rPr lang="en-US" dirty="0" smtClean="0"/>
              <a:t>Also, to practice speaking/listening skills and use technology effectively</a:t>
            </a:r>
            <a:endParaRPr lang="en-US" dirty="0"/>
          </a:p>
        </p:txBody>
      </p:sp>
    </p:spTree>
    <p:extLst>
      <p:ext uri="{BB962C8B-B14F-4D97-AF65-F5344CB8AC3E}">
        <p14:creationId xmlns:p14="http://schemas.microsoft.com/office/powerpoint/2010/main" val="51605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experience of mashed potatoes?</a:t>
            </a:r>
            <a:endParaRPr lang="en-US" dirty="0"/>
          </a:p>
        </p:txBody>
      </p:sp>
      <p:pic>
        <p:nvPicPr>
          <p:cNvPr id="4" name="Content Placeholder 3"/>
          <p:cNvPicPr>
            <a:picLocks noGrp="1" noChangeAspect="1"/>
          </p:cNvPicPr>
          <p:nvPr>
            <p:ph idx="1"/>
          </p:nvPr>
        </p:nvPicPr>
        <p:blipFill>
          <a:blip r:embed="rId2"/>
          <a:stretch>
            <a:fillRect/>
          </a:stretch>
        </p:blipFill>
        <p:spPr>
          <a:xfrm>
            <a:off x="2569779" y="1206877"/>
            <a:ext cx="7047187" cy="5593005"/>
          </a:xfrm>
          <a:prstGeom prst="rect">
            <a:avLst/>
          </a:prstGeom>
        </p:spPr>
      </p:pic>
    </p:spTree>
    <p:extLst>
      <p:ext uri="{BB962C8B-B14F-4D97-AF65-F5344CB8AC3E}">
        <p14:creationId xmlns:p14="http://schemas.microsoft.com/office/powerpoint/2010/main" val="320242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mashed potatoes’ qualities in your brain</a:t>
            </a:r>
            <a:endParaRPr lang="en-US" dirty="0"/>
          </a:p>
        </p:txBody>
      </p:sp>
      <p:pic>
        <p:nvPicPr>
          <p:cNvPr id="4" name="Content Placeholder 3"/>
          <p:cNvPicPr>
            <a:picLocks noGrp="1" noChangeAspect="1"/>
          </p:cNvPicPr>
          <p:nvPr>
            <p:ph idx="1"/>
          </p:nvPr>
        </p:nvPicPr>
        <p:blipFill>
          <a:blip r:embed="rId2"/>
          <a:stretch>
            <a:fillRect/>
          </a:stretch>
        </p:blipFill>
        <p:spPr>
          <a:xfrm>
            <a:off x="1986456" y="1509805"/>
            <a:ext cx="7819696" cy="5251183"/>
          </a:xfrm>
          <a:prstGeom prst="rect">
            <a:avLst/>
          </a:prstGeom>
        </p:spPr>
      </p:pic>
    </p:spTree>
    <p:extLst>
      <p:ext uri="{BB962C8B-B14F-4D97-AF65-F5344CB8AC3E}">
        <p14:creationId xmlns:p14="http://schemas.microsoft.com/office/powerpoint/2010/main" val="2655303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for a slight digression…</a:t>
            </a:r>
            <a:endParaRPr lang="en-US" dirty="0"/>
          </a:p>
        </p:txBody>
      </p:sp>
      <p:pic>
        <p:nvPicPr>
          <p:cNvPr id="4" name="Content Placeholder 3"/>
          <p:cNvPicPr>
            <a:picLocks noGrp="1" noChangeAspect="1"/>
          </p:cNvPicPr>
          <p:nvPr>
            <p:ph idx="1"/>
          </p:nvPr>
        </p:nvPicPr>
        <p:blipFill>
          <a:blip r:embed="rId2"/>
          <a:stretch>
            <a:fillRect/>
          </a:stretch>
        </p:blipFill>
        <p:spPr>
          <a:xfrm>
            <a:off x="1198180" y="1560786"/>
            <a:ext cx="9695792" cy="5223510"/>
          </a:xfrm>
          <a:prstGeom prst="rect">
            <a:avLst/>
          </a:prstGeom>
        </p:spPr>
      </p:pic>
    </p:spTree>
    <p:extLst>
      <p:ext uri="{BB962C8B-B14F-4D97-AF65-F5344CB8AC3E}">
        <p14:creationId xmlns:p14="http://schemas.microsoft.com/office/powerpoint/2010/main" val="3442367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Young adulthood is a powerful time</a:t>
            </a:r>
            <a:endParaRPr lang="en-US" dirty="0"/>
          </a:p>
        </p:txBody>
      </p:sp>
      <p:sp>
        <p:nvSpPr>
          <p:cNvPr id="5" name="Content Placeholder 4"/>
          <p:cNvSpPr>
            <a:spLocks noGrp="1"/>
          </p:cNvSpPr>
          <p:nvPr>
            <p:ph sz="half" idx="1"/>
          </p:nvPr>
        </p:nvSpPr>
        <p:spPr/>
        <p:txBody>
          <a:bodyPr/>
          <a:lstStyle/>
          <a:p>
            <a:r>
              <a:rPr lang="en-US" dirty="0" smtClean="0"/>
              <a:t>Many groups, both with positive and negative aims, want to make use of young people:</a:t>
            </a:r>
          </a:p>
          <a:p>
            <a:pPr lvl="1"/>
            <a:r>
              <a:rPr lang="en-US" dirty="0" smtClean="0"/>
              <a:t>Cults</a:t>
            </a:r>
          </a:p>
          <a:p>
            <a:pPr lvl="1"/>
            <a:r>
              <a:rPr lang="en-US" dirty="0" smtClean="0"/>
              <a:t>Legitimate religious organizations</a:t>
            </a:r>
          </a:p>
          <a:p>
            <a:pPr lvl="1"/>
            <a:r>
              <a:rPr lang="en-US" dirty="0" smtClean="0"/>
              <a:t>Social activist groups</a:t>
            </a:r>
          </a:p>
          <a:p>
            <a:pPr lvl="1"/>
            <a:r>
              <a:rPr lang="en-US" dirty="0" smtClean="0"/>
              <a:t>Hate groups</a:t>
            </a:r>
          </a:p>
          <a:p>
            <a:pPr lvl="1"/>
            <a:r>
              <a:rPr lang="en-US" dirty="0" smtClean="0"/>
              <a:t>Nonprofit organizations</a:t>
            </a:r>
          </a:p>
          <a:p>
            <a:pPr lvl="1"/>
            <a:r>
              <a:rPr lang="en-US" dirty="0" smtClean="0"/>
              <a:t>Businesses</a:t>
            </a:r>
          </a:p>
          <a:p>
            <a:pPr lvl="1"/>
            <a:r>
              <a:rPr lang="en-US" dirty="0" smtClean="0"/>
              <a:t>Etc.</a:t>
            </a:r>
            <a:endParaRPr lang="en-US" dirty="0"/>
          </a:p>
        </p:txBody>
      </p:sp>
      <p:pic>
        <p:nvPicPr>
          <p:cNvPr id="7" name="Content Placeholder 6"/>
          <p:cNvPicPr>
            <a:picLocks noGrp="1" noChangeAspect="1"/>
          </p:cNvPicPr>
          <p:nvPr>
            <p:ph sz="half" idx="2"/>
          </p:nvPr>
        </p:nvPicPr>
        <p:blipFill>
          <a:blip r:embed="rId2"/>
          <a:stretch>
            <a:fillRect/>
          </a:stretch>
        </p:blipFill>
        <p:spPr>
          <a:xfrm>
            <a:off x="6857342" y="2443656"/>
            <a:ext cx="4831971" cy="2311591"/>
          </a:xfrm>
          <a:prstGeom prst="rect">
            <a:avLst/>
          </a:prstGeom>
        </p:spPr>
      </p:pic>
    </p:spTree>
    <p:extLst>
      <p:ext uri="{BB962C8B-B14F-4D97-AF65-F5344CB8AC3E}">
        <p14:creationId xmlns:p14="http://schemas.microsoft.com/office/powerpoint/2010/main" val="2812656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reasons exist for this</a:t>
            </a:r>
            <a:endParaRPr lang="en-US" dirty="0"/>
          </a:p>
        </p:txBody>
      </p:sp>
      <p:pic>
        <p:nvPicPr>
          <p:cNvPr id="5" name="Content Placeholder 4"/>
          <p:cNvPicPr>
            <a:picLocks noGrp="1" noChangeAspect="1"/>
          </p:cNvPicPr>
          <p:nvPr>
            <p:ph sz="half" idx="1"/>
          </p:nvPr>
        </p:nvPicPr>
        <p:blipFill>
          <a:blip r:embed="rId2"/>
          <a:stretch>
            <a:fillRect/>
          </a:stretch>
        </p:blipFill>
        <p:spPr>
          <a:xfrm>
            <a:off x="189186" y="2220874"/>
            <a:ext cx="5738648" cy="4088787"/>
          </a:xfrm>
          <a:prstGeom prst="rect">
            <a:avLst/>
          </a:prstGeom>
        </p:spPr>
      </p:pic>
      <p:sp>
        <p:nvSpPr>
          <p:cNvPr id="4" name="Content Placeholder 3"/>
          <p:cNvSpPr>
            <a:spLocks noGrp="1"/>
          </p:cNvSpPr>
          <p:nvPr>
            <p:ph sz="half" idx="2"/>
          </p:nvPr>
        </p:nvSpPr>
        <p:spPr/>
        <p:txBody>
          <a:bodyPr/>
          <a:lstStyle/>
          <a:p>
            <a:r>
              <a:rPr lang="en-US" dirty="0" smtClean="0"/>
              <a:t>Young adults have</a:t>
            </a:r>
          </a:p>
          <a:p>
            <a:pPr lvl="1"/>
            <a:r>
              <a:rPr lang="en-US" dirty="0" smtClean="0"/>
              <a:t>Time</a:t>
            </a:r>
          </a:p>
          <a:p>
            <a:pPr lvl="1"/>
            <a:r>
              <a:rPr lang="en-US" dirty="0" smtClean="0"/>
              <a:t>Money (often)</a:t>
            </a:r>
          </a:p>
          <a:p>
            <a:pPr lvl="1"/>
            <a:r>
              <a:rPr lang="en-US" dirty="0" smtClean="0"/>
              <a:t>Energy</a:t>
            </a:r>
          </a:p>
          <a:p>
            <a:pPr lvl="1"/>
            <a:r>
              <a:rPr lang="en-US" dirty="0" smtClean="0"/>
              <a:t>Less restrictive schedules</a:t>
            </a:r>
          </a:p>
          <a:p>
            <a:pPr lvl="1"/>
            <a:r>
              <a:rPr lang="en-US" dirty="0" smtClean="0"/>
              <a:t>Tradition of listening to authority</a:t>
            </a:r>
          </a:p>
          <a:p>
            <a:pPr lvl="1"/>
            <a:r>
              <a:rPr lang="en-US" dirty="0" smtClean="0"/>
              <a:t>Etc.</a:t>
            </a:r>
            <a:endParaRPr lang="en-US" dirty="0"/>
          </a:p>
        </p:txBody>
      </p:sp>
    </p:spTree>
    <p:extLst>
      <p:ext uri="{BB962C8B-B14F-4D97-AF65-F5344CB8AC3E}">
        <p14:creationId xmlns:p14="http://schemas.microsoft.com/office/powerpoint/2010/main" val="1238957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easier to bend to another’s will?</a:t>
            </a:r>
            <a:endParaRPr lang="en-US" dirty="0"/>
          </a:p>
        </p:txBody>
      </p:sp>
      <p:pic>
        <p:nvPicPr>
          <p:cNvPr id="6" name="Content Placeholder 5"/>
          <p:cNvPicPr>
            <a:picLocks noGrp="1" noChangeAspect="1"/>
          </p:cNvPicPr>
          <p:nvPr>
            <p:ph sz="half" idx="1"/>
          </p:nvPr>
        </p:nvPicPr>
        <p:blipFill>
          <a:blip r:embed="rId2"/>
          <a:stretch>
            <a:fillRect/>
          </a:stretch>
        </p:blipFill>
        <p:spPr>
          <a:xfrm>
            <a:off x="256276" y="1825625"/>
            <a:ext cx="5403545" cy="3897258"/>
          </a:xfrm>
          <a:prstGeom prst="rect">
            <a:avLst/>
          </a:prstGeom>
        </p:spPr>
      </p:pic>
      <p:pic>
        <p:nvPicPr>
          <p:cNvPr id="5" name="Content Placeholder 4"/>
          <p:cNvPicPr>
            <a:picLocks noGrp="1" noChangeAspect="1"/>
          </p:cNvPicPr>
          <p:nvPr>
            <p:ph sz="half" idx="2"/>
          </p:nvPr>
        </p:nvPicPr>
        <p:blipFill>
          <a:blip r:embed="rId3"/>
          <a:stretch>
            <a:fillRect/>
          </a:stretch>
        </p:blipFill>
        <p:spPr>
          <a:xfrm>
            <a:off x="6464589" y="1825625"/>
            <a:ext cx="5203041" cy="3897258"/>
          </a:xfrm>
          <a:prstGeom prst="rect">
            <a:avLst/>
          </a:prstGeom>
        </p:spPr>
      </p:pic>
    </p:spTree>
    <p:extLst>
      <p:ext uri="{BB962C8B-B14F-4D97-AF65-F5344CB8AC3E}">
        <p14:creationId xmlns:p14="http://schemas.microsoft.com/office/powerpoint/2010/main" val="2155036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473</Words>
  <Application>Microsoft Office PowerPoint</Application>
  <PresentationFormat>Widescreen</PresentationFormat>
  <Paragraphs>49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Mashed Potatoes</vt:lpstr>
      <vt:lpstr>What were some people’s reactions?</vt:lpstr>
      <vt:lpstr>Academic Objective of “mashed potatoes”</vt:lpstr>
      <vt:lpstr>What is the experience of mashed potatoes?</vt:lpstr>
      <vt:lpstr>Keep mashed potatoes’ qualities in your brain</vt:lpstr>
      <vt:lpstr>…and now, for a slight digression…</vt:lpstr>
      <vt:lpstr>Young adulthood is a powerful time</vt:lpstr>
      <vt:lpstr>Lots of reasons exist for this</vt:lpstr>
      <vt:lpstr>Which is easier to bend to another’s will?</vt:lpstr>
      <vt:lpstr>The Metaphor: </vt:lpstr>
      <vt:lpstr>You don’t have to take my word for it…</vt:lpstr>
      <vt:lpstr>PowerPoint Presentation</vt:lpstr>
      <vt:lpstr>PowerPoint Presentation</vt:lpstr>
      <vt:lpstr>PowerPoint Presentation</vt:lpstr>
      <vt:lpstr>PowerPoint Presentation</vt:lpstr>
      <vt:lpstr>The 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Mashed Potatoes</dc:title>
  <dc:creator>Vicky Gilpin</dc:creator>
  <cp:lastModifiedBy>Vicky Gilpin</cp:lastModifiedBy>
  <cp:revision>5</cp:revision>
  <dcterms:created xsi:type="dcterms:W3CDTF">2014-08-20T11:14:39Z</dcterms:created>
  <dcterms:modified xsi:type="dcterms:W3CDTF">2014-08-20T11:51:29Z</dcterms:modified>
</cp:coreProperties>
</file>