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71" r:id="rId2"/>
    <p:sldId id="272" r:id="rId3"/>
    <p:sldId id="268" r:id="rId4"/>
    <p:sldId id="269" r:id="rId5"/>
    <p:sldId id="262" r:id="rId6"/>
    <p:sldId id="256" r:id="rId7"/>
    <p:sldId id="258" r:id="rId8"/>
    <p:sldId id="257" r:id="rId9"/>
    <p:sldId id="259" r:id="rId10"/>
    <p:sldId id="261" r:id="rId11"/>
    <p:sldId id="263" r:id="rId12"/>
    <p:sldId id="264" r:id="rId13"/>
    <p:sldId id="265" r:id="rId14"/>
    <p:sldId id="266"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101" d="100"/>
          <a:sy n="101" d="100"/>
        </p:scale>
        <p:origin x="-2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51B7698-3F9A-4A72-9B98-50DE2D2FA682}" type="datetimeFigureOut">
              <a:rPr lang="en-US"/>
              <a:pPr>
                <a:defRPr/>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3778B9-7B4F-4022-A65D-755A583FC3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sa.gov/msl" TargetMode="External"/><Relationship Id="rId7" Type="http://schemas.openxmlformats.org/officeDocument/2006/relationships/hyperlink" Target="http://photojournal.jpl.nasa.gov/catalog/PIA1707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twitter.com/marscuriosity" TargetMode="External"/><Relationship Id="rId5" Type="http://schemas.openxmlformats.org/officeDocument/2006/relationships/hyperlink" Target="http://www.facebook.com/marscuriosity" TargetMode="External"/><Relationship Id="rId4" Type="http://schemas.openxmlformats.org/officeDocument/2006/relationships/hyperlink" Target="http://mars.jpl.nasa.gov/ms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fontAlgn="auto">
              <a:spcBef>
                <a:spcPts val="0"/>
              </a:spcBef>
              <a:spcAft>
                <a:spcPts val="0"/>
              </a:spcAft>
              <a:defRPr/>
            </a:pPr>
            <a:r>
              <a:rPr lang="en-US" dirty="0" smtClean="0"/>
              <a:t>http://www.nasa.gov/mission_pages/msl/news/msl20130708.html#.UdxOUm3t6iQ</a:t>
            </a:r>
          </a:p>
          <a:p>
            <a:pPr fontAlgn="auto">
              <a:spcBef>
                <a:spcPts val="0"/>
              </a:spcBef>
              <a:spcAft>
                <a:spcPts val="0"/>
              </a:spcAft>
              <a:defRPr/>
            </a:pPr>
            <a:endParaRPr lang="en-US" dirty="0" smtClean="0"/>
          </a:p>
          <a:p>
            <a:pPr fontAlgn="auto">
              <a:spcBef>
                <a:spcPts val="0"/>
              </a:spcBef>
              <a:spcAft>
                <a:spcPts val="0"/>
              </a:spcAft>
              <a:defRPr/>
            </a:pPr>
            <a:r>
              <a:rPr lang="en-US" dirty="0" smtClean="0"/>
              <a:t>PASADENA, Calif. – With drives on July 4 and July 7, NASA's Mars rover Curiosity has departed its last science target in the "</a:t>
            </a:r>
            <a:r>
              <a:rPr lang="en-US" dirty="0" err="1" smtClean="0"/>
              <a:t>Glenelg</a:t>
            </a:r>
            <a:r>
              <a:rPr lang="en-US" dirty="0" smtClean="0"/>
              <a:t>" area and commenced a many-month overland journey to the base of the mission's main destination, Mount Sharp.</a:t>
            </a:r>
          </a:p>
          <a:p>
            <a:pPr fontAlgn="auto">
              <a:spcBef>
                <a:spcPts val="0"/>
              </a:spcBef>
              <a:spcAft>
                <a:spcPts val="0"/>
              </a:spcAft>
              <a:defRPr/>
            </a:pPr>
            <a:r>
              <a:rPr lang="en-US" dirty="0" smtClean="0"/>
              <a:t>The rover finished close-up investigation of a target sedimentary outcrop called "</a:t>
            </a:r>
            <a:r>
              <a:rPr lang="en-US" dirty="0" err="1" smtClean="0"/>
              <a:t>Shaler</a:t>
            </a:r>
            <a:r>
              <a:rPr lang="en-US" dirty="0" smtClean="0"/>
              <a:t>" last week. On July 4, it drove 59 feet (18 meters) away from </a:t>
            </a:r>
            <a:r>
              <a:rPr lang="en-US" dirty="0" err="1" smtClean="0"/>
              <a:t>Shaler</a:t>
            </a:r>
            <a:r>
              <a:rPr lang="en-US" dirty="0" smtClean="0"/>
              <a:t>. On July 7, a second drive added another 131 feet (40 meters) on the trip toward a destination about 5 miles (8 kilometers) away, the entry to the lower layers of Mount Sharp.</a:t>
            </a:r>
          </a:p>
          <a:p>
            <a:pPr fontAlgn="auto">
              <a:spcBef>
                <a:spcPts val="0"/>
              </a:spcBef>
              <a:spcAft>
                <a:spcPts val="0"/>
              </a:spcAft>
              <a:defRPr/>
            </a:pPr>
            <a:r>
              <a:rPr lang="en-US" dirty="0" smtClean="0"/>
              <a:t>Mount Sharp, in the middle of Gale Crater, exposes many layers where scientists anticipate finding evidence about how the ancient Martian environment changed and evolved.  In the </a:t>
            </a:r>
            <a:r>
              <a:rPr lang="en-US" dirty="0" err="1" smtClean="0"/>
              <a:t>Glenelg</a:t>
            </a:r>
            <a:r>
              <a:rPr lang="en-US" dirty="0" smtClean="0"/>
              <a:t> area, where Curiosity worked for the first half of 2013, the rover found evidence for an ancient wet environment that had conditions favorable for microbial life. This means the mission already accomplished its main science objective.</a:t>
            </a:r>
          </a:p>
          <a:p>
            <a:pPr fontAlgn="auto">
              <a:spcBef>
                <a:spcPts val="0"/>
              </a:spcBef>
              <a:spcAft>
                <a:spcPts val="0"/>
              </a:spcAft>
              <a:defRPr/>
            </a:pPr>
            <a:r>
              <a:rPr lang="en-US" dirty="0" smtClean="0"/>
              <a:t>NASA's Jet Propulsion Laboratory, a division of the California Institute of Technology, Pasadena, manages the Mars Science Laboratory Project for NASA's Science Mission Directorate, Washington. JPL designed and built the project's Curiosity rover.</a:t>
            </a:r>
          </a:p>
          <a:p>
            <a:pPr fontAlgn="auto">
              <a:spcBef>
                <a:spcPts val="0"/>
              </a:spcBef>
              <a:spcAft>
                <a:spcPts val="0"/>
              </a:spcAft>
              <a:defRPr/>
            </a:pPr>
            <a:r>
              <a:rPr lang="en-US" dirty="0" smtClean="0"/>
              <a:t>More information about Curiosity is online at </a:t>
            </a:r>
            <a:r>
              <a:rPr lang="en-US" b="1" dirty="0" smtClean="0">
                <a:hlinkClick r:id="rId3"/>
              </a:rPr>
              <a:t>http://www.nasa.gov/msl</a:t>
            </a:r>
            <a:r>
              <a:rPr lang="en-US" dirty="0" smtClean="0"/>
              <a:t> and </a:t>
            </a:r>
            <a:r>
              <a:rPr lang="en-US" b="1" dirty="0" smtClean="0">
                <a:hlinkClick r:id="rId4"/>
              </a:rPr>
              <a:t>http://mars.jpl.nasa.gov/msl/</a:t>
            </a:r>
            <a:r>
              <a:rPr lang="en-US" dirty="0" smtClean="0"/>
              <a:t> . You can follow the mission on Facebook at </a:t>
            </a:r>
            <a:r>
              <a:rPr lang="en-US" b="1" dirty="0" smtClean="0">
                <a:hlinkClick r:id="rId5"/>
              </a:rPr>
              <a:t>http://www.facebook.com/marscuriosity</a:t>
            </a:r>
            <a:r>
              <a:rPr lang="en-US" dirty="0" smtClean="0"/>
              <a:t> and on Twitter at </a:t>
            </a:r>
            <a:r>
              <a:rPr lang="en-US" b="1" dirty="0" smtClean="0">
                <a:hlinkClick r:id="rId6"/>
              </a:rPr>
              <a:t>http://www.twitter.com/marscuriosity</a:t>
            </a:r>
            <a:endParaRPr lang="en-US" b="1" dirty="0" smtClean="0"/>
          </a:p>
          <a:p>
            <a:pPr fontAlgn="auto">
              <a:spcBef>
                <a:spcPts val="0"/>
              </a:spcBef>
              <a:spcAft>
                <a:spcPts val="0"/>
              </a:spcAft>
              <a:defRPr/>
            </a:pPr>
            <a:endParaRPr lang="en-US" b="1" dirty="0" smtClean="0"/>
          </a:p>
          <a:p>
            <a:pPr fontAlgn="auto">
              <a:spcBef>
                <a:spcPts val="0"/>
              </a:spcBef>
              <a:spcAft>
                <a:spcPts val="0"/>
              </a:spcAft>
              <a:defRPr/>
            </a:pPr>
            <a:r>
              <a:rPr lang="en-US" b="1" dirty="0" smtClean="0"/>
              <a:t>Lower right: </a:t>
            </a:r>
          </a:p>
          <a:p>
            <a:pPr fontAlgn="auto">
              <a:spcBef>
                <a:spcPts val="0"/>
              </a:spcBef>
              <a:spcAft>
                <a:spcPts val="0"/>
              </a:spcAft>
              <a:defRPr/>
            </a:pPr>
            <a:r>
              <a:rPr lang="en-US" dirty="0" smtClean="0"/>
              <a:t>http://www.nasa.gov/mission_pages/msl/multimedia/pia17267.html#.UdxO723t6iQ</a:t>
            </a:r>
          </a:p>
          <a:p>
            <a:pPr fontAlgn="auto">
              <a:spcBef>
                <a:spcPts val="0"/>
              </a:spcBef>
              <a:spcAft>
                <a:spcPts val="0"/>
              </a:spcAft>
              <a:defRPr/>
            </a:pPr>
            <a:endParaRPr lang="en-US" dirty="0" smtClean="0"/>
          </a:p>
          <a:p>
            <a:pPr fontAlgn="auto">
              <a:spcBef>
                <a:spcPts val="0"/>
              </a:spcBef>
              <a:spcAft>
                <a:spcPts val="0"/>
              </a:spcAft>
              <a:defRPr/>
            </a:pPr>
            <a:r>
              <a:rPr lang="en-US" dirty="0" smtClean="0"/>
              <a:t>Close-Up Detail in 'Point Lake' Outcrop </a:t>
            </a:r>
          </a:p>
          <a:p>
            <a:pPr fontAlgn="auto">
              <a:spcBef>
                <a:spcPts val="0"/>
              </a:spcBef>
              <a:spcAft>
                <a:spcPts val="0"/>
              </a:spcAft>
              <a:defRPr/>
            </a:pPr>
            <a:r>
              <a:rPr lang="en-US" dirty="0" smtClean="0"/>
              <a:t>The Mars Hand Lens Imager (MAHLI) on the arm of NASA's Mars rover Curiosity was positioned about 4 inches (10 centimeters) from the surface of the "Point Lake" outcrop when it took this image of a portion of the outcrop's steep face. This close-up view and others from MAHLI on the same Martian day - Sol 303 of the mission (June 13, 2013) - show that many holes in the rock are occupied by what appears to be material different from that of the main rock itself. Specifically, the material in the holes seems to be finer-grained, slightly darker, and slightly more resistant to weathering. In many instances, there is a moat of sorts between the more resistant interior material and the main Point Lake rock.</a:t>
            </a:r>
            <a:br>
              <a:rPr lang="en-US" dirty="0" smtClean="0"/>
            </a:br>
            <a:r>
              <a:rPr lang="en-US" dirty="0" smtClean="0"/>
              <a:t/>
            </a:r>
            <a:br>
              <a:rPr lang="en-US" dirty="0" smtClean="0"/>
            </a:br>
            <a:r>
              <a:rPr lang="en-US" dirty="0" smtClean="0"/>
              <a:t>In this image, the larger hole containing a darker inclusion with a fleck of bright material in the moat is roughly 1 inch (2.5 centimeters) in diameter.</a:t>
            </a:r>
            <a:br>
              <a:rPr lang="en-US" dirty="0" smtClean="0"/>
            </a:br>
            <a:r>
              <a:rPr lang="en-US" dirty="0" smtClean="0"/>
              <a:t/>
            </a:r>
            <a:br>
              <a:rPr lang="en-US" dirty="0" smtClean="0"/>
            </a:br>
            <a:r>
              <a:rPr lang="en-US" dirty="0" smtClean="0"/>
              <a:t>Curiosity's science team chose to approach Point Lake with the rover in June 2013 to get a closer look after earlier imaging of Point Lake (such as at </a:t>
            </a:r>
            <a:r>
              <a:rPr lang="en-US" dirty="0" smtClean="0">
                <a:hlinkClick r:id="rId7"/>
              </a:rPr>
              <a:t>http://photojournal.jpl.nasa.gov/catalog/PIA17071</a:t>
            </a:r>
            <a:r>
              <a:rPr lang="en-US" dirty="0" smtClean="0"/>
              <a:t> ) left uncertainty about whether this outcrop is igneous or sedimentary.</a:t>
            </a:r>
            <a:br>
              <a:rPr lang="en-US" dirty="0" smtClean="0"/>
            </a:br>
            <a:r>
              <a:rPr lang="en-US" dirty="0" smtClean="0"/>
              <a:t/>
            </a:r>
            <a:br>
              <a:rPr lang="en-US" dirty="0" smtClean="0"/>
            </a:br>
            <a:r>
              <a:rPr lang="en-US" dirty="0" smtClean="0"/>
              <a:t>A closer look still leaves room for interpretation. The material in the holes observed with MAHLI could be pebbles that blew into pre-existing holes, but it seems unlikely that the same type of pebble would blow into every hole. They might be pebbles that were part of the rock all along, as would be expected if Point Lake is sandstone with a few coarser pebbles (and therefore supporting the sedimentary interpretation). If Point Lake is igneous, the material in the holes might be individual, larger crystals within an otherwise finer-crystalline rock. Such crystals are called </a:t>
            </a:r>
            <a:r>
              <a:rPr lang="en-US" dirty="0" err="1" smtClean="0"/>
              <a:t>phenocrysts</a:t>
            </a:r>
            <a:r>
              <a:rPr lang="en-US" dirty="0" smtClean="0"/>
              <a:t>, and indicate that they got a head start on cooling before the rest of the rock was erupted onto the surface. Finally, the material in the holes could be secondary - having been deposited at a later time in pre-existing holes of the rock from percolating fluids or gases. This last scenario could fit either the sedimentary or igneous interpretation, without favoring one over the </a:t>
            </a:r>
            <a:r>
              <a:rPr lang="en-US" dirty="0" err="1" smtClean="0"/>
              <a:t>oth</a:t>
            </a: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44966C-5422-4906-A5B2-18DFE77D7EDE}" type="slidenum">
              <a:rPr lang="en-US"/>
              <a:pPr fontAlgn="base">
                <a:spcBef>
                  <a:spcPct val="0"/>
                </a:spcBef>
                <a:spcAft>
                  <a:spcPct val="0"/>
                </a:spcAft>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E95A6047-09B0-400F-91D5-CEFB25AEB5E4}" type="datetimeFigureOut">
              <a:rPr lang="en-US"/>
              <a:pPr>
                <a:defRPr/>
              </a:pPr>
              <a:t>11/6/2013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889428-3971-406E-BD97-979A70CF86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55E60D-6BF2-44FD-832E-CD888FF7ABAB}" type="datetimeFigureOut">
              <a:rPr lang="en-US"/>
              <a:pPr>
                <a:defRPr/>
              </a:pPr>
              <a:t>11/6/2013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82AD9C-BAE7-417D-9005-170BFF65A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F9A3A5-BE00-42FB-A44F-3766D32B6B9B}" type="datetimeFigureOut">
              <a:rPr lang="en-US"/>
              <a:pPr>
                <a:defRPr/>
              </a:pPr>
              <a:t>11/6/2013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FADF59-EA84-4034-92BF-CFB44EE8E8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6A1F90F-FEAC-4B75-86D6-DEE33C4D4CDF}" type="datetimeFigureOut">
              <a:rPr lang="en-US"/>
              <a:pPr>
                <a:defRPr/>
              </a:pPr>
              <a:t>11/6/2013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699FA26-4EF9-45D8-85D8-06120199EE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C2EB33-A0C9-453E-A3A1-55224F3126B1}" type="datetimeFigureOut">
              <a:rPr lang="en-US"/>
              <a:pPr>
                <a:defRPr/>
              </a:pPr>
              <a:t>11/6/2013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DAF7BC-A2C5-4586-82EE-20EA7C63A8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165CF-3B2C-469E-8DC3-43A1C1BC9596}"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CE5D9-AA9C-4F7A-8F46-C2A91663DCC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63AF3E8-1CE1-4C5D-A90E-6B5FAD043F65}" type="datetimeFigureOut">
              <a:rPr lang="en-US"/>
              <a:pPr>
                <a:defRPr/>
              </a:pPr>
              <a:t>11/6/2013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C9D80B-2AF6-4F66-A804-AE348B857E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382A511-2C19-4277-8C00-D7A620ACCF40}" type="datetimeFigureOut">
              <a:rPr lang="en-US"/>
              <a:pPr>
                <a:defRPr/>
              </a:pPr>
              <a:t>11/6/2013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E300B0-E9FC-4121-A755-9388B09141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6FA8CE3-B422-4948-B38E-7F4E4B857953}" type="datetimeFigureOut">
              <a:rPr lang="en-US"/>
              <a:pPr>
                <a:defRPr/>
              </a:pPr>
              <a:t>11/6/2013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84DA9E5-D45D-41BE-A2ED-C8DDC0C893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9B71E12-41FD-4CDF-8295-FF3EAB33A5B8}" type="datetimeFigureOut">
              <a:rPr lang="en-US"/>
              <a:pPr>
                <a:defRPr/>
              </a:pPr>
              <a:t>11/6/2013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760DF7A-70C1-424A-B883-ED78C3487D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233A2FC-E366-4082-AD6D-5FE192003FFA}" type="datetimeFigureOut">
              <a:rPr lang="en-US"/>
              <a:pPr>
                <a:defRPr/>
              </a:pPr>
              <a:t>11/6/2013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8721940-5C1C-4A84-AF65-04AB745CCB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CDCBC05-87E1-49B3-A2F8-2A0477FBBADC}" type="datetimeFigureOut">
              <a:rPr lang="en-US"/>
              <a:pPr>
                <a:defRPr/>
              </a:pPr>
              <a:t>11/6/2013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436601A-77B0-4DE5-802B-C32C1E669B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76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5EAAC4C6-8B47-400B-91C2-CFE67A9406E3}" type="datetimeFigureOut">
              <a:rPr lang="en-US"/>
              <a:pPr>
                <a:defRPr/>
              </a:pPr>
              <a:t>11/6/2013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1771146D-3E19-4674-88CB-FCFE89707E0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iming>
    <p:tnLst>
      <p:par>
        <p:cTn id="1" dur="indefinite" restart="never" nodeType="tmRoot"/>
      </p:par>
    </p:tnLst>
  </p:timing>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latin typeface="Times New Roman" pitchFamily="18" charset="0"/>
                <a:cs typeface="Times New Roman" pitchFamily="18" charset="0"/>
              </a:rPr>
              <a:t>Habitable solar systems?</a:t>
            </a:r>
            <a:endParaRPr lang="en-US" dirty="0">
              <a:latin typeface="Times New Roman" pitchFamily="18" charset="0"/>
              <a:cs typeface="Times New Roman" pitchFamily="18" charset="0"/>
            </a:endParaRPr>
          </a:p>
        </p:txBody>
      </p:sp>
      <p:pic>
        <p:nvPicPr>
          <p:cNvPr id="15362" name="Picture 2" descr="The nearby triple star system Gliese 667, taken on June 29, 2013. Credit and copyright: Efrain Morales, Jaicoa Observatory, Puerto Rico.   "/>
          <p:cNvPicPr>
            <a:picLocks noChangeAspect="1" noChangeArrowheads="1"/>
          </p:cNvPicPr>
          <p:nvPr/>
        </p:nvPicPr>
        <p:blipFill>
          <a:blip r:embed="rId3"/>
          <a:srcRect/>
          <a:stretch>
            <a:fillRect/>
          </a:stretch>
        </p:blipFill>
        <p:spPr bwMode="auto">
          <a:xfrm>
            <a:off x="2057400" y="1828800"/>
            <a:ext cx="5524500" cy="391477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File:Oxygenation-atm-2.svg"/>
          <p:cNvPicPr>
            <a:picLocks noChangeAspect="1" noChangeArrowheads="1"/>
          </p:cNvPicPr>
          <p:nvPr/>
        </p:nvPicPr>
        <p:blipFill>
          <a:blip r:embed="rId3"/>
          <a:srcRect/>
          <a:stretch>
            <a:fillRect/>
          </a:stretch>
        </p:blipFill>
        <p:spPr bwMode="auto">
          <a:xfrm>
            <a:off x="173038" y="3573463"/>
            <a:ext cx="8763000" cy="3000375"/>
          </a:xfrm>
          <a:prstGeom prst="rect">
            <a:avLst/>
          </a:prstGeom>
          <a:noFill/>
          <a:ln w="9525">
            <a:noFill/>
            <a:miter lim="800000"/>
            <a:headEnd/>
            <a:tailEnd/>
          </a:ln>
        </p:spPr>
      </p:pic>
      <p:pic>
        <p:nvPicPr>
          <p:cNvPr id="25603" name="Picture 2"/>
          <p:cNvPicPr>
            <a:picLocks noChangeAspect="1" noChangeArrowheads="1"/>
          </p:cNvPicPr>
          <p:nvPr/>
        </p:nvPicPr>
        <p:blipFill>
          <a:blip r:embed="rId4"/>
          <a:srcRect/>
          <a:stretch>
            <a:fillRect/>
          </a:stretch>
        </p:blipFill>
        <p:spPr bwMode="auto">
          <a:xfrm>
            <a:off x="304800" y="-7938"/>
            <a:ext cx="8853488" cy="3581401"/>
          </a:xfrm>
          <a:prstGeom prst="rect">
            <a:avLst/>
          </a:prstGeom>
          <a:noFill/>
          <a:ln w="9525">
            <a:noFill/>
            <a:miter lim="800000"/>
            <a:headEnd/>
            <a:tailEnd/>
          </a:ln>
        </p:spPr>
      </p:pic>
      <p:sp>
        <p:nvSpPr>
          <p:cNvPr id="25604" name="Rectangle 1"/>
          <p:cNvSpPr>
            <a:spLocks noChangeArrowheads="1"/>
          </p:cNvSpPr>
          <p:nvPr/>
        </p:nvSpPr>
        <p:spPr bwMode="auto">
          <a:xfrm>
            <a:off x="5106988" y="6573838"/>
            <a:ext cx="4022725" cy="276225"/>
          </a:xfrm>
          <a:prstGeom prst="rect">
            <a:avLst/>
          </a:prstGeom>
          <a:noFill/>
          <a:ln w="9525">
            <a:noFill/>
            <a:miter lim="800000"/>
            <a:headEnd/>
            <a:tailEnd/>
          </a:ln>
        </p:spPr>
        <p:txBody>
          <a:bodyPr>
            <a:spAutoFit/>
          </a:bodyPr>
          <a:lstStyle/>
          <a:p>
            <a:r>
              <a:rPr lang="en-US" sz="1200">
                <a:solidFill>
                  <a:schemeClr val="bg1"/>
                </a:solidFill>
                <a:latin typeface="Times New Roman" pitchFamily="18" charset="0"/>
                <a:cs typeface="Times New Roman" pitchFamily="18" charset="0"/>
              </a:rPr>
              <a:t>http://en.wikipedia.org/wiki/Geological_history_of_oxygen</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fontAlgn="auto">
              <a:spcAft>
                <a:spcPts val="0"/>
              </a:spcAft>
              <a:defRPr/>
            </a:pPr>
            <a:r>
              <a:rPr lang="en-US" sz="2800" dirty="0" smtClean="0">
                <a:latin typeface="Times New Roman" pitchFamily="18" charset="0"/>
                <a:cs typeface="Times New Roman" pitchFamily="18" charset="0"/>
              </a:rPr>
              <a:t>If all the fossil fuels are burned, predict what would happen to the level of oxygen.</a:t>
            </a:r>
            <a:endParaRPr lang="en-US" sz="2800" dirty="0">
              <a:latin typeface="Times New Roman" pitchFamily="18" charset="0"/>
              <a:cs typeface="Times New Roman" pitchFamily="18" charset="0"/>
            </a:endParaRPr>
          </a:p>
        </p:txBody>
      </p:sp>
      <p:graphicFrame>
        <p:nvGraphicFramePr>
          <p:cNvPr id="4" name="Object 23"/>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047" name="Chart" r:id="rId6" imgW="4572034" imgH="5143584" progId="MSGraph.Chart.8">
              <p:embed followColorScheme="full"/>
            </p:oleObj>
          </a:graphicData>
        </a:graphic>
      </p:graphicFrame>
      <p:sp>
        <p:nvSpPr>
          <p:cNvPr id="1049" name="TPAnswers"/>
          <p:cNvSpPr>
            <a:spLocks noGrp="1"/>
          </p:cNvSpPr>
          <p:nvPr>
            <p:ph type="body" idx="1"/>
            <p:custDataLst>
              <p:tags r:id="rId4"/>
            </p:custDataLst>
          </p:nvPr>
        </p:nvSpPr>
        <p:spPr>
          <a:xfrm>
            <a:off x="457200" y="1600200"/>
            <a:ext cx="4114800" cy="4525963"/>
          </a:xfrm>
        </p:spPr>
        <p:txBody>
          <a:bodyPr/>
          <a:lstStyle/>
          <a:p>
            <a:pPr marL="514350" indent="-514350">
              <a:buFont typeface="Arial" charset="0"/>
              <a:buAutoNum type="arabicPeriod"/>
            </a:pPr>
            <a:r>
              <a:rPr lang="en-US" smtClean="0">
                <a:latin typeface="Times New Roman" pitchFamily="18" charset="0"/>
                <a:cs typeface="Times New Roman" pitchFamily="18" charset="0"/>
              </a:rPr>
              <a:t>Increase</a:t>
            </a:r>
          </a:p>
          <a:p>
            <a:pPr marL="514350" indent="-514350">
              <a:buFont typeface="Arial" charset="0"/>
              <a:buAutoNum type="arabicPeriod"/>
            </a:pPr>
            <a:r>
              <a:rPr lang="en-US" smtClean="0">
                <a:latin typeface="Times New Roman" pitchFamily="18" charset="0"/>
                <a:cs typeface="Times New Roman" pitchFamily="18" charset="0"/>
              </a:rPr>
              <a:t>Decrease</a:t>
            </a:r>
          </a:p>
          <a:p>
            <a:pPr marL="514350" indent="-514350">
              <a:buFont typeface="Arial" charset="0"/>
              <a:buAutoNum type="arabicPeriod"/>
            </a:pPr>
            <a:r>
              <a:rPr lang="en-US" smtClean="0">
                <a:latin typeface="Times New Roman" pitchFamily="18" charset="0"/>
                <a:cs typeface="Times New Roman" pitchFamily="18" charset="0"/>
              </a:rPr>
              <a:t>Stay the same</a:t>
            </a:r>
          </a:p>
          <a:p>
            <a:pPr marL="514350" indent="-514350">
              <a:buFont typeface="Arial" charset="0"/>
              <a:buAutoNum type="arabicPeriod"/>
            </a:pPr>
            <a:endParaRPr lang="en-US" smtClean="0">
              <a:latin typeface="Times New Roman" pitchFamily="18" charset="0"/>
              <a:cs typeface="Times New Roman"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fontAlgn="auto">
              <a:spcAft>
                <a:spcPts val="0"/>
              </a:spcAft>
              <a:defRPr/>
            </a:pPr>
            <a:r>
              <a:rPr lang="en-US" sz="2800" dirty="0" smtClean="0">
                <a:latin typeface="Times New Roman" pitchFamily="18" charset="0"/>
                <a:cs typeface="Times New Roman" pitchFamily="18" charset="0"/>
              </a:rPr>
              <a:t>If the ocean becomes supersaturated with CO</a:t>
            </a:r>
            <a:r>
              <a:rPr lang="en-US" sz="16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predict what would happen to the level of oxygen.</a:t>
            </a:r>
            <a:endParaRPr lang="en-US" sz="2800" dirty="0">
              <a:latin typeface="Times New Roman" pitchFamily="18" charset="0"/>
              <a:cs typeface="Times New Roman" pitchFamily="18" charset="0"/>
            </a:endParaRPr>
          </a:p>
        </p:txBody>
      </p:sp>
      <p:graphicFrame>
        <p:nvGraphicFramePr>
          <p:cNvPr id="4" name="Object 22"/>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070" name="Chart" r:id="rId6" imgW="4572034" imgH="5143584" progId="MSGraph.Chart.8">
              <p:embed followColorScheme="full"/>
            </p:oleObj>
          </a:graphicData>
        </a:graphic>
      </p:graphicFrame>
      <p:sp>
        <p:nvSpPr>
          <p:cNvPr id="2072" name="TPAnswers"/>
          <p:cNvSpPr>
            <a:spLocks noGrp="1"/>
          </p:cNvSpPr>
          <p:nvPr>
            <p:ph type="body" idx="1"/>
            <p:custDataLst>
              <p:tags r:id="rId4"/>
            </p:custDataLst>
          </p:nvPr>
        </p:nvSpPr>
        <p:spPr>
          <a:xfrm>
            <a:off x="457200" y="1600200"/>
            <a:ext cx="4114800" cy="4525963"/>
          </a:xfrm>
        </p:spPr>
        <p:txBody>
          <a:bodyPr/>
          <a:lstStyle/>
          <a:p>
            <a:pPr marL="514350" indent="-514350">
              <a:buFont typeface="Arial" charset="0"/>
              <a:buAutoNum type="arabicPeriod"/>
            </a:pPr>
            <a:r>
              <a:rPr lang="en-US" smtClean="0">
                <a:latin typeface="Times New Roman" pitchFamily="18" charset="0"/>
                <a:cs typeface="Times New Roman" pitchFamily="18" charset="0"/>
              </a:rPr>
              <a:t>Increase</a:t>
            </a:r>
          </a:p>
          <a:p>
            <a:pPr marL="514350" indent="-514350">
              <a:buFont typeface="Arial" charset="0"/>
              <a:buAutoNum type="arabicPeriod"/>
            </a:pPr>
            <a:r>
              <a:rPr lang="en-US" smtClean="0">
                <a:latin typeface="Times New Roman" pitchFamily="18" charset="0"/>
                <a:cs typeface="Times New Roman" pitchFamily="18" charset="0"/>
              </a:rPr>
              <a:t>Decrease</a:t>
            </a:r>
          </a:p>
          <a:p>
            <a:pPr marL="514350" indent="-514350">
              <a:buFont typeface="Arial" charset="0"/>
              <a:buAutoNum type="arabicPeriod"/>
            </a:pPr>
            <a:r>
              <a:rPr lang="en-US" smtClean="0">
                <a:latin typeface="Times New Roman" pitchFamily="18" charset="0"/>
                <a:cs typeface="Times New Roman" pitchFamily="18" charset="0"/>
              </a:rPr>
              <a:t>Stay the same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fontAlgn="auto">
              <a:spcAft>
                <a:spcPts val="0"/>
              </a:spcAft>
              <a:defRPr/>
            </a:pPr>
            <a:r>
              <a:rPr lang="en-US" sz="2800" dirty="0" smtClean="0">
                <a:latin typeface="Times New Roman" pitchFamily="18" charset="0"/>
                <a:cs typeface="Times New Roman" pitchFamily="18" charset="0"/>
              </a:rPr>
              <a:t>If all rainforests are destroyed, predict what would happen to the level of oxygen.</a:t>
            </a:r>
            <a:endParaRPr lang="en-US" sz="2800" dirty="0">
              <a:latin typeface="Times New Roman" pitchFamily="18" charset="0"/>
              <a:cs typeface="Times New Roman" pitchFamily="18" charset="0"/>
            </a:endParaRPr>
          </a:p>
        </p:txBody>
      </p:sp>
      <p:graphicFrame>
        <p:nvGraphicFramePr>
          <p:cNvPr id="4" name="Object 21"/>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093" name="Chart" r:id="rId6" imgW="4571989" imgH="5143584" progId="MSGraph.Chart.8">
              <p:embed followColorScheme="full"/>
            </p:oleObj>
          </a:graphicData>
        </a:graphic>
      </p:graphicFrame>
      <p:sp>
        <p:nvSpPr>
          <p:cNvPr id="3095" name="TPAnswers"/>
          <p:cNvSpPr>
            <a:spLocks noGrp="1"/>
          </p:cNvSpPr>
          <p:nvPr>
            <p:ph type="body" idx="1"/>
            <p:custDataLst>
              <p:tags r:id="rId4"/>
            </p:custDataLst>
          </p:nvPr>
        </p:nvSpPr>
        <p:spPr>
          <a:xfrm>
            <a:off x="457200" y="1600200"/>
            <a:ext cx="4114800" cy="4525963"/>
          </a:xfrm>
        </p:spPr>
        <p:txBody>
          <a:bodyPr/>
          <a:lstStyle/>
          <a:p>
            <a:pPr marL="514350" indent="-514350">
              <a:buFont typeface="Arial" charset="0"/>
              <a:buAutoNum type="arabicPeriod"/>
            </a:pPr>
            <a:r>
              <a:rPr lang="en-US" smtClean="0">
                <a:latin typeface="Times New Roman" pitchFamily="18" charset="0"/>
                <a:cs typeface="Times New Roman" pitchFamily="18" charset="0"/>
              </a:rPr>
              <a:t>Increase</a:t>
            </a:r>
          </a:p>
          <a:p>
            <a:pPr marL="514350" indent="-514350">
              <a:buFont typeface="Arial" charset="0"/>
              <a:buAutoNum type="arabicPeriod"/>
            </a:pPr>
            <a:r>
              <a:rPr lang="en-US" smtClean="0">
                <a:latin typeface="Times New Roman" pitchFamily="18" charset="0"/>
                <a:cs typeface="Times New Roman" pitchFamily="18" charset="0"/>
              </a:rPr>
              <a:t>Decrease</a:t>
            </a:r>
          </a:p>
          <a:p>
            <a:pPr marL="514350" indent="-514350">
              <a:buFont typeface="Arial" charset="0"/>
              <a:buAutoNum type="arabicPeriod"/>
            </a:pPr>
            <a:r>
              <a:rPr lang="en-US" smtClean="0">
                <a:latin typeface="Times New Roman" pitchFamily="18" charset="0"/>
                <a:cs typeface="Times New Roman" pitchFamily="18" charset="0"/>
              </a:rPr>
              <a:t>Stay the same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143000"/>
          </a:xfrm>
        </p:spPr>
        <p:txBody>
          <a:bodyPr/>
          <a:lstStyle/>
          <a:p>
            <a:pPr fontAlgn="auto">
              <a:spcAft>
                <a:spcPts val="0"/>
              </a:spcAft>
              <a:defRPr/>
            </a:pPr>
            <a:r>
              <a:rPr lang="en-US" sz="2800" dirty="0" smtClean="0">
                <a:latin typeface="Times New Roman" pitchFamily="18" charset="0"/>
                <a:cs typeface="Times New Roman" pitchFamily="18" charset="0"/>
              </a:rPr>
              <a:t>Assuming a biosphere of only plants, predict what would happen to the level of oxygen.</a:t>
            </a:r>
            <a:endParaRPr lang="en-US" sz="2800" dirty="0">
              <a:latin typeface="Times New Roman" pitchFamily="18" charset="0"/>
              <a:cs typeface="Times New Roman" pitchFamily="18" charset="0"/>
            </a:endParaRPr>
          </a:p>
        </p:txBody>
      </p:sp>
      <p:graphicFrame>
        <p:nvGraphicFramePr>
          <p:cNvPr id="4" name="Object 21"/>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117" name="Chart" r:id="rId6" imgW="4571989" imgH="5143584" progId="MSGraph.Chart.8">
              <p:embed followColorScheme="full"/>
            </p:oleObj>
          </a:graphicData>
        </a:graphic>
      </p:graphicFrame>
      <p:sp>
        <p:nvSpPr>
          <p:cNvPr id="4119" name="TPAnswers"/>
          <p:cNvSpPr>
            <a:spLocks noGrp="1"/>
          </p:cNvSpPr>
          <p:nvPr>
            <p:ph type="body" idx="1"/>
            <p:custDataLst>
              <p:tags r:id="rId4"/>
            </p:custDataLst>
          </p:nvPr>
        </p:nvSpPr>
        <p:spPr>
          <a:xfrm>
            <a:off x="457200" y="1600200"/>
            <a:ext cx="4114800" cy="4525963"/>
          </a:xfrm>
        </p:spPr>
        <p:txBody>
          <a:bodyPr/>
          <a:lstStyle/>
          <a:p>
            <a:pPr marL="514350" indent="-514350">
              <a:buFont typeface="Arial" charset="0"/>
              <a:buAutoNum type="arabicPeriod"/>
            </a:pPr>
            <a:r>
              <a:rPr lang="en-US" smtClean="0">
                <a:latin typeface="Times New Roman" pitchFamily="18" charset="0"/>
                <a:cs typeface="Times New Roman" pitchFamily="18" charset="0"/>
              </a:rPr>
              <a:t>Increase</a:t>
            </a:r>
          </a:p>
          <a:p>
            <a:pPr marL="514350" indent="-514350">
              <a:buFont typeface="Arial" charset="0"/>
              <a:buAutoNum type="arabicPeriod"/>
            </a:pPr>
            <a:r>
              <a:rPr lang="en-US" smtClean="0">
                <a:latin typeface="Times New Roman" pitchFamily="18" charset="0"/>
                <a:cs typeface="Times New Roman" pitchFamily="18" charset="0"/>
              </a:rPr>
              <a:t>Decrease</a:t>
            </a:r>
          </a:p>
          <a:p>
            <a:pPr marL="514350" indent="-514350">
              <a:buFont typeface="Arial" charset="0"/>
              <a:buAutoNum type="arabicPeriod"/>
            </a:pPr>
            <a:r>
              <a:rPr lang="en-US" smtClean="0">
                <a:latin typeface="Times New Roman" pitchFamily="18" charset="0"/>
                <a:cs typeface="Times New Roman" pitchFamily="18" charset="0"/>
              </a:rPr>
              <a:t>Stay the same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Times New Roman" pitchFamily="18" charset="0"/>
                <a:cs typeface="Times New Roman" pitchFamily="18" charset="0"/>
              </a:rPr>
              <a:t>Habitable worlds?</a:t>
            </a:r>
            <a:endParaRPr lang="en-US" dirty="0">
              <a:latin typeface="Times New Roman" pitchFamily="18" charset="0"/>
              <a:cs typeface="Times New Roman" pitchFamily="18" charset="0"/>
            </a:endParaRPr>
          </a:p>
        </p:txBody>
      </p:sp>
      <p:pic>
        <p:nvPicPr>
          <p:cNvPr id="16386" name="Picture 3" descr="C:\Users\Benjamin J Maas\Pictures\Habitable super earths.png"/>
          <p:cNvPicPr>
            <a:picLocks noChangeAspect="1" noChangeArrowheads="1"/>
          </p:cNvPicPr>
          <p:nvPr/>
        </p:nvPicPr>
        <p:blipFill>
          <a:blip r:embed="rId3"/>
          <a:srcRect/>
          <a:stretch>
            <a:fillRect/>
          </a:stretch>
        </p:blipFill>
        <p:spPr bwMode="auto">
          <a:xfrm>
            <a:off x="1819275" y="1185863"/>
            <a:ext cx="5505450" cy="448627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latin typeface="Times New Roman" pitchFamily="18" charset="0"/>
                <a:cs typeface="Times New Roman" pitchFamily="18" charset="0"/>
              </a:rPr>
              <a:t>Habitable world?</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7886700" y="6543675"/>
            <a:ext cx="876300" cy="247650"/>
          </a:xfrm>
        </p:spPr>
        <p:txBody>
          <a:bodyPr>
            <a:normAutofit fontScale="92500" lnSpcReduction="10000"/>
          </a:bodyPr>
          <a:lstStyle/>
          <a:p>
            <a:pPr>
              <a:defRPr/>
            </a:pPr>
            <a:fld id="{4F2FDD7F-C3D2-4076-901B-6F266C652BCE}" type="slidenum">
              <a:rPr lang="en-US"/>
              <a:pPr>
                <a:defRPr/>
              </a:pPr>
              <a:t>3</a:t>
            </a:fld>
            <a:endParaRPr lang="en-US"/>
          </a:p>
        </p:txBody>
      </p:sp>
      <p:pic>
        <p:nvPicPr>
          <p:cNvPr id="17411" name="Picture 2" descr="Artist's concept depicts the moment that NASA's Curiosity rover touches down onto the Martian surface"/>
          <p:cNvPicPr>
            <a:picLocks noChangeAspect="1" noChangeArrowheads="1"/>
          </p:cNvPicPr>
          <p:nvPr/>
        </p:nvPicPr>
        <p:blipFill>
          <a:blip r:embed="rId3"/>
          <a:srcRect/>
          <a:stretch>
            <a:fillRect/>
          </a:stretch>
        </p:blipFill>
        <p:spPr bwMode="auto">
          <a:xfrm>
            <a:off x="1143000" y="1905000"/>
            <a:ext cx="6410325" cy="315277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latin typeface="Times New Roman" pitchFamily="18" charset="0"/>
                <a:cs typeface="Times New Roman" pitchFamily="18" charset="0"/>
              </a:rPr>
              <a:t>Habitable world?</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7886700" y="6543675"/>
            <a:ext cx="876300" cy="247650"/>
          </a:xfrm>
        </p:spPr>
        <p:txBody>
          <a:bodyPr>
            <a:normAutofit fontScale="92500" lnSpcReduction="10000"/>
          </a:bodyPr>
          <a:lstStyle/>
          <a:p>
            <a:pPr>
              <a:defRPr/>
            </a:pPr>
            <a:fld id="{BFAEC5DF-31CE-4F22-B27E-AEA04128A85A}" type="slidenum">
              <a:rPr lang="en-US"/>
              <a:pPr>
                <a:defRPr/>
              </a:pPr>
              <a:t>4</a:t>
            </a:fld>
            <a:endParaRPr lang="en-US"/>
          </a:p>
        </p:txBody>
      </p:sp>
      <p:pic>
        <p:nvPicPr>
          <p:cNvPr id="18435" name="Picture 2" descr="NASA's Mars Rover Curiosity looks back at wheel tracks made during the first drive away from the last science target in the &quot;Glenelg&quot; area"/>
          <p:cNvPicPr>
            <a:picLocks noChangeAspect="1" noChangeArrowheads="1"/>
          </p:cNvPicPr>
          <p:nvPr/>
        </p:nvPicPr>
        <p:blipFill>
          <a:blip r:embed="rId4"/>
          <a:srcRect/>
          <a:stretch>
            <a:fillRect/>
          </a:stretch>
        </p:blipFill>
        <p:spPr bwMode="auto">
          <a:xfrm>
            <a:off x="0" y="1828800"/>
            <a:ext cx="6410325" cy="4305300"/>
          </a:xfrm>
          <a:prstGeom prst="rect">
            <a:avLst/>
          </a:prstGeom>
          <a:noFill/>
          <a:ln w="9525">
            <a:noFill/>
            <a:miter lim="800000"/>
            <a:headEnd/>
            <a:tailEnd/>
          </a:ln>
        </p:spPr>
      </p:pic>
      <p:pic>
        <p:nvPicPr>
          <p:cNvPr id="18436" name="Picture 4" descr="Close-Up Detail in 'Point Lake' Outcrop"/>
          <p:cNvPicPr>
            <a:picLocks noChangeAspect="1" noChangeArrowheads="1"/>
          </p:cNvPicPr>
          <p:nvPr/>
        </p:nvPicPr>
        <p:blipFill>
          <a:blip r:embed="rId5"/>
          <a:srcRect/>
          <a:stretch>
            <a:fillRect/>
          </a:stretch>
        </p:blipFill>
        <p:spPr bwMode="auto">
          <a:xfrm>
            <a:off x="3025775" y="2265363"/>
            <a:ext cx="6118225" cy="4592637"/>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2743200" y="2209800"/>
            <a:ext cx="4857750" cy="646113"/>
          </a:xfrm>
          <a:prstGeom prst="rect">
            <a:avLst/>
          </a:prstGeom>
          <a:noFill/>
          <a:ln w="9525">
            <a:noFill/>
            <a:miter lim="800000"/>
            <a:headEnd/>
            <a:tailEnd/>
          </a:ln>
        </p:spPr>
        <p:txBody>
          <a:bodyPr wrap="none">
            <a:spAutoFit/>
          </a:bodyPr>
          <a:lstStyle/>
          <a:p>
            <a:r>
              <a:rPr lang="en-US" sz="3600" b="1">
                <a:latin typeface="Times New Roman" pitchFamily="18" charset="0"/>
                <a:cs typeface="Times New Roman" pitchFamily="18" charset="0"/>
              </a:rPr>
              <a:t>(Our) Habitable World </a:t>
            </a:r>
            <a:endParaRPr lang="en-US" sz="3600" b="1">
              <a:latin typeface="Book Antiqua" pitchFamily="18" charset="0"/>
            </a:endParaRPr>
          </a:p>
        </p:txBody>
      </p:sp>
      <p:sp>
        <p:nvSpPr>
          <p:cNvPr id="20482" name="Rectangle 4"/>
          <p:cNvSpPr>
            <a:spLocks noChangeArrowheads="1"/>
          </p:cNvSpPr>
          <p:nvPr/>
        </p:nvSpPr>
        <p:spPr bwMode="auto">
          <a:xfrm>
            <a:off x="304800" y="4876800"/>
            <a:ext cx="8839200" cy="18462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The Supercool Group 6</a:t>
            </a:r>
            <a:r>
              <a:rPr lang="en-US" sz="2400">
                <a:latin typeface="Times New Roman" pitchFamily="18" charset="0"/>
                <a:cs typeface="Times New Roman" pitchFamily="18" charset="0"/>
              </a:rPr>
              <a:t>:  Biology/Chemistry Interface</a:t>
            </a:r>
          </a:p>
          <a:p>
            <a:r>
              <a:rPr lang="en-US" sz="2400" b="1">
                <a:latin typeface="Times New Roman" pitchFamily="18" charset="0"/>
                <a:cs typeface="Times New Roman" pitchFamily="18" charset="0"/>
              </a:rPr>
              <a:t>By</a:t>
            </a:r>
            <a:r>
              <a:rPr lang="en-US" sz="2400">
                <a:latin typeface="Times New Roman" pitchFamily="18" charset="0"/>
                <a:cs typeface="Times New Roman" pitchFamily="18" charset="0"/>
              </a:rPr>
              <a:t>:  Khoa Nguyen, Michal Brylinski, Benjamin Maas, Kristy Stensaas, Suniti Karunatillake, Achim Herrmann, Wolfgang Kramer</a:t>
            </a:r>
          </a:p>
          <a:p>
            <a:r>
              <a:rPr lang="en-US" sz="2400" b="1">
                <a:latin typeface="Times New Roman" pitchFamily="18" charset="0"/>
                <a:cs typeface="Times New Roman" pitchFamily="18" charset="0"/>
              </a:rPr>
              <a:t>Our Awesome Facilitators</a:t>
            </a:r>
            <a:r>
              <a:rPr lang="en-US" sz="2400">
                <a:latin typeface="Times New Roman" pitchFamily="18" charset="0"/>
                <a:cs typeface="Times New Roman" pitchFamily="18" charset="0"/>
              </a:rPr>
              <a:t>:  Bill Wischusen and Anne Grove</a:t>
            </a:r>
          </a:p>
          <a:p>
            <a:endParaRPr lang="en-US">
              <a:latin typeface="Times New Roman" pitchFamily="18" charset="0"/>
              <a:cs typeface="Times New Roman" pitchFamily="18" charset="0"/>
            </a:endParaRPr>
          </a:p>
        </p:txBody>
      </p:sp>
      <p:sp>
        <p:nvSpPr>
          <p:cNvPr id="2" name="Smiley Face 1"/>
          <p:cNvSpPr/>
          <p:nvPr/>
        </p:nvSpPr>
        <p:spPr>
          <a:xfrm>
            <a:off x="7315200" y="4800600"/>
            <a:ext cx="6096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133350" y="152400"/>
            <a:ext cx="9010650" cy="6556375"/>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Course Description</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-upper level class (juniors and seniors)</a:t>
            </a:r>
          </a:p>
          <a:p>
            <a:pPr lvl="1"/>
            <a:r>
              <a:rPr lang="en-US" sz="2800">
                <a:latin typeface="Times New Roman" pitchFamily="18" charset="0"/>
                <a:cs typeface="Times New Roman" pitchFamily="18" charset="0"/>
              </a:rPr>
              <a:t>	-interdisciplinary, including the fields of biology,</a:t>
            </a:r>
          </a:p>
          <a:p>
            <a:pPr lvl="1"/>
            <a:r>
              <a:rPr lang="en-US" sz="2800">
                <a:latin typeface="Times New Roman" pitchFamily="18" charset="0"/>
                <a:cs typeface="Times New Roman" pitchFamily="18" charset="0"/>
              </a:rPr>
              <a:t>      chemistry and geosciences</a:t>
            </a:r>
          </a:p>
          <a:p>
            <a:pPr lvl="1"/>
            <a:endParaRPr lang="en-US" sz="2800">
              <a:latin typeface="Times New Roman" pitchFamily="18" charset="0"/>
              <a:cs typeface="Times New Roman" pitchFamily="18" charset="0"/>
            </a:endParaRPr>
          </a:p>
          <a:p>
            <a:endParaRPr lang="en-US" sz="2800" b="1" u="sng">
              <a:latin typeface="Times New Roman" pitchFamily="18" charset="0"/>
              <a:cs typeface="Times New Roman" pitchFamily="18" charset="0"/>
            </a:endParaRPr>
          </a:p>
          <a:p>
            <a:r>
              <a:rPr lang="en-US" sz="2800" b="1" u="sng">
                <a:latin typeface="Times New Roman" pitchFamily="18" charset="0"/>
                <a:cs typeface="Times New Roman" pitchFamily="18" charset="0"/>
              </a:rPr>
              <a:t>Prerequisites</a:t>
            </a:r>
            <a:r>
              <a:rPr lang="en-US" sz="2800">
                <a:latin typeface="Times New Roman" pitchFamily="18" charset="0"/>
                <a:cs typeface="Times New Roman" pitchFamily="18" charset="0"/>
              </a:rPr>
              <a:t>:  Students have taken introductory biology, chemistry and geology</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b="1" u="sng">
              <a:latin typeface="Times New Roman" pitchFamily="18" charset="0"/>
              <a:cs typeface="Times New Roman" pitchFamily="18" charset="0"/>
            </a:endParaRPr>
          </a:p>
          <a:p>
            <a:r>
              <a:rPr lang="en-US" sz="2800" b="1" u="sng">
                <a:latin typeface="Times New Roman" pitchFamily="18" charset="0"/>
                <a:cs typeface="Times New Roman" pitchFamily="18" charset="0"/>
              </a:rPr>
              <a:t>Length/time of unit</a:t>
            </a:r>
            <a:r>
              <a:rPr lang="en-US" sz="2800">
                <a:latin typeface="Times New Roman" pitchFamily="18" charset="0"/>
                <a:cs typeface="Times New Roman" pitchFamily="18" charset="0"/>
              </a:rPr>
              <a:t>:  2 week unit; early in the course</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22225" y="38100"/>
            <a:ext cx="9121775" cy="655478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Learning goals</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-students will be able to analyze data and construct a </a:t>
            </a:r>
          </a:p>
          <a:p>
            <a:r>
              <a:rPr lang="en-US" sz="2800">
                <a:latin typeface="Times New Roman" pitchFamily="18" charset="0"/>
                <a:cs typeface="Times New Roman" pitchFamily="18" charset="0"/>
              </a:rPr>
              <a:t>	 graph</a:t>
            </a:r>
          </a:p>
          <a:p>
            <a:r>
              <a:rPr lang="en-US" sz="2800">
                <a:latin typeface="Times New Roman" pitchFamily="18" charset="0"/>
                <a:cs typeface="Times New Roman" pitchFamily="18" charset="0"/>
              </a:rPr>
              <a:t>	-students will be able to understand the importance 	of evolutionary events on atmospheric oxygen content</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en-US" sz="2800" b="1" u="sng">
                <a:latin typeface="Times New Roman" pitchFamily="18" charset="0"/>
                <a:cs typeface="Times New Roman" pitchFamily="18" charset="0"/>
              </a:rPr>
              <a:t>Learning outcomes</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-given an event, students will be able to use the graph 	to predict the outcome</a:t>
            </a:r>
          </a:p>
          <a:p>
            <a:r>
              <a:rPr lang="en-US">
                <a:latin typeface="Book Antiqua" pitchFamily="18" charset="0"/>
              </a:rPr>
              <a:t>	</a:t>
            </a:r>
            <a:r>
              <a:rPr lang="en-US" sz="2800">
                <a:latin typeface="Book Antiqua" pitchFamily="18" charset="0"/>
              </a:rPr>
              <a:t>-</a:t>
            </a:r>
            <a:r>
              <a:rPr lang="en-US" sz="2800">
                <a:latin typeface="Times New Roman" pitchFamily="18" charset="0"/>
                <a:cs typeface="Times New Roman" pitchFamily="18" charset="0"/>
              </a:rPr>
              <a:t>students will be able to develop a response to </a:t>
            </a:r>
          </a:p>
          <a:p>
            <a:r>
              <a:rPr lang="en-US" sz="2800">
                <a:latin typeface="Times New Roman" pitchFamily="18" charset="0"/>
                <a:cs typeface="Times New Roman" pitchFamily="18" charset="0"/>
              </a:rPr>
              <a:t>	 changes in an environmental condition </a:t>
            </a:r>
          </a:p>
          <a:p>
            <a:r>
              <a:rPr lang="en-US" sz="2800">
                <a:latin typeface="Times New Roman" pitchFamily="18" charset="0"/>
                <a:cs typeface="Times New Roman" pitchFamily="18" charset="0"/>
              </a:rPr>
              <a:t>	-students will understand the co-evolution of chemical </a:t>
            </a:r>
          </a:p>
          <a:p>
            <a:r>
              <a:rPr lang="en-US" sz="2800">
                <a:latin typeface="Times New Roman" pitchFamily="18" charset="0"/>
                <a:cs typeface="Times New Roman" pitchFamily="18" charset="0"/>
              </a:rPr>
              <a:t>	 and biological systems on a geological timescale</a:t>
            </a:r>
            <a:endParaRPr lang="en-US" sz="2800">
              <a:latin typeface="Book Antiqua" pitchFamily="18" charset="0"/>
            </a:endParaRPr>
          </a:p>
          <a:p>
            <a:endParaRPr lang="en-US" sz="2800">
              <a:latin typeface="Book Antiqua"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525"/>
            <a:ext cx="9144000" cy="5508625"/>
          </a:xfrm>
          <a:prstGeom prst="rect">
            <a:avLst/>
          </a:prstGeom>
          <a:noFill/>
        </p:spPr>
        <p:txBody>
          <a:bodyPr>
            <a:spAutoFit/>
          </a:bodyPr>
          <a:lstStyle/>
          <a:p>
            <a:pPr fontAlgn="auto">
              <a:spcBef>
                <a:spcPts val="0"/>
              </a:spcBef>
              <a:spcAft>
                <a:spcPts val="0"/>
              </a:spcAft>
              <a:defRPr/>
            </a:pPr>
            <a:r>
              <a:rPr lang="en-US" sz="3200" b="1" u="sng" dirty="0">
                <a:latin typeface="Times New Roman" pitchFamily="18" charset="0"/>
                <a:cs typeface="Times New Roman" pitchFamily="18" charset="0"/>
              </a:rPr>
              <a:t>Activity:</a:t>
            </a:r>
            <a:endParaRPr lang="en-US" sz="3200" dirty="0">
              <a:latin typeface="Times New Roman" pitchFamily="18" charset="0"/>
              <a:cs typeface="Times New Roman" pitchFamily="18" charset="0"/>
            </a:endParaRPr>
          </a:p>
          <a:p>
            <a:pPr fontAlgn="auto">
              <a:spcBef>
                <a:spcPts val="0"/>
              </a:spcBef>
              <a:spcAft>
                <a:spcPts val="0"/>
              </a:spcAft>
              <a:defRPr/>
            </a:pPr>
            <a:endParaRPr lang="en-US" sz="3200" dirty="0">
              <a:latin typeface="Times New Roman" pitchFamily="18" charset="0"/>
              <a:cs typeface="Times New Roman" pitchFamily="18" charset="0"/>
            </a:endParaRPr>
          </a:p>
          <a:p>
            <a:pPr fontAlgn="auto">
              <a:spcBef>
                <a:spcPts val="0"/>
              </a:spcBef>
              <a:spcAft>
                <a:spcPts val="0"/>
              </a:spcAft>
              <a:defRPr/>
            </a:pPr>
            <a:r>
              <a:rPr lang="en-US" sz="3200" dirty="0">
                <a:latin typeface="Times New Roman" pitchFamily="18" charset="0"/>
                <a:cs typeface="Times New Roman" pitchFamily="18" charset="0"/>
              </a:rPr>
              <a:t>1.  Divide into groups of six</a:t>
            </a:r>
          </a:p>
          <a:p>
            <a:pPr fontAlgn="auto">
              <a:spcBef>
                <a:spcPts val="0"/>
              </a:spcBef>
              <a:spcAft>
                <a:spcPts val="0"/>
              </a:spcAft>
              <a:defRPr/>
            </a:pPr>
            <a:endParaRPr lang="en-US" sz="3200" dirty="0">
              <a:latin typeface="Times New Roman" pitchFamily="18" charset="0"/>
              <a:cs typeface="Times New Roman" pitchFamily="18" charset="0"/>
            </a:endParaRPr>
          </a:p>
          <a:p>
            <a:pPr fontAlgn="auto">
              <a:spcBef>
                <a:spcPts val="0"/>
              </a:spcBef>
              <a:spcAft>
                <a:spcPts val="0"/>
              </a:spcAft>
              <a:defRPr/>
            </a:pPr>
            <a:r>
              <a:rPr lang="en-US" sz="3200" dirty="0">
                <a:latin typeface="Times New Roman" pitchFamily="18" charset="0"/>
                <a:cs typeface="Times New Roman" pitchFamily="18" charset="0"/>
              </a:rPr>
              <a:t>2a. Describe each event to a partner</a:t>
            </a:r>
          </a:p>
          <a:p>
            <a:pPr fontAlgn="auto">
              <a:spcBef>
                <a:spcPts val="0"/>
              </a:spcBef>
              <a:spcAft>
                <a:spcPts val="0"/>
              </a:spcAft>
              <a:defRPr/>
            </a:pPr>
            <a:r>
              <a:rPr lang="en-US" sz="3200" dirty="0">
                <a:latin typeface="Times New Roman" pitchFamily="18" charset="0"/>
                <a:cs typeface="Times New Roman" pitchFamily="18" charset="0"/>
              </a:rPr>
              <a:t> </a:t>
            </a:r>
            <a:r>
              <a:rPr lang="en-US" sz="3200" dirty="0">
                <a:latin typeface="Times New Roman" pitchFamily="18" charset="0"/>
                <a:cs typeface="Times New Roman" pitchFamily="18" charset="0"/>
              </a:rPr>
              <a:t> b. Assess potential effects on atmospheric O</a:t>
            </a:r>
            <a:r>
              <a:rPr lang="en-US" sz="2000" dirty="0">
                <a:latin typeface="Times New Roman" pitchFamily="18" charset="0"/>
                <a:cs typeface="Times New Roman" pitchFamily="18" charset="0"/>
              </a:rPr>
              <a:t>2</a:t>
            </a:r>
            <a:r>
              <a:rPr lang="en-US" sz="3200" dirty="0">
                <a:latin typeface="Times New Roman" pitchFamily="18" charset="0"/>
                <a:cs typeface="Times New Roman" pitchFamily="18" charset="0"/>
              </a:rPr>
              <a:t> levels</a:t>
            </a:r>
            <a:endParaRPr lang="en-US" sz="3200" dirty="0">
              <a:latin typeface="Times New Roman" pitchFamily="18" charset="0"/>
              <a:cs typeface="Times New Roman" pitchFamily="18" charset="0"/>
            </a:endParaRPr>
          </a:p>
          <a:p>
            <a:pPr fontAlgn="auto">
              <a:spcBef>
                <a:spcPts val="0"/>
              </a:spcBef>
              <a:spcAft>
                <a:spcPts val="0"/>
              </a:spcAft>
              <a:defRPr/>
            </a:pPr>
            <a:r>
              <a:rPr lang="en-US" sz="3200" dirty="0">
                <a:latin typeface="Times New Roman" pitchFamily="18" charset="0"/>
                <a:cs typeface="Times New Roman" pitchFamily="18" charset="0"/>
              </a:rPr>
              <a:t> </a:t>
            </a:r>
            <a:r>
              <a:rPr lang="en-US" sz="3200" dirty="0">
                <a:latin typeface="Times New Roman" pitchFamily="18" charset="0"/>
                <a:cs typeface="Times New Roman" pitchFamily="18" charset="0"/>
              </a:rPr>
              <a:t> c. Estimate O</a:t>
            </a:r>
            <a:r>
              <a:rPr lang="en-US" sz="2000" dirty="0">
                <a:latin typeface="Times New Roman" pitchFamily="18" charset="0"/>
                <a:cs typeface="Times New Roman" pitchFamily="18" charset="0"/>
              </a:rPr>
              <a:t>2</a:t>
            </a:r>
            <a:r>
              <a:rPr lang="en-US" sz="3200" dirty="0">
                <a:latin typeface="Times New Roman" pitchFamily="18" charset="0"/>
                <a:cs typeface="Times New Roman" pitchFamily="18" charset="0"/>
              </a:rPr>
              <a:t> levels at each event</a:t>
            </a:r>
          </a:p>
          <a:p>
            <a:pPr fontAlgn="auto">
              <a:spcBef>
                <a:spcPts val="0"/>
              </a:spcBef>
              <a:spcAft>
                <a:spcPts val="0"/>
              </a:spcAft>
              <a:defRPr/>
            </a:pPr>
            <a:r>
              <a:rPr lang="en-US" sz="3200" dirty="0">
                <a:latin typeface="Times New Roman" pitchFamily="18" charset="0"/>
                <a:cs typeface="Times New Roman" pitchFamily="18" charset="0"/>
              </a:rPr>
              <a:t> </a:t>
            </a:r>
            <a:r>
              <a:rPr lang="en-US" sz="3200" dirty="0">
                <a:latin typeface="Times New Roman" pitchFamily="18" charset="0"/>
                <a:cs typeface="Times New Roman" pitchFamily="18" charset="0"/>
              </a:rPr>
              <a:t> d. Plot estimates on the graph  </a:t>
            </a:r>
          </a:p>
          <a:p>
            <a:pPr fontAlgn="auto">
              <a:spcBef>
                <a:spcPts val="0"/>
              </a:spcBef>
              <a:spcAft>
                <a:spcPts val="0"/>
              </a:spcAft>
              <a:defRPr/>
            </a:pPr>
            <a:endParaRPr lang="en-US" sz="3200" dirty="0">
              <a:latin typeface="Times New Roman" pitchFamily="18" charset="0"/>
              <a:cs typeface="Times New Roman" pitchFamily="18" charset="0"/>
            </a:endParaRPr>
          </a:p>
          <a:p>
            <a:pPr marL="514350" indent="-514350" fontAlgn="auto">
              <a:spcBef>
                <a:spcPts val="0"/>
              </a:spcBef>
              <a:spcAft>
                <a:spcPts val="0"/>
              </a:spcAft>
              <a:buFontTx/>
              <a:buAutoNum type="arabicPeriod" startAt="3"/>
              <a:defRPr/>
            </a:pPr>
            <a:r>
              <a:rPr lang="en-US" sz="3200" dirty="0">
                <a:latin typeface="Times New Roman" pitchFamily="18" charset="0"/>
                <a:cs typeface="Times New Roman" pitchFamily="18" charset="0"/>
              </a:rPr>
              <a:t>Each group of 6 constructs a consensus graph and brings it to the front</a:t>
            </a:r>
          </a:p>
        </p:txBody>
      </p:sp>
      <p:pic>
        <p:nvPicPr>
          <p:cNvPr id="23554" name="Picture 2"/>
          <p:cNvPicPr>
            <a:picLocks noChangeAspect="1" noChangeArrowheads="1"/>
          </p:cNvPicPr>
          <p:nvPr/>
        </p:nvPicPr>
        <p:blipFill>
          <a:blip r:embed="rId3"/>
          <a:srcRect/>
          <a:stretch>
            <a:fillRect/>
          </a:stretch>
        </p:blipFill>
        <p:spPr bwMode="auto">
          <a:xfrm>
            <a:off x="1752600" y="0"/>
            <a:ext cx="2009775" cy="9667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9600" y="1676400"/>
            <a:ext cx="2286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78" name="Picture 2"/>
          <p:cNvPicPr>
            <a:picLocks noChangeAspect="1" noChangeArrowheads="1"/>
          </p:cNvPicPr>
          <p:nvPr/>
        </p:nvPicPr>
        <p:blipFill>
          <a:blip r:embed="rId3"/>
          <a:srcRect/>
          <a:stretch>
            <a:fillRect/>
          </a:stretch>
        </p:blipFill>
        <p:spPr bwMode="auto">
          <a:xfrm>
            <a:off x="76200" y="0"/>
            <a:ext cx="88392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1"/>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26385010-4c19-433d-aec2-4d228db6db38"/>
  <p:tag name="TPFULLVERSION" val="4.5.1.2243"/>
  <p:tag name="LUIDIAENABLED" val="False"/>
  <p:tag name="EXPANDSHOWBAR"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SLIDEGUID" val="A57CDFC52B064A5D865EF37AC6EB42D0"/>
  <p:tag name="SLIDEID" val="A57CDFC52B064A5D865EF37AC6EB42D0"/>
  <p:tag name="SLIDEORDER" val="1"/>
  <p:tag name="SLIDETYPE" val="Q"/>
  <p:tag name="DEMOGRAPHIC" val="False"/>
  <p:tag name="TEAMASSIGN" val="False"/>
  <p:tag name="SPEEDSCORING" val="False"/>
  <p:tag name="CORRECTPOINTVALUE" val="1"/>
  <p:tag name="INCORRECTPOINTVALUE" val="1"/>
  <p:tag name="ZEROBASED" val="False"/>
  <p:tag name="NUMRESPONSES" val="1"/>
  <p:tag name="AUTOADVANCE" val="False"/>
  <p:tag name="DELIMITERS" val="3.1"/>
  <p:tag name="VALUEFORMAT" val="0%"/>
  <p:tag name="ANSWERSALIAS" val="Increase|smicln|Decrease|smicln|Stay the same"/>
  <p:tag name="QUESTIONALIAS" val="If all the fossil fuels are burned, predict what would happen to the level of oxygen."/>
  <p:tag name="RESPONSESGATHERED" val="True"/>
  <p:tag name="TOTALRESPONSES" val="32"/>
  <p:tag name="RESPONSECOUNT" val="32"/>
  <p:tag name="SLICED" val="False"/>
  <p:tag name="RESPONSES" val="2;2;2;2;2;2;2;2;2;3;2;1;1;2;3;3;1;2;2;1;2;2;2;1;3;2;3;3;1;2;2;3;"/>
  <p:tag name="CHARTSTRINGSTD" val="6 19 7"/>
  <p:tag name="CHARTSTRINGREV" val="7 19 6"/>
  <p:tag name="CHARTSTRINGSTDPER" val="0.1875 0.59375 0.21875"/>
  <p:tag name="CHARTSTRINGREVPER" val="0.21875 0.59375 0.1875"/>
  <p:tag name="VALUES" val="Incorrect|smicln|No Value|smicln|No Value"/>
  <p:tag name="ANONYMOUSTEMP" val="False"/>
</p:tagLst>
</file>

<file path=ppt/tags/tag13.xml><?xml version="1.0" encoding="utf-8"?>
<p:tagLst xmlns:a="http://schemas.openxmlformats.org/drawingml/2006/main" xmlns:r="http://schemas.openxmlformats.org/officeDocument/2006/relationships" xmlns:p="http://schemas.openxmlformats.org/presentationml/2006/main">
  <p:tag name="CHARTTYPE" val="0"/>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2"/>
  <p:tag name="FONTSIZE" val="28"/>
  <p:tag name="BULLETTYPE" val="ppBulletArabicPeriod"/>
  <p:tag name="ANSWERTEXT" val="Increase&#10;Decrease&#10;Stay the same&#10;"/>
</p:tagLst>
</file>

<file path=ppt/tags/tag15.xml><?xml version="1.0" encoding="utf-8"?>
<p:tagLst xmlns:a="http://schemas.openxmlformats.org/drawingml/2006/main" xmlns:r="http://schemas.openxmlformats.org/officeDocument/2006/relationships" xmlns:p="http://schemas.openxmlformats.org/presentationml/2006/main">
  <p:tag name="SLIDEGUID" val="A57CDFC52B064A5D865EF37AC6EB42D0"/>
  <p:tag name="SLIDEID" val="A57CDFC52B064A5D865EF37AC6EB42D0"/>
  <p:tag name="SLIDEORDER" val="1"/>
  <p:tag name="SLIDETYPE" val="Q"/>
  <p:tag name="DEMOGRAPHIC" val="False"/>
  <p:tag name="TEAMASSIGN" val="False"/>
  <p:tag name="SPEEDSCORING" val="False"/>
  <p:tag name="CORRECTPOINTVALUE" val="1"/>
  <p:tag name="INCORRECTPOINTVALUE" val="1"/>
  <p:tag name="ZEROBASED" val="False"/>
  <p:tag name="NUMRESPONSES" val="1"/>
  <p:tag name="AUTOADVANCE" val="False"/>
  <p:tag name="DELIMITERS" val="3.1"/>
  <p:tag name="VALUEFORMAT" val="0%"/>
  <p:tag name="ANSWERSALIAS" val="Increase|smicln|Decrease|smicln|Stay the same"/>
  <p:tag name="RESPONSECOUNT" val="1"/>
  <p:tag name="SLICED" val="False"/>
  <p:tag name="RESPONSES" val="2;"/>
  <p:tag name="CHARTSTRINGSTD" val="0 1 0"/>
  <p:tag name="CHARTSTRINGREV" val="0 1 0"/>
  <p:tag name="CHARTSTRINGSTDPER" val="0 1 0"/>
  <p:tag name="CHARTSTRINGREVPER" val="0 1 0"/>
  <p:tag name="QUESTIONALIAS" val="If the ocean becomes supersaturated with CO2, predict what would happen to the level of oxygen."/>
  <p:tag name="RESPONSESGATHERED" val="False"/>
  <p:tag name="VALUES" val="No Value|smicln|No Value|smicln|No Value"/>
  <p:tag name="TOTALRESPONSES" val="0"/>
  <p:tag name="ANONYMOUSTEMP" val="False"/>
</p:tagLst>
</file>

<file path=ppt/tags/tag16.xml><?xml version="1.0" encoding="utf-8"?>
<p:tagLst xmlns:a="http://schemas.openxmlformats.org/drawingml/2006/main" xmlns:r="http://schemas.openxmlformats.org/officeDocument/2006/relationships" xmlns:p="http://schemas.openxmlformats.org/presentationml/2006/main">
  <p:tag name="CHARTTYPE" val="0"/>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28"/>
  <p:tag name="BULLETTYPE" val="ppBulletArabicPeriod"/>
  <p:tag name="ANSWERTEXT" val="Increase&#10;Decrease&#10;Stay the same"/>
</p:tagLst>
</file>

<file path=ppt/tags/tag18.xml><?xml version="1.0" encoding="utf-8"?>
<p:tagLst xmlns:a="http://schemas.openxmlformats.org/drawingml/2006/main" xmlns:r="http://schemas.openxmlformats.org/officeDocument/2006/relationships" xmlns:p="http://schemas.openxmlformats.org/presentationml/2006/main">
  <p:tag name="SLIDEGUID" val="A57CDFC52B064A5D865EF37AC6EB42D0"/>
  <p:tag name="SLIDEID" val="A57CDFC52B064A5D865EF37AC6EB42D0"/>
  <p:tag name="SLIDEORDER" val="1"/>
  <p:tag name="SLIDETYPE" val="Q"/>
  <p:tag name="DEMOGRAPHIC" val="False"/>
  <p:tag name="TEAMASSIGN" val="False"/>
  <p:tag name="SPEEDSCORING" val="False"/>
  <p:tag name="CORRECTPOINTVALUE" val="1"/>
  <p:tag name="INCORRECTPOINTVALUE" val="1"/>
  <p:tag name="ZEROBASED" val="False"/>
  <p:tag name="NUMRESPONSES" val="1"/>
  <p:tag name="AUTOADVANCE" val="False"/>
  <p:tag name="DELIMITERS" val="3.1"/>
  <p:tag name="VALUEFORMAT" val="0%"/>
  <p:tag name="ANSWERSALIAS" val="Increase|smicln|Decrease|smicln|Stay the same"/>
  <p:tag name="TOTALRESPONSES" val="0"/>
  <p:tag name="QUESTIONALIAS" val="If all rainforests are destroyed, predict what would happen to the level of oxygen."/>
  <p:tag name="RESPONSESGATHERED" val="False"/>
  <p:tag name="ANONYMOUSTEMP" val="False"/>
  <p:tag name="VALUES" val="Incorrect|smicln|No Value|smicln|No Value"/>
</p:tagLst>
</file>

<file path=ppt/tags/tag19.xml><?xml version="1.0" encoding="utf-8"?>
<p:tagLst xmlns:a="http://schemas.openxmlformats.org/drawingml/2006/main" xmlns:r="http://schemas.openxmlformats.org/officeDocument/2006/relationships" xmlns:p="http://schemas.openxmlformats.org/presentationml/2006/main">
  <p:tag name="CHARTTYPE"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28"/>
  <p:tag name="BULLETTYPE" val="ppBulletArabicPeriod"/>
  <p:tag name="ANSWERTEXT" val="Increase&#10;Decrease&#10;Stay the same"/>
</p:tagLst>
</file>

<file path=ppt/tags/tag21.xml><?xml version="1.0" encoding="utf-8"?>
<p:tagLst xmlns:a="http://schemas.openxmlformats.org/drawingml/2006/main" xmlns:r="http://schemas.openxmlformats.org/officeDocument/2006/relationships" xmlns:p="http://schemas.openxmlformats.org/presentationml/2006/main">
  <p:tag name="SLIDEGUID" val="A57CDFC52B064A5D865EF37AC6EB42D0"/>
  <p:tag name="SLIDEID" val="A57CDFC52B064A5D865EF37AC6EB42D0"/>
  <p:tag name="SLIDEORDER" val="1"/>
  <p:tag name="SLIDETYPE" val="Q"/>
  <p:tag name="DEMOGRAPHIC" val="False"/>
  <p:tag name="TEAMASSIGN" val="False"/>
  <p:tag name="SPEEDSCORING" val="False"/>
  <p:tag name="CORRECTPOINTVALUE" val="1"/>
  <p:tag name="INCORRECTPOINTVALUE" val="1"/>
  <p:tag name="ZEROBASED" val="False"/>
  <p:tag name="NUMRESPONSES" val="1"/>
  <p:tag name="AUTOADVANCE" val="False"/>
  <p:tag name="DELIMITERS" val="3.1"/>
  <p:tag name="VALUEFORMAT" val="0%"/>
  <p:tag name="ANSWERSALIAS" val="Increase|smicln|Decrease|smicln|Stay the same"/>
  <p:tag name="TOTALRESPONSES" val="0"/>
  <p:tag name="QUESTIONALIAS" val="Assuming a biosphere of only plants, predict what would happen to the level of oxygen."/>
  <p:tag name="VALUES" val="Incorrect|smicln|No Value|smicln|No Value"/>
  <p:tag name="RESPONSESGATHERED" val="False"/>
  <p:tag name="ANONYMOUSTEMP" val="False"/>
</p:tagLst>
</file>

<file path=ppt/tags/tag22.xml><?xml version="1.0" encoding="utf-8"?>
<p:tagLst xmlns:a="http://schemas.openxmlformats.org/drawingml/2006/main" xmlns:r="http://schemas.openxmlformats.org/officeDocument/2006/relationships" xmlns:p="http://schemas.openxmlformats.org/presentationml/2006/main">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28"/>
  <p:tag name="BULLETTYPE" val="ppBulletArabicPeriod"/>
  <p:tag name="ANSWERTEXT" val="Increase&#10;Decrease&#10;Stay the sam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419</TotalTime>
  <Words>805</Words>
  <Application>Microsoft Office PowerPoint</Application>
  <PresentationFormat>On-screen Show (4:3)</PresentationFormat>
  <Paragraphs>67</Paragraphs>
  <Slides>14</Slides>
  <Notes>1</Notes>
  <HiddenSlides>0</HiddenSlides>
  <MMClips>0</MMClips>
  <ScaleCrop>false</ScaleCrop>
  <HeadingPairs>
    <vt:vector size="8" baseType="variant">
      <vt:variant>
        <vt:lpstr>Fonts Used</vt:lpstr>
      </vt:variant>
      <vt:variant>
        <vt:i4>8</vt:i4>
      </vt:variant>
      <vt:variant>
        <vt:lpstr>Design Template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Book Antiqua</vt:lpstr>
      <vt:lpstr>Arial</vt:lpstr>
      <vt:lpstr>Lucida Sans</vt:lpstr>
      <vt:lpstr>Wingdings 2</vt:lpstr>
      <vt:lpstr>Wingdings</vt:lpstr>
      <vt:lpstr>Wingdings 3</vt:lpstr>
      <vt:lpstr>Calibri</vt:lpstr>
      <vt:lpstr>Times New Roman</vt:lpstr>
      <vt:lpstr>Apex</vt:lpstr>
      <vt:lpstr>Apex</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Khoa</dc:creator>
  <cp:lastModifiedBy>jdy</cp:lastModifiedBy>
  <cp:revision>32</cp:revision>
  <dcterms:created xsi:type="dcterms:W3CDTF">2013-07-24T20:20:38Z</dcterms:created>
  <dcterms:modified xsi:type="dcterms:W3CDTF">2013-11-06T19:27:37Z</dcterms:modified>
</cp:coreProperties>
</file>