
<file path=[Content_Types].xml><?xml version="1.0" encoding="utf-8"?>
<Types xmlns="http://schemas.openxmlformats.org/package/2006/content-types">
  <Override PartName="/ppt/slides/slide18.xml" ContentType="application/vnd.openxmlformats-officedocument.presentationml.slide+xml"/>
  <Default Extension="pict" ContentType="image/pict"/>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24"/>
  </p:notesMasterIdLst>
  <p:sldIdLst>
    <p:sldId id="256" r:id="rId2"/>
    <p:sldId id="261" r:id="rId3"/>
    <p:sldId id="257" r:id="rId4"/>
    <p:sldId id="258" r:id="rId5"/>
    <p:sldId id="259" r:id="rId6"/>
    <p:sldId id="260" r:id="rId7"/>
    <p:sldId id="265" r:id="rId8"/>
    <p:sldId id="266" r:id="rId9"/>
    <p:sldId id="267" r:id="rId10"/>
    <p:sldId id="268" r:id="rId11"/>
    <p:sldId id="269" r:id="rId12"/>
    <p:sldId id="270" r:id="rId13"/>
    <p:sldId id="271" r:id="rId14"/>
    <p:sldId id="272" r:id="rId15"/>
    <p:sldId id="273" r:id="rId16"/>
    <p:sldId id="274" r:id="rId17"/>
    <p:sldId id="275" r:id="rId18"/>
    <p:sldId id="280" r:id="rId19"/>
    <p:sldId id="276" r:id="rId20"/>
    <p:sldId id="277"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76" autoAdjust="0"/>
    <p:restoredTop sz="94630" autoAdjust="0"/>
  </p:normalViewPr>
  <p:slideViewPr>
    <p:cSldViewPr>
      <p:cViewPr varScale="1">
        <p:scale>
          <a:sx n="103" d="100"/>
          <a:sy n="103" d="100"/>
        </p:scale>
        <p:origin x="-49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ict"/><Relationship Id="rId2" Type="http://schemas.openxmlformats.org/officeDocument/2006/relationships/image" Target="../media/image5.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4B33DF-8A83-425B-9E55-8CA8C088F786}" type="datetimeFigureOut">
              <a:rPr lang="en-US" smtClean="0"/>
              <a:pPr/>
              <a:t>8/3/13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DAE952-DF2F-43AD-BC1F-FAAA931C35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biochem.arizona.edu/classes/bioc568/papers.htm%23what%20done" TargetMode="External"/><Relationship Id="rId4" Type="http://schemas.openxmlformats.org/officeDocument/2006/relationships/hyperlink" Target="http://www.biochem.arizona.edu/classes/bioc568/papers.htm%23prepare" TargetMode="External"/><Relationship Id="rId5" Type="http://schemas.openxmlformats.org/officeDocument/2006/relationships/hyperlink" Target="http://www.library.arizona.edu/library/teams/set/e-journal_pages/biochemjournals.html" TargetMode="External"/><Relationship Id="rId6" Type="http://schemas.openxmlformats.org/officeDocument/2006/relationships/hyperlink" Target="http://www.ahsl.arizona.edu/journals/ejrnls/" TargetMode="External"/><Relationship Id="rId7" Type="http://schemas.openxmlformats.org/officeDocument/2006/relationships/hyperlink" Target="http://www.biochem.arizona.edu/classes/bioc568/Controls.htm" TargetMode="External"/><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A paper begins with a short </a:t>
            </a:r>
            <a:r>
              <a:rPr lang="en-US" b="1" dirty="0" smtClean="0"/>
              <a:t>Summary</a:t>
            </a:r>
            <a:r>
              <a:rPr lang="en-US" dirty="0" smtClean="0"/>
              <a:t> or </a:t>
            </a:r>
            <a:r>
              <a:rPr lang="en-US" b="1" dirty="0" smtClean="0"/>
              <a:t>Abstract</a:t>
            </a:r>
            <a:r>
              <a:rPr lang="en-US" dirty="0" smtClean="0"/>
              <a:t>. Generally, it gives a brief background to the topic; describes concisely the major findings of the paper; and relates these findings to the field of study. As will be seen, this logical order is also that of the paper as a whole.</a:t>
            </a:r>
          </a:p>
          <a:p>
            <a:r>
              <a:rPr lang="en-US" dirty="0" smtClean="0"/>
              <a:t>The next section of the paper is the </a:t>
            </a:r>
            <a:r>
              <a:rPr lang="en-US" b="1" dirty="0" smtClean="0"/>
              <a:t>Introduction</a:t>
            </a:r>
            <a:r>
              <a:rPr lang="en-US" dirty="0" smtClean="0"/>
              <a:t>. In many journals this section is not given a title. As its name implies, this section presents the background knowledge necessary for the reader to understand why the findings of the paper are an advance on the knowledge in the field. Typically, the Introduction describes first the accepted state of knowledge in a specialized field; then it focuses more specifically on a particular aspect, usually describing a finding or set of findings that led directly to the work described in the paper. If the authors are testing a hypothesis, the source of that hypothesis is spelled out, findings are given with which it is consistent, and one or more predictions are given. In many papers, one or several major conclusions of the paper are presented at the end of this section, so that the reader knows the major answers to the questions just posed. Papers more descriptive or comparative in nature may begin with an introduction to an area which interests the authors, or the need for a broader database.</a:t>
            </a:r>
          </a:p>
          <a:p>
            <a:r>
              <a:rPr lang="en-US" dirty="0" smtClean="0"/>
              <a:t>The next section of most papers is the </a:t>
            </a:r>
            <a:r>
              <a:rPr lang="en-US" b="1" dirty="0" smtClean="0"/>
              <a:t>Materials and Methods</a:t>
            </a:r>
            <a:r>
              <a:rPr lang="en-US" dirty="0" smtClean="0"/>
              <a:t>. In some journals this section is the last one. Its purpose is to describe the materials used in the experiments and the methods by which the experiments were carried out. In principle, this description should be detailed enough to allow other researchers to replicate the work. In practice, these descriptions are often highly compressed, and they often refer back to previous papers by the authors.</a:t>
            </a:r>
          </a:p>
          <a:p>
            <a:r>
              <a:rPr lang="en-US" dirty="0" smtClean="0"/>
              <a:t>The third section is usually </a:t>
            </a:r>
            <a:r>
              <a:rPr lang="en-US" b="1" dirty="0" smtClean="0"/>
              <a:t>Results</a:t>
            </a:r>
            <a:r>
              <a:rPr lang="en-US" dirty="0" smtClean="0"/>
              <a:t>. This section describes the experiments and the reasons they were done. Generally, the logic of the Results section follows directly from that of the Introduction. That is, the Introduction poses the questions addressed in the early part of Results. Beyond this point, the organization of Results differs from one paper to another. In some papers, the results are presented without extensive discussion, which is reserved for the following section. This is appropriate when the data in the early parts do not need to be interpreted extensively to understand why the later experiments were done. In other papers, results are given, and then they are interpreted, perhaps taken together with other findings not in the paper, so as to give the logical basis for later experiments.</a:t>
            </a:r>
          </a:p>
          <a:p>
            <a:r>
              <a:rPr lang="en-US" dirty="0" smtClean="0"/>
              <a:t>The fourth section is the </a:t>
            </a:r>
            <a:r>
              <a:rPr lang="en-US" b="1" dirty="0" smtClean="0"/>
              <a:t>Discussion</a:t>
            </a:r>
            <a:r>
              <a:rPr lang="en-US" dirty="0" smtClean="0"/>
              <a:t>. This section serves several purposes. First, the data in the paper are interpreted; that is, they are analyzed to show what the authors believe the data show. Any limitations to the interpretations should be acknowledged, and fact should clearly be separated from speculation. Second, the findings of the paper are related to other findings in the field. This serves to show how the findings contribute to knowledge, or correct the errors of previous work. As stated, some of these logical arguments are often found in the Results when it is necessary to clarify why later experiments were carried out. Although you might argue that in this case the discussion material should be presented in the Introduction, more often you cannot grasp its significance until the first part of Results is given.</a:t>
            </a:r>
          </a:p>
          <a:p>
            <a:endParaRPr lang="en-US" dirty="0"/>
          </a:p>
        </p:txBody>
      </p:sp>
      <p:sp>
        <p:nvSpPr>
          <p:cNvPr id="4" name="Slide Number Placeholder 3"/>
          <p:cNvSpPr>
            <a:spLocks noGrp="1"/>
          </p:cNvSpPr>
          <p:nvPr>
            <p:ph type="sldNum" sz="quarter" idx="10"/>
          </p:nvPr>
        </p:nvSpPr>
        <p:spPr/>
        <p:txBody>
          <a:bodyPr/>
          <a:lstStyle/>
          <a:p>
            <a:fld id="{6EDAE952-DF2F-43AD-BC1F-FAAA931C35C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b="1" dirty="0" smtClean="0"/>
              <a:t>Descriptive</a:t>
            </a:r>
            <a:r>
              <a:rPr lang="en-US" dirty="0" smtClean="0"/>
              <a:t> research often takes place in the early stages of our understanding of a system. We can't formulate hypotheses about how a system works, or what its interconnections are, until we know what is there. Typical descriptive approaches in molecular biology are DNA sequencing and DNA microarray approaches. In biochemistry, one could regard x-ray crystallography as a descriptive endeavor.</a:t>
            </a:r>
          </a:p>
          <a:p>
            <a:r>
              <a:rPr lang="en-US" b="1" dirty="0" smtClean="0"/>
              <a:t>Comparative</a:t>
            </a:r>
            <a:r>
              <a:rPr lang="en-US" dirty="0" smtClean="0"/>
              <a:t> research often takes place when we are asking how general a finding is. Is it specific to my particular organism, or is it broadly applicable? A typical comparative approach would be comparing the sequence of a gene from one organism with that from the other organisms in which that gene is found. One example of this is the observation that the </a:t>
            </a:r>
            <a:r>
              <a:rPr lang="en-US" dirty="0" err="1" smtClean="0"/>
              <a:t>actin</a:t>
            </a:r>
            <a:r>
              <a:rPr lang="en-US" dirty="0" smtClean="0"/>
              <a:t> genes from humans and budding yeast are 89% identical and 96% similar.</a:t>
            </a:r>
          </a:p>
          <a:p>
            <a:r>
              <a:rPr lang="en-US" b="1" dirty="0" smtClean="0"/>
              <a:t>Analytical</a:t>
            </a:r>
            <a:r>
              <a:rPr lang="en-US" dirty="0" smtClean="0"/>
              <a:t> research generally takes place when we know enough to begin formulating hypotheses about how a system works, about how the parts are interconnected, and what the causal connections are. A typical analytical approach would be to devise two (or more) alternative hypotheses about how a system operates. These hypotheses would all be consistent with current knowledge about the system. Ideally, the approach would devise a set of experiments </a:t>
            </a:r>
            <a:r>
              <a:rPr lang="en-US" dirty="0" err="1" smtClean="0"/>
              <a:t>todistinguish</a:t>
            </a:r>
            <a:r>
              <a:rPr lang="en-US" dirty="0" smtClean="0"/>
              <a:t> among these hypotheses. A classic example is the </a:t>
            </a:r>
            <a:r>
              <a:rPr lang="en-US" dirty="0" err="1" smtClean="0"/>
              <a:t>Meselson</a:t>
            </a:r>
            <a:r>
              <a:rPr lang="en-US" dirty="0" smtClean="0"/>
              <a:t>-Stahl experiment.</a:t>
            </a:r>
          </a:p>
          <a:p>
            <a:r>
              <a:rPr lang="en-US" dirty="0" smtClean="0"/>
              <a:t>Of course, many papers are a combination of these approaches. For instance, researchers might sequence a gene from their model organism; compare its sequence to homologous genes from other organisms; use this comparison to devise a hypothesis for the function of the gene product; and test this hypothesis by making a site-directed change in the gene and asking how that affects the phenotype of the organism and/or the biochemical function of the gene product.</a:t>
            </a:r>
          </a:p>
          <a:p>
            <a:r>
              <a:rPr lang="en-US" dirty="0" smtClean="0"/>
              <a:t>Being aware that not all papers have the same approach can orient you towards recognizing the major questions that a paper addresses.</a:t>
            </a:r>
          </a:p>
          <a:p>
            <a:endParaRPr lang="en-US" dirty="0"/>
          </a:p>
        </p:txBody>
      </p:sp>
      <p:sp>
        <p:nvSpPr>
          <p:cNvPr id="4" name="Slide Number Placeholder 3"/>
          <p:cNvSpPr>
            <a:spLocks noGrp="1"/>
          </p:cNvSpPr>
          <p:nvPr>
            <p:ph type="sldNum" sz="quarter" idx="10"/>
          </p:nvPr>
        </p:nvSpPr>
        <p:spPr/>
        <p:txBody>
          <a:bodyPr/>
          <a:lstStyle/>
          <a:p>
            <a:fld id="{6EDAE952-DF2F-43AD-BC1F-FAAA931C35CF}"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Generally, you can get a pretty good idea about this from the Results section. The description of the findings points to the relevant tables and figures. This is easiest when there is one primary experiment to support a point. However, it is often the case that several different experiments or approaches combine to support a particular conclusion. For example, the first experiment might have several possible interpretations, and the later ones are designed to distinguish among these.</a:t>
            </a:r>
          </a:p>
          <a:p>
            <a:r>
              <a:rPr lang="en-US" dirty="0" smtClean="0"/>
              <a:t>In the ideal case, the Discussion begins with a section of the form "Three lines of evidence provide support for the conclusion that... First, ...Second,... etc." However, difficulties can arise when the paper is poorly written (see above). The authors often do not present a concise summary of this type, leaving you to make it yourself. A skeptic might argue that in such cases the logical structure of the argument is weak and is omitted on purpose! In any case, you need to be sure that you understand the relationship between the data and the conclusions.</a:t>
            </a:r>
          </a:p>
          <a:p>
            <a:endParaRPr lang="en-US" dirty="0"/>
          </a:p>
        </p:txBody>
      </p:sp>
      <p:sp>
        <p:nvSpPr>
          <p:cNvPr id="4" name="Slide Number Placeholder 3"/>
          <p:cNvSpPr>
            <a:spLocks noGrp="1"/>
          </p:cNvSpPr>
          <p:nvPr>
            <p:ph type="sldNum" sz="quarter" idx="10"/>
          </p:nvPr>
        </p:nvSpPr>
        <p:spPr/>
        <p:txBody>
          <a:bodyPr/>
          <a:lstStyle/>
          <a:p>
            <a:fld id="{6EDAE952-DF2F-43AD-BC1F-FAAA931C35CF}"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This is the hardest question to answer, for novices and experts alike. At the same time, it is one of the most important skills to learn as a young scientist. It involves a major reorientation from being a relatively passive consumer of information and ideas to an active producer and critical evaluator of them. This is not easy and takes years to master. Beginning scientists often wonder, "Who am I to question these authorities? After all the paper was published in a top journal, so the authors must have a high standing, and the work must have received a critical review by experts." Unfortunately, that's not always the case. In any case, developing your ability to evaluate evidence is one of the hardest and most important aspects of learning to be a critical scientist and reader.</a:t>
            </a:r>
          </a:p>
          <a:p>
            <a:r>
              <a:rPr lang="en-US" dirty="0" smtClean="0"/>
              <a:t>How can you evaluate the evidence?</a:t>
            </a:r>
          </a:p>
          <a:p>
            <a:r>
              <a:rPr lang="en-US" b="1" dirty="0" smtClean="0"/>
              <a:t>First</a:t>
            </a:r>
            <a:r>
              <a:rPr lang="en-US" dirty="0" smtClean="0"/>
              <a:t>, you need to understand thoroughly the methods used in the experiments. Often these are described poorly or not at all (see </a:t>
            </a:r>
            <a:r>
              <a:rPr lang="en-US" dirty="0" smtClean="0">
                <a:hlinkClick r:id="rId3"/>
              </a:rPr>
              <a:t>above</a:t>
            </a:r>
            <a:r>
              <a:rPr lang="en-US" dirty="0" smtClean="0"/>
              <a:t>). The details are often missing, but more importantly the authors usually assume that the reader has a general knowledge of common methods in the field (such as </a:t>
            </a:r>
            <a:r>
              <a:rPr lang="en-US" dirty="0" err="1" smtClean="0"/>
              <a:t>immunoblotting</a:t>
            </a:r>
            <a:r>
              <a:rPr lang="en-US" dirty="0" smtClean="0"/>
              <a:t>, cloning, genetic methods, or </a:t>
            </a:r>
            <a:r>
              <a:rPr lang="en-US" dirty="0" err="1" smtClean="0"/>
              <a:t>DNase</a:t>
            </a:r>
            <a:r>
              <a:rPr lang="en-US" dirty="0" smtClean="0"/>
              <a:t> I </a:t>
            </a:r>
            <a:r>
              <a:rPr lang="en-US" dirty="0" err="1" smtClean="0"/>
              <a:t>footprinting</a:t>
            </a:r>
            <a:r>
              <a:rPr lang="en-US" dirty="0" smtClean="0"/>
              <a:t>). If you lack this knowledge, as discussed </a:t>
            </a:r>
            <a:r>
              <a:rPr lang="en-US" dirty="0" smtClean="0">
                <a:hlinkClick r:id="rId4"/>
              </a:rPr>
              <a:t>above</a:t>
            </a:r>
            <a:r>
              <a:rPr lang="en-US" dirty="0" smtClean="0"/>
              <a:t> you have to make the extra effort to inform yourself about the basic methodology before you can evaluate the data.</a:t>
            </a:r>
          </a:p>
          <a:p>
            <a:r>
              <a:rPr lang="en-US" dirty="0" smtClean="0"/>
              <a:t>Sometimes you have to trace back the details of the methods if they are important. The increasing availability of journals on the Web has made this easier by obviating the need to find a hard-copy issue, </a:t>
            </a:r>
            <a:r>
              <a:rPr lang="en-US" i="1" dirty="0" smtClean="0"/>
              <a:t>e.g.</a:t>
            </a:r>
            <a:r>
              <a:rPr lang="en-US" dirty="0" smtClean="0"/>
              <a:t> in the library. A </a:t>
            </a:r>
            <a:r>
              <a:rPr lang="en-US" dirty="0" smtClean="0">
                <a:hlinkClick r:id="rId5"/>
              </a:rPr>
              <a:t>comprehensive listing of journals</a:t>
            </a:r>
            <a:r>
              <a:rPr lang="en-US" dirty="0" smtClean="0"/>
              <a:t> relevant to this course, developed by the Science Library, allows access to most of the listed volumes from any computer at the University; a </a:t>
            </a:r>
            <a:r>
              <a:rPr lang="en-US" dirty="0" smtClean="0">
                <a:hlinkClick r:id="rId6"/>
              </a:rPr>
              <a:t>second list</a:t>
            </a:r>
            <a:r>
              <a:rPr lang="en-US" dirty="0" smtClean="0"/>
              <a:t> at the Arizona Health Sciences Library includes some other journals, again from University computers.</a:t>
            </a:r>
          </a:p>
          <a:p>
            <a:r>
              <a:rPr lang="en-US" b="1" dirty="0" smtClean="0"/>
              <a:t>Second, </a:t>
            </a:r>
            <a:r>
              <a:rPr lang="en-US" dirty="0" smtClean="0"/>
              <a:t>you need to know the </a:t>
            </a:r>
            <a:r>
              <a:rPr lang="en-US" b="1" dirty="0" smtClean="0"/>
              <a:t>limitations</a:t>
            </a:r>
            <a:r>
              <a:rPr lang="en-US" dirty="0" smtClean="0"/>
              <a:t> of the methodology. Every method has limitations, and if the experiments are not done correctly they can't be interpreted.</a:t>
            </a:r>
          </a:p>
          <a:p>
            <a:r>
              <a:rPr lang="en-US" dirty="0" smtClean="0"/>
              <a:t>For instance, an </a:t>
            </a:r>
            <a:r>
              <a:rPr lang="en-US" dirty="0" err="1" smtClean="0"/>
              <a:t>immunoblot</a:t>
            </a:r>
            <a:r>
              <a:rPr lang="en-US" dirty="0" smtClean="0"/>
              <a:t> is not a very quantitative method. Moreover, in a certain range of protein the signal increases (that is, the signal is at least roughly "linear"), but above a certain amount of protein the signal no longer increases. Therefore, to use this method correctly one needs a standard curve that shows that the experimental lanes are in a linear range. Often, the authors will not show this standard curve, but they should state that such curves were done. If you don't see such an assertion, it could of course result from bad writing, but it might also not have been done. If it wasn't done, a dark band might mean "there is this much protein or an indefinite amount more". </a:t>
            </a:r>
            <a:r>
              <a:rPr lang="en-US" b="1" dirty="0" smtClean="0"/>
              <a:t>Third</a:t>
            </a:r>
            <a:r>
              <a:rPr lang="en-US" dirty="0" smtClean="0"/>
              <a:t>, importantly, you need to distinguish between what the data show and what the authors </a:t>
            </a:r>
            <a:r>
              <a:rPr lang="en-US" b="1" dirty="0" smtClean="0"/>
              <a:t>say</a:t>
            </a:r>
            <a:r>
              <a:rPr lang="en-US" dirty="0" smtClean="0"/>
              <a:t> they show. The latter is really an interpretation on the authors' part, though it is generally not stated to be an interpretation. Papers usually state something like "the data in Fig. x show that ...". This is the authors' interpretation of the data. Do you interpret it the same way? You need to look carefully at the data to ensure that they really do show what the authors say they do. You can only do this effectively if you understand the methods and their limitations.</a:t>
            </a:r>
          </a:p>
          <a:p>
            <a:r>
              <a:rPr lang="en-US" b="1" dirty="0" smtClean="0"/>
              <a:t>Fourth</a:t>
            </a:r>
            <a:r>
              <a:rPr lang="en-US" dirty="0" smtClean="0"/>
              <a:t>, it is often helpful to look at the original journal, or its electronic counterpart, instead of a photocopy. Particularly for half-tone figures such as photos of gels or </a:t>
            </a:r>
            <a:r>
              <a:rPr lang="en-US" dirty="0" err="1" smtClean="0"/>
              <a:t>autoradiograms</a:t>
            </a:r>
            <a:r>
              <a:rPr lang="en-US" dirty="0" smtClean="0"/>
              <a:t>, the contrast is distorted, usually increased, by photocopying, so that the data are misrepresented.</a:t>
            </a:r>
          </a:p>
          <a:p>
            <a:r>
              <a:rPr lang="en-US" b="1" dirty="0" smtClean="0"/>
              <a:t>Fifth</a:t>
            </a:r>
            <a:r>
              <a:rPr lang="en-US" dirty="0" smtClean="0"/>
              <a:t>, you should ask if the proper controls are present. Controls tell us that nature is behaving the way we expect it to under the conditions of the experiment (see </a:t>
            </a:r>
            <a:r>
              <a:rPr lang="en-US" dirty="0" smtClean="0">
                <a:hlinkClick r:id="rId7"/>
              </a:rPr>
              <a:t>here</a:t>
            </a:r>
            <a:r>
              <a:rPr lang="en-US" dirty="0" smtClean="0"/>
              <a:t> for more details). If the controls are missing, it is harder to be confident that the results really show what is happening in the experiment. You should try to develop the habit of asking "where are the controls?" and looking for them.</a:t>
            </a:r>
          </a:p>
          <a:p>
            <a:endParaRPr lang="en-US" dirty="0"/>
          </a:p>
        </p:txBody>
      </p:sp>
      <p:sp>
        <p:nvSpPr>
          <p:cNvPr id="4" name="Slide Number Placeholder 3"/>
          <p:cNvSpPr>
            <a:spLocks noGrp="1"/>
          </p:cNvSpPr>
          <p:nvPr>
            <p:ph type="sldNum" sz="quarter" idx="10"/>
          </p:nvPr>
        </p:nvSpPr>
        <p:spPr/>
        <p:txBody>
          <a:bodyPr/>
          <a:lstStyle/>
          <a:p>
            <a:fld id="{6EDAE952-DF2F-43AD-BC1F-FAAA931C35C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9F7B7F9B-3279-4223-96FF-0184EB766FF5}" type="datetimeFigureOut">
              <a:rPr lang="en-US" smtClean="0"/>
              <a:pPr/>
              <a:t>8/3/13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9D10-B9B1-466B-93D1-64FCB5E4D112}"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7B7F9B-3279-4223-96FF-0184EB766FF5}" type="datetimeFigureOut">
              <a:rPr lang="en-US" smtClean="0"/>
              <a:pPr/>
              <a:t>8/3/13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7B7F9B-3279-4223-96FF-0184EB766FF5}" type="datetimeFigureOut">
              <a:rPr lang="en-US" smtClean="0"/>
              <a:pPr/>
              <a:t>8/3/13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7B7F9B-3279-4223-96FF-0184EB766FF5}" type="datetimeFigureOut">
              <a:rPr lang="en-US" smtClean="0"/>
              <a:pPr/>
              <a:t>8/3/13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7B7F9B-3279-4223-96FF-0184EB766FF5}" type="datetimeFigureOut">
              <a:rPr lang="en-US" smtClean="0"/>
              <a:pPr/>
              <a:t>8/3/13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7B7F9B-3279-4223-96FF-0184EB766FF5}" type="datetimeFigureOut">
              <a:rPr lang="en-US" smtClean="0"/>
              <a:pPr/>
              <a:t>8/3/13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F7B7F9B-3279-4223-96FF-0184EB766FF5}" type="datetimeFigureOut">
              <a:rPr lang="en-US" smtClean="0"/>
              <a:pPr/>
              <a:t>8/3/13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F7B7F9B-3279-4223-96FF-0184EB766FF5}" type="datetimeFigureOut">
              <a:rPr lang="en-US" smtClean="0"/>
              <a:pPr/>
              <a:t>8/3/13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7B7F9B-3279-4223-96FF-0184EB766FF5}" type="datetimeFigureOut">
              <a:rPr lang="en-US" smtClean="0"/>
              <a:pPr/>
              <a:t>8/3/13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9D10-B9B1-466B-93D1-64FCB5E4D1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7B7F9B-3279-4223-96FF-0184EB766FF5}" type="datetimeFigureOut">
              <a:rPr lang="en-US" smtClean="0"/>
              <a:pPr/>
              <a:t>8/3/13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9D10-B9B1-466B-93D1-64FCB5E4D112}"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9F7B7F9B-3279-4223-96FF-0184EB766FF5}" type="datetimeFigureOut">
              <a:rPr lang="en-US" smtClean="0"/>
              <a:pPr/>
              <a:t>8/3/13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9BE9D10-B9B1-466B-93D1-64FCB5E4D1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lstStyle>
          <a:p>
            <a:fld id="{9F7B7F9B-3279-4223-96FF-0184EB766FF5}" type="datetimeFigureOut">
              <a:rPr lang="en-US" smtClean="0"/>
              <a:pPr/>
              <a:t>8/3/13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lstStyle>
          <a:p>
            <a:fld id="{B9BE9D10-B9B1-466B-93D1-64FCB5E4D11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Macintosh%20HD:Users:heatherolins:Desktop:OEB119:Discussion%20Groups.docx!OLE_LINK2" TargetMode="External"/><Relationship Id="rId4" Type="http://schemas.openxmlformats.org/officeDocument/2006/relationships/oleObject" Target="Macintosh%20HD:Users:heatherolins:Desktop:OEB119:Discussion%20Groups.docx!OLE_LINK3" TargetMode="External"/><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FF00"/>
                </a:solidFill>
              </a:rPr>
              <a:t>DISCUSSION GROUPS</a:t>
            </a:r>
            <a:br>
              <a:rPr lang="en-US" dirty="0" smtClean="0">
                <a:solidFill>
                  <a:srgbClr val="FFFF00"/>
                </a:solidFill>
              </a:rPr>
            </a:br>
            <a:r>
              <a:rPr lang="en-US" sz="2800" dirty="0" smtClean="0">
                <a:solidFill>
                  <a:srgbClr val="FFFF00"/>
                </a:solidFill>
              </a:rPr>
              <a:t>OEB 119: Deep Sea Biology</a:t>
            </a:r>
            <a:endParaRPr lang="en-US" sz="2800" dirty="0">
              <a:solidFill>
                <a:srgbClr val="FFFF00"/>
              </a:solidFill>
            </a:endParaRPr>
          </a:p>
        </p:txBody>
      </p:sp>
      <p:sp>
        <p:nvSpPr>
          <p:cNvPr id="3" name="Subtitle 2"/>
          <p:cNvSpPr>
            <a:spLocks noGrp="1"/>
          </p:cNvSpPr>
          <p:nvPr>
            <p:ph type="subTitle" idx="1"/>
          </p:nvPr>
        </p:nvSpPr>
        <p:spPr/>
        <p:txBody>
          <a:bodyPr/>
          <a:lstStyle/>
          <a:p>
            <a:r>
              <a:rPr lang="en-US" dirty="0" smtClean="0"/>
              <a:t>How to read and analyze a scientific paper</a:t>
            </a:r>
            <a:endParaRPr lang="en-US" dirty="0"/>
          </a:p>
        </p:txBody>
      </p:sp>
      <p:sp>
        <p:nvSpPr>
          <p:cNvPr id="4" name="Rectangle 3"/>
          <p:cNvSpPr/>
          <p:nvPr/>
        </p:nvSpPr>
        <p:spPr>
          <a:xfrm>
            <a:off x="762000" y="5334000"/>
            <a:ext cx="1312792" cy="369332"/>
          </a:xfrm>
          <a:prstGeom prst="rect">
            <a:avLst/>
          </a:prstGeom>
        </p:spPr>
        <p:txBody>
          <a:bodyPr wrap="none">
            <a:spAutoFit/>
          </a:bodyPr>
          <a:lstStyle/>
          <a:p>
            <a:r>
              <a:rPr lang="en-US" dirty="0" err="1" smtClean="0"/>
              <a:t>Kiana</a:t>
            </a:r>
            <a:r>
              <a:rPr lang="en-US" dirty="0" smtClean="0"/>
              <a:t> Frank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quality of the evidence?</a:t>
            </a:r>
            <a:endParaRPr lang="en-US" dirty="0"/>
          </a:p>
        </p:txBody>
      </p:sp>
      <p:sp>
        <p:nvSpPr>
          <p:cNvPr id="3" name="Content Placeholder 2"/>
          <p:cNvSpPr>
            <a:spLocks noGrp="1"/>
          </p:cNvSpPr>
          <p:nvPr>
            <p:ph idx="1"/>
          </p:nvPr>
        </p:nvSpPr>
        <p:spPr/>
        <p:txBody>
          <a:bodyPr/>
          <a:lstStyle/>
          <a:p>
            <a:r>
              <a:rPr lang="en-US" dirty="0" smtClean="0"/>
              <a:t>What are the limitations of the Methods</a:t>
            </a:r>
          </a:p>
          <a:p>
            <a:endParaRPr lang="en-US" dirty="0" smtClean="0"/>
          </a:p>
          <a:p>
            <a:r>
              <a:rPr lang="en-US" dirty="0" smtClean="0"/>
              <a:t>Distinguish between what the data show and what the authors say they show</a:t>
            </a:r>
          </a:p>
          <a:p>
            <a:endParaRPr lang="en-US" dirty="0" smtClean="0"/>
          </a:p>
          <a:p>
            <a:r>
              <a:rPr lang="en-US" dirty="0" smtClean="0"/>
              <a:t>Are the proper controls present?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are the conclusions important?</a:t>
            </a:r>
            <a:endParaRPr lang="en-US" dirty="0"/>
          </a:p>
        </p:txBody>
      </p:sp>
      <p:sp>
        <p:nvSpPr>
          <p:cNvPr id="3" name="Content Placeholder 2"/>
          <p:cNvSpPr>
            <a:spLocks noGrp="1"/>
          </p:cNvSpPr>
          <p:nvPr>
            <p:ph idx="1"/>
          </p:nvPr>
        </p:nvSpPr>
        <p:spPr/>
        <p:txBody>
          <a:bodyPr/>
          <a:lstStyle/>
          <a:p>
            <a:r>
              <a:rPr lang="en-US" dirty="0" smtClean="0"/>
              <a:t>Do the conclusions make a significant advance in our knowledge?</a:t>
            </a:r>
          </a:p>
          <a:p>
            <a:endParaRPr lang="en-US" dirty="0" smtClean="0"/>
          </a:p>
          <a:p>
            <a:r>
              <a:rPr lang="en-US" dirty="0" smtClean="0"/>
              <a:t>Do they lead to new insights, or even new research directions?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Weekly assignment:</a:t>
            </a:r>
            <a:endParaRPr lang="en-US" dirty="0"/>
          </a:p>
        </p:txBody>
      </p:sp>
      <p:sp>
        <p:nvSpPr>
          <p:cNvPr id="3" name="Content Placeholder 2"/>
          <p:cNvSpPr>
            <a:spLocks noGrp="1"/>
          </p:cNvSpPr>
          <p:nvPr>
            <p:ph idx="1"/>
          </p:nvPr>
        </p:nvSpPr>
        <p:spPr/>
        <p:txBody>
          <a:bodyPr>
            <a:normAutofit fontScale="92500" lnSpcReduction="20000"/>
          </a:bodyPr>
          <a:lstStyle/>
          <a:p>
            <a:pPr marL="0" indent="119063">
              <a:buNone/>
            </a:pPr>
            <a:r>
              <a:rPr lang="en-US" dirty="0" smtClean="0"/>
              <a:t>Each week you will need to submit the following to the course to the Discussion Forum by </a:t>
            </a:r>
            <a:r>
              <a:rPr lang="en-US" u="sng" dirty="0" smtClean="0"/>
              <a:t>10pm</a:t>
            </a:r>
            <a:r>
              <a:rPr lang="en-US" dirty="0" smtClean="0"/>
              <a:t> the night before the discussion.</a:t>
            </a:r>
          </a:p>
          <a:p>
            <a:endParaRPr lang="en-US" dirty="0" smtClean="0"/>
          </a:p>
          <a:p>
            <a:pPr lvl="0"/>
            <a:r>
              <a:rPr lang="en-US" dirty="0" smtClean="0"/>
              <a:t>In one sentence summarize the main finding of the paper.  What is the take-away message?</a:t>
            </a:r>
          </a:p>
          <a:p>
            <a:pPr lvl="0"/>
            <a:endParaRPr lang="en-US" dirty="0" smtClean="0"/>
          </a:p>
          <a:p>
            <a:pPr lvl="0"/>
            <a:r>
              <a:rPr lang="en-US" dirty="0" smtClean="0"/>
              <a:t>What is one question you had from the paper?  This can be something you did not understand, or something you would like to know more about.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u="sng" dirty="0" smtClean="0"/>
              <a:t>Discussion leader</a:t>
            </a:r>
            <a:r>
              <a:rPr lang="en-US" dirty="0" smtClean="0"/>
              <a:t> –</a:t>
            </a:r>
            <a:endParaRPr lang="en-US" dirty="0"/>
          </a:p>
        </p:txBody>
      </p:sp>
      <p:sp>
        <p:nvSpPr>
          <p:cNvPr id="3" name="Content Placeholder 2"/>
          <p:cNvSpPr>
            <a:spLocks noGrp="1"/>
          </p:cNvSpPr>
          <p:nvPr>
            <p:ph idx="1"/>
          </p:nvPr>
        </p:nvSpPr>
        <p:spPr/>
        <p:txBody>
          <a:bodyPr>
            <a:normAutofit/>
          </a:bodyPr>
          <a:lstStyle/>
          <a:p>
            <a:pPr marL="341313" lvl="1" indent="-273050"/>
            <a:r>
              <a:rPr lang="en-US" dirty="0" smtClean="0"/>
              <a:t>You facilitate the discussion  </a:t>
            </a:r>
          </a:p>
          <a:p>
            <a:pPr marL="341313" lvl="1" indent="-273050"/>
            <a:r>
              <a:rPr lang="en-US" dirty="0" smtClean="0"/>
              <a:t>Summarize the paper</a:t>
            </a:r>
          </a:p>
          <a:p>
            <a:pPr marL="341313" lvl="1" indent="-273050"/>
            <a:r>
              <a:rPr lang="en-US" dirty="0" smtClean="0"/>
              <a:t>Discuss relevance to “Real World”</a:t>
            </a:r>
          </a:p>
          <a:p>
            <a:pPr marL="341313" lvl="1" indent="-273050"/>
            <a:r>
              <a:rPr lang="en-US" dirty="0" smtClean="0"/>
              <a:t>Explain Connection to Lecture</a:t>
            </a:r>
          </a:p>
          <a:p>
            <a:pPr marL="341313" lvl="1" indent="-273050"/>
            <a:endParaRPr lang="en-US" dirty="0" smtClean="0">
              <a:solidFill>
                <a:srgbClr val="FFFF00"/>
              </a:solidFill>
            </a:endParaRPr>
          </a:p>
          <a:p>
            <a:pPr marL="341313" lvl="1" indent="-273050"/>
            <a:r>
              <a:rPr lang="en-US" dirty="0" smtClean="0">
                <a:solidFill>
                  <a:srgbClr val="FFFF00"/>
                </a:solidFill>
              </a:rPr>
              <a:t>HW: Summarize and evaluate the discussion as a whole.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Background Presenter</a:t>
            </a:r>
            <a:r>
              <a:rPr lang="en-US" dirty="0" smtClean="0"/>
              <a:t> </a:t>
            </a:r>
            <a:endParaRPr lang="en-US" dirty="0"/>
          </a:p>
        </p:txBody>
      </p:sp>
      <p:sp>
        <p:nvSpPr>
          <p:cNvPr id="3" name="Content Placeholder 2"/>
          <p:cNvSpPr>
            <a:spLocks noGrp="1"/>
          </p:cNvSpPr>
          <p:nvPr>
            <p:ph idx="1"/>
          </p:nvPr>
        </p:nvSpPr>
        <p:spPr/>
        <p:txBody>
          <a:bodyPr/>
          <a:lstStyle/>
          <a:p>
            <a:pPr lvl="0"/>
            <a:r>
              <a:rPr lang="en-US" dirty="0" smtClean="0"/>
              <a:t>Summarize relevant background information </a:t>
            </a:r>
          </a:p>
          <a:p>
            <a:pPr lvl="0"/>
            <a:r>
              <a:rPr lang="en-US" dirty="0" smtClean="0"/>
              <a:t>What information was available before? </a:t>
            </a:r>
          </a:p>
          <a:p>
            <a:pPr lvl="0"/>
            <a:r>
              <a:rPr lang="en-US" dirty="0" smtClean="0"/>
              <a:t>What assumptions do the authors make? </a:t>
            </a:r>
          </a:p>
          <a:p>
            <a:pPr lvl="0"/>
            <a:r>
              <a:rPr lang="en-US" dirty="0" smtClean="0"/>
              <a:t>What are the scientific questions addressed by the authors? </a:t>
            </a:r>
          </a:p>
          <a:p>
            <a:pPr lvl="0"/>
            <a:r>
              <a:rPr lang="en-US" dirty="0" smtClean="0"/>
              <a:t>What are their hypotheses?  </a:t>
            </a:r>
          </a:p>
          <a:p>
            <a:pPr lvl="0"/>
            <a:endParaRPr lang="en-US" dirty="0" smtClean="0"/>
          </a:p>
          <a:p>
            <a:pPr lvl="0"/>
            <a:r>
              <a:rPr lang="en-US" dirty="0" smtClean="0">
                <a:solidFill>
                  <a:srgbClr val="FFFF00"/>
                </a:solidFill>
              </a:rPr>
              <a:t>HW – 1 page response (see options)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Methods Presenter</a:t>
            </a:r>
            <a:r>
              <a:rPr lang="en-US" dirty="0" smtClean="0"/>
              <a:t> </a:t>
            </a:r>
            <a:endParaRPr lang="en-US" dirty="0"/>
          </a:p>
        </p:txBody>
      </p:sp>
      <p:sp>
        <p:nvSpPr>
          <p:cNvPr id="3" name="Content Placeholder 2"/>
          <p:cNvSpPr>
            <a:spLocks noGrp="1"/>
          </p:cNvSpPr>
          <p:nvPr>
            <p:ph idx="1"/>
          </p:nvPr>
        </p:nvSpPr>
        <p:spPr/>
        <p:txBody>
          <a:bodyPr/>
          <a:lstStyle/>
          <a:p>
            <a:pPr lvl="0"/>
            <a:r>
              <a:rPr lang="en-US" dirty="0" smtClean="0"/>
              <a:t> Summarize the  methods used in the study</a:t>
            </a:r>
          </a:p>
          <a:p>
            <a:pPr lvl="0"/>
            <a:r>
              <a:rPr lang="en-US" dirty="0" smtClean="0"/>
              <a:t>What did they do? </a:t>
            </a:r>
          </a:p>
          <a:p>
            <a:pPr lvl="0"/>
            <a:r>
              <a:rPr lang="en-US" dirty="0" smtClean="0"/>
              <a:t>Should be able to clarify or explain any techniques or terminology that might not be familiar to everyone.</a:t>
            </a:r>
          </a:p>
          <a:p>
            <a:pPr lvl="0"/>
            <a:endParaRPr lang="en-US" dirty="0" smtClean="0"/>
          </a:p>
          <a:p>
            <a:pPr lvl="0"/>
            <a:r>
              <a:rPr lang="en-US" dirty="0" smtClean="0">
                <a:solidFill>
                  <a:srgbClr val="FFFF00"/>
                </a:solidFill>
              </a:rPr>
              <a:t>HW – 1 page response (see options)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Results/Conclusions Presenter</a:t>
            </a:r>
            <a:r>
              <a:rPr lang="en-US" dirty="0" smtClean="0"/>
              <a:t> </a:t>
            </a:r>
            <a:endParaRPr lang="en-US" dirty="0"/>
          </a:p>
        </p:txBody>
      </p:sp>
      <p:sp>
        <p:nvSpPr>
          <p:cNvPr id="3" name="Content Placeholder 2"/>
          <p:cNvSpPr>
            <a:spLocks noGrp="1"/>
          </p:cNvSpPr>
          <p:nvPr>
            <p:ph idx="1"/>
          </p:nvPr>
        </p:nvSpPr>
        <p:spPr/>
        <p:txBody>
          <a:bodyPr/>
          <a:lstStyle/>
          <a:p>
            <a:pPr lvl="0"/>
            <a:r>
              <a:rPr lang="en-US" dirty="0" smtClean="0"/>
              <a:t>Summarize the findings of the study </a:t>
            </a:r>
          </a:p>
          <a:p>
            <a:pPr lvl="0"/>
            <a:r>
              <a:rPr lang="en-US" dirty="0" smtClean="0"/>
              <a:t>What did they discover?  </a:t>
            </a:r>
          </a:p>
          <a:p>
            <a:pPr lvl="0"/>
            <a:r>
              <a:rPr lang="en-US" dirty="0" smtClean="0"/>
              <a:t>Should be able to explain all graphs or figures.</a:t>
            </a:r>
          </a:p>
          <a:p>
            <a:endParaRPr lang="en-US" dirty="0" smtClean="0"/>
          </a:p>
          <a:p>
            <a:r>
              <a:rPr lang="en-US" dirty="0" smtClean="0">
                <a:solidFill>
                  <a:srgbClr val="FFFF00"/>
                </a:solidFill>
              </a:rPr>
              <a:t>HW – 1 page response (see options)</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00328"/>
          </a:xfrm>
        </p:spPr>
        <p:txBody>
          <a:bodyPr>
            <a:normAutofit fontScale="90000"/>
          </a:bodyPr>
          <a:lstStyle/>
          <a:p>
            <a:r>
              <a:rPr lang="en-US" dirty="0" smtClean="0"/>
              <a:t>Response Topics:  (for the presenting team only)</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Choose one of the following options to write on. Responses must be </a:t>
            </a:r>
            <a:r>
              <a:rPr lang="en-US" b="1" dirty="0" smtClean="0"/>
              <a:t>no more than 1 page</a:t>
            </a:r>
            <a:r>
              <a:rPr lang="en-US" dirty="0" smtClean="0"/>
              <a:t>, 12 point font.  </a:t>
            </a:r>
            <a:r>
              <a:rPr lang="en-US" dirty="0" smtClean="0">
                <a:solidFill>
                  <a:srgbClr val="FFFF00"/>
                </a:solidFill>
              </a:rPr>
              <a:t>Papers are due the class following the discussion to the TF’s.  </a:t>
            </a:r>
          </a:p>
          <a:p>
            <a:pPr marL="0" indent="0">
              <a:buNone/>
            </a:pPr>
            <a:endParaRPr lang="en-US" dirty="0" smtClean="0">
              <a:solidFill>
                <a:srgbClr val="FFFF00"/>
              </a:solidFill>
            </a:endParaRPr>
          </a:p>
          <a:p>
            <a:pPr lvl="0">
              <a:spcBef>
                <a:spcPts val="600"/>
              </a:spcBef>
              <a:spcAft>
                <a:spcPts val="600"/>
              </a:spcAft>
            </a:pPr>
            <a:r>
              <a:rPr lang="en-US" dirty="0" smtClean="0"/>
              <a:t>How is this study relevant to the real world? (Why does it matter?)</a:t>
            </a:r>
          </a:p>
          <a:p>
            <a:pPr lvl="0">
              <a:spcBef>
                <a:spcPts val="600"/>
              </a:spcBef>
              <a:spcAft>
                <a:spcPts val="600"/>
              </a:spcAft>
            </a:pPr>
            <a:r>
              <a:rPr lang="en-US" dirty="0" smtClean="0"/>
              <a:t>What are the shortcomings of this study?</a:t>
            </a:r>
          </a:p>
          <a:p>
            <a:pPr lvl="0">
              <a:spcBef>
                <a:spcPts val="600"/>
              </a:spcBef>
              <a:spcAft>
                <a:spcPts val="600"/>
              </a:spcAft>
            </a:pPr>
            <a:r>
              <a:rPr lang="en-US" dirty="0" smtClean="0"/>
              <a:t>How is this study connected to material covered in class?</a:t>
            </a:r>
          </a:p>
          <a:p>
            <a:pPr lvl="0">
              <a:spcBef>
                <a:spcPts val="600"/>
              </a:spcBef>
              <a:spcAft>
                <a:spcPts val="600"/>
              </a:spcAft>
            </a:pPr>
            <a:r>
              <a:rPr lang="en-US" dirty="0" smtClean="0"/>
              <a:t>Design a follow up experiment.</a:t>
            </a:r>
          </a:p>
          <a:p>
            <a:pPr lvl="0">
              <a:spcBef>
                <a:spcPts val="600"/>
              </a:spcBef>
              <a:spcAft>
                <a:spcPts val="600"/>
              </a:spcAft>
            </a:pPr>
            <a:r>
              <a:rPr lang="en-US" dirty="0" smtClean="0"/>
              <a:t>You are going to your younger sibling’s middle or high school class to talk about the work carried out in this paper.  Explain the major findings and why it matters in a captivating and clear way that they would understand and enjoy.</a:t>
            </a:r>
          </a:p>
          <a:p>
            <a:pPr lvl="0">
              <a:spcBef>
                <a:spcPts val="600"/>
              </a:spcBef>
              <a:spcAft>
                <a:spcPts val="600"/>
              </a:spcAft>
            </a:pPr>
            <a:r>
              <a:rPr lang="en-US" dirty="0" smtClean="0"/>
              <a:t>Write a short story, poem, or song lyrics that reference, explain, or include the relevant issues, topics, or methods of this study.</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Evaluation:</a:t>
            </a:r>
            <a:br>
              <a:rPr lang="en-US" dirty="0" smtClean="0"/>
            </a:br>
            <a:endParaRPr lang="en-US" dirty="0"/>
          </a:p>
        </p:txBody>
      </p:sp>
      <p:sp>
        <p:nvSpPr>
          <p:cNvPr id="3" name="Content Placeholder 2"/>
          <p:cNvSpPr>
            <a:spLocks noGrp="1"/>
          </p:cNvSpPr>
          <p:nvPr>
            <p:ph idx="1"/>
          </p:nvPr>
        </p:nvSpPr>
        <p:spPr/>
        <p:txBody>
          <a:bodyPr>
            <a:normAutofit/>
          </a:bodyPr>
          <a:lstStyle/>
          <a:p>
            <a:pPr lvl="0"/>
            <a:r>
              <a:rPr lang="en-US" dirty="0" smtClean="0"/>
              <a:t>Attendance </a:t>
            </a:r>
          </a:p>
          <a:p>
            <a:pPr lvl="0"/>
            <a:r>
              <a:rPr lang="en-US" dirty="0" smtClean="0"/>
              <a:t>Active participation in paper discussions</a:t>
            </a:r>
          </a:p>
          <a:p>
            <a:pPr lvl="0"/>
            <a:r>
              <a:rPr lang="en-US" dirty="0" smtClean="0"/>
              <a:t>Timely submission of pre-discussion questions and post-discussion </a:t>
            </a:r>
            <a:r>
              <a:rPr lang="en-US" dirty="0" err="1" smtClean="0"/>
              <a:t>reponses</a:t>
            </a:r>
            <a:endParaRPr lang="en-US" dirty="0" smtClean="0"/>
          </a:p>
          <a:p>
            <a:pPr lvl="0"/>
            <a:r>
              <a:rPr lang="en-US" dirty="0" smtClean="0"/>
              <a:t>Quality of written questions and responses</a:t>
            </a:r>
          </a:p>
          <a:p>
            <a:pPr lvl="0"/>
            <a:r>
              <a:rPr lang="en-US" dirty="0" smtClean="0"/>
              <a:t>Team discussion leading</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911352"/>
          </a:xfrm>
        </p:spPr>
        <p:txBody>
          <a:bodyPr>
            <a:normAutofit/>
          </a:bodyPr>
          <a:lstStyle/>
          <a:p>
            <a:pPr algn="ctr"/>
            <a:r>
              <a:rPr lang="en-US" sz="4000" dirty="0" smtClean="0"/>
              <a:t>Divide into Groups: </a:t>
            </a:r>
            <a:r>
              <a:rPr lang="en-US" sz="4000" dirty="0" err="1" smtClean="0"/>
              <a:t>Mothra</a:t>
            </a:r>
            <a:r>
              <a:rPr lang="en-US" sz="4000" dirty="0" smtClean="0"/>
              <a:t>/ </a:t>
            </a:r>
            <a:r>
              <a:rPr lang="en-US" sz="4000" dirty="0" err="1" smtClean="0"/>
              <a:t>Endevor</a:t>
            </a:r>
            <a:endParaRPr lang="en-US" sz="4000" dirty="0"/>
          </a:p>
        </p:txBody>
      </p:sp>
      <p:graphicFrame>
        <p:nvGraphicFramePr>
          <p:cNvPr id="36868" name="Object 4"/>
          <p:cNvGraphicFramePr>
            <a:graphicFrameLocks noChangeAspect="1"/>
          </p:cNvGraphicFramePr>
          <p:nvPr/>
        </p:nvGraphicFramePr>
        <p:xfrm>
          <a:off x="914400" y="1676400"/>
          <a:ext cx="7401780" cy="5029200"/>
        </p:xfrm>
        <a:graphic>
          <a:graphicData uri="http://schemas.openxmlformats.org/presentationml/2006/ole">
            <p:oleObj spid="_x0000_s36868" name="Document" r:id="rId3" imgW="5626100" imgH="3822700" progId="Word.Document.12">
              <p:link updateAutomatic="1"/>
            </p:oleObj>
          </a:graphicData>
        </a:graphic>
      </p:graphicFrame>
      <p:graphicFrame>
        <p:nvGraphicFramePr>
          <p:cNvPr id="36869" name="Object 5"/>
          <p:cNvGraphicFramePr>
            <a:graphicFrameLocks noChangeAspect="1"/>
          </p:cNvGraphicFramePr>
          <p:nvPr/>
        </p:nvGraphicFramePr>
        <p:xfrm>
          <a:off x="4800600" y="3276600"/>
          <a:ext cx="5486400" cy="914400"/>
        </p:xfrm>
        <a:graphic>
          <a:graphicData uri="http://schemas.openxmlformats.org/presentationml/2006/ole">
            <p:oleObj spid="_x0000_s36869" name="Document" r:id="rId4" imgW="5486400" imgH="914400" progId="Word.Document.12">
              <p:link updateAutomatic="1"/>
            </p:oleObj>
          </a:graphicData>
        </a:graphic>
      </p:graphicFrame>
      <p:sp>
        <p:nvSpPr>
          <p:cNvPr id="9" name="Rectangle 8"/>
          <p:cNvSpPr/>
          <p:nvPr/>
        </p:nvSpPr>
        <p:spPr>
          <a:xfrm>
            <a:off x="7086600" y="1600200"/>
            <a:ext cx="2057400" cy="5257800"/>
          </a:xfrm>
          <a:prstGeom prst="rect">
            <a:avLst/>
          </a:prstGeom>
          <a:solidFill>
            <a:schemeClr val="bg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0" y="155448"/>
            <a:ext cx="3962400" cy="1252728"/>
          </a:xfrm>
        </p:spPr>
        <p:txBody>
          <a:bodyPr>
            <a:normAutofit fontScale="90000"/>
          </a:bodyPr>
          <a:lstStyle/>
          <a:p>
            <a:r>
              <a:rPr lang="en-US" dirty="0" smtClean="0"/>
              <a:t>Organization of a Paper</a:t>
            </a:r>
            <a:endParaRPr lang="en-US" dirty="0"/>
          </a:p>
        </p:txBody>
      </p:sp>
      <p:sp>
        <p:nvSpPr>
          <p:cNvPr id="3" name="Content Placeholder 2"/>
          <p:cNvSpPr>
            <a:spLocks noGrp="1"/>
          </p:cNvSpPr>
          <p:nvPr>
            <p:ph idx="1"/>
          </p:nvPr>
        </p:nvSpPr>
        <p:spPr>
          <a:xfrm>
            <a:off x="4648200" y="1775191"/>
            <a:ext cx="4038600" cy="4625609"/>
          </a:xfrm>
        </p:spPr>
        <p:txBody>
          <a:bodyPr>
            <a:normAutofit fontScale="85000" lnSpcReduction="10000"/>
          </a:bodyPr>
          <a:lstStyle/>
          <a:p>
            <a:r>
              <a:rPr lang="en-US" dirty="0" smtClean="0"/>
              <a:t>Abstract</a:t>
            </a:r>
          </a:p>
          <a:p>
            <a:pPr lvl="1"/>
            <a:r>
              <a:rPr lang="en-US" dirty="0" smtClean="0"/>
              <a:t>Describes concisely the major findings of the paper</a:t>
            </a:r>
          </a:p>
          <a:p>
            <a:r>
              <a:rPr lang="en-US" dirty="0" smtClean="0"/>
              <a:t>Introductions</a:t>
            </a:r>
          </a:p>
          <a:p>
            <a:pPr lvl="1"/>
            <a:r>
              <a:rPr lang="en-US" dirty="0" smtClean="0"/>
              <a:t>Background Knowledge necessary for understanding findings</a:t>
            </a:r>
          </a:p>
          <a:p>
            <a:pPr lvl="1"/>
            <a:r>
              <a:rPr lang="en-US" dirty="0" smtClean="0"/>
              <a:t>Hypothesis  and Questions</a:t>
            </a:r>
          </a:p>
          <a:p>
            <a:pPr lvl="1"/>
            <a:r>
              <a:rPr lang="en-US" dirty="0" smtClean="0"/>
              <a:t>Purpose</a:t>
            </a:r>
          </a:p>
          <a:p>
            <a:r>
              <a:rPr lang="en-US" dirty="0" smtClean="0"/>
              <a:t>Materials and Methods</a:t>
            </a:r>
          </a:p>
          <a:p>
            <a:endParaRPr lang="en-US" dirty="0" smtClean="0"/>
          </a:p>
          <a:p>
            <a:pPr lvl="1"/>
            <a:endParaRPr lang="en-US" dirty="0"/>
          </a:p>
        </p:txBody>
      </p:sp>
      <p:pic>
        <p:nvPicPr>
          <p:cNvPr id="4" name="Content Placeholder 3" descr="paper.jpg"/>
          <p:cNvPicPr>
            <a:picLocks noChangeAspect="1"/>
          </p:cNvPicPr>
          <p:nvPr/>
        </p:nvPicPr>
        <p:blipFill>
          <a:blip r:embed="rId3" cstate="print"/>
          <a:srcRect l="30722" t="27522" r="29239" b="6589"/>
          <a:stretch>
            <a:fillRect/>
          </a:stretch>
        </p:blipFill>
        <p:spPr>
          <a:xfrm>
            <a:off x="131616" y="152400"/>
            <a:ext cx="4419600" cy="6547556"/>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Each Group: make 4 teams</a:t>
            </a:r>
            <a:endParaRPr lang="en-US" dirty="0"/>
          </a:p>
        </p:txBody>
      </p:sp>
      <p:sp>
        <p:nvSpPr>
          <p:cNvPr id="3" name="Content Placeholder 2"/>
          <p:cNvSpPr>
            <a:spLocks noGrp="1"/>
          </p:cNvSpPr>
          <p:nvPr>
            <p:ph idx="1"/>
          </p:nvPr>
        </p:nvSpPr>
        <p:spPr>
          <a:xfrm>
            <a:off x="457200" y="1775191"/>
            <a:ext cx="8229600" cy="4930409"/>
          </a:xfrm>
        </p:spPr>
        <p:txBody>
          <a:bodyPr>
            <a:normAutofit/>
          </a:bodyPr>
          <a:lstStyle/>
          <a:p>
            <a:r>
              <a:rPr lang="en-US" dirty="0" err="1" smtClean="0"/>
              <a:t>Mothra</a:t>
            </a:r>
            <a:r>
              <a:rPr lang="en-US" dirty="0" smtClean="0"/>
              <a:t>: teams #1-4; Endeavour: teams #5-8</a:t>
            </a:r>
          </a:p>
          <a:p>
            <a:r>
              <a:rPr lang="en-US" dirty="0" smtClean="0"/>
              <a:t>Designate A, B, C, D person</a:t>
            </a:r>
          </a:p>
          <a:p>
            <a:pPr lvl="1"/>
            <a:r>
              <a:rPr lang="en-US" dirty="0" smtClean="0"/>
              <a:t>If 3 people – 1 person does 2 roles</a:t>
            </a:r>
          </a:p>
          <a:p>
            <a:pPr lvl="1"/>
            <a:r>
              <a:rPr lang="en-US" dirty="0" smtClean="0"/>
              <a:t>If 5 people – 2 people share 1 role</a:t>
            </a:r>
          </a:p>
          <a:p>
            <a:r>
              <a:rPr lang="en-US" dirty="0" smtClean="0"/>
              <a:t>If you are not taking the class for credit see </a:t>
            </a:r>
            <a:r>
              <a:rPr lang="en-US" dirty="0" err="1" smtClean="0"/>
              <a:t>TFs</a:t>
            </a:r>
            <a:r>
              <a:rPr lang="en-US" dirty="0" smtClean="0"/>
              <a:t>  - you must join a group, but not necessarily a team</a:t>
            </a:r>
          </a:p>
          <a:p>
            <a:r>
              <a:rPr lang="en-US" dirty="0" smtClean="0"/>
              <a:t>Write your name on the appropriate index card and return to TF’s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Monday </a:t>
            </a:r>
            <a:r>
              <a:rPr lang="en-US" dirty="0" err="1" smtClean="0"/>
              <a:t>Disscusion</a:t>
            </a:r>
            <a:endParaRPr lang="en-US" dirty="0"/>
          </a:p>
        </p:txBody>
      </p:sp>
      <p:sp>
        <p:nvSpPr>
          <p:cNvPr id="3" name="Content Placeholder 2"/>
          <p:cNvSpPr>
            <a:spLocks noGrp="1"/>
          </p:cNvSpPr>
          <p:nvPr>
            <p:ph idx="1"/>
          </p:nvPr>
        </p:nvSpPr>
        <p:spPr/>
        <p:txBody>
          <a:bodyPr/>
          <a:lstStyle/>
          <a:p>
            <a:r>
              <a:rPr lang="en-US" dirty="0" smtClean="0"/>
              <a:t>Childress 1995; Sanders and Childress 1998</a:t>
            </a:r>
            <a:endParaRPr lang="en-US" dirty="0"/>
          </a:p>
        </p:txBody>
      </p:sp>
      <p:pic>
        <p:nvPicPr>
          <p:cNvPr id="4" name="Content Placeholder 3" descr="paper.jpg"/>
          <p:cNvPicPr>
            <a:picLocks noChangeAspect="1"/>
          </p:cNvPicPr>
          <p:nvPr/>
        </p:nvPicPr>
        <p:blipFill>
          <a:blip r:embed="rId2" cstate="print"/>
          <a:srcRect l="30722" t="27522" r="29239" b="56375"/>
          <a:stretch>
            <a:fillRect/>
          </a:stretch>
        </p:blipFill>
        <p:spPr>
          <a:xfrm>
            <a:off x="1981200" y="2626272"/>
            <a:ext cx="4953000" cy="1793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5" name="Picture 4" descr="paper.jpg"/>
          <p:cNvPicPr>
            <a:picLocks noChangeAspect="1"/>
          </p:cNvPicPr>
          <p:nvPr/>
        </p:nvPicPr>
        <p:blipFill>
          <a:blip r:embed="rId3" cstate="print"/>
          <a:srcRect l="22992" t="23333" r="3986" b="52222"/>
          <a:stretch>
            <a:fillRect/>
          </a:stretch>
        </p:blipFill>
        <p:spPr>
          <a:xfrm>
            <a:off x="1676400" y="4648200"/>
            <a:ext cx="5562600" cy="16764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cont..</a:t>
            </a:r>
            <a:endParaRPr lang="en-US" dirty="0"/>
          </a:p>
        </p:txBody>
      </p:sp>
      <p:sp>
        <p:nvSpPr>
          <p:cNvPr id="3" name="Content Placeholder 2"/>
          <p:cNvSpPr>
            <a:spLocks noGrp="1"/>
          </p:cNvSpPr>
          <p:nvPr>
            <p:ph idx="1"/>
          </p:nvPr>
        </p:nvSpPr>
        <p:spPr/>
        <p:txBody>
          <a:bodyPr/>
          <a:lstStyle/>
          <a:p>
            <a:r>
              <a:rPr lang="en-US" dirty="0" smtClean="0"/>
              <a:t>Results</a:t>
            </a:r>
          </a:p>
          <a:p>
            <a:pPr lvl="1"/>
            <a:r>
              <a:rPr lang="en-US" dirty="0" smtClean="0"/>
              <a:t>Describes the experiments and why they were done</a:t>
            </a:r>
          </a:p>
          <a:p>
            <a:r>
              <a:rPr lang="en-US" dirty="0" smtClean="0"/>
              <a:t>Discussion</a:t>
            </a:r>
          </a:p>
          <a:p>
            <a:pPr lvl="1"/>
            <a:r>
              <a:rPr lang="en-US" dirty="0" smtClean="0"/>
              <a:t>Data is interpreted</a:t>
            </a:r>
          </a:p>
          <a:p>
            <a:pPr lvl="1"/>
            <a:r>
              <a:rPr lang="en-US" dirty="0" smtClean="0"/>
              <a:t>Any limitations to the interpretation are acknowledged</a:t>
            </a:r>
          </a:p>
          <a:p>
            <a:pPr lvl="1"/>
            <a:r>
              <a:rPr lang="en-US" dirty="0" smtClean="0"/>
              <a:t>Findings of the paper are related to other findings in the field</a:t>
            </a:r>
            <a:endParaRPr lang="en-US" dirty="0"/>
          </a:p>
        </p:txBody>
      </p:sp>
      <p:pic>
        <p:nvPicPr>
          <p:cNvPr id="2050" name="Picture 2"/>
          <p:cNvPicPr>
            <a:picLocks noChangeAspect="1" noChangeArrowheads="1"/>
          </p:cNvPicPr>
          <p:nvPr/>
        </p:nvPicPr>
        <p:blipFill>
          <a:blip r:embed="rId2" cstate="print"/>
          <a:srcRect l="16339" t="10000" r="24732" b="27143"/>
          <a:stretch>
            <a:fillRect/>
          </a:stretch>
        </p:blipFill>
        <p:spPr bwMode="auto">
          <a:xfrm>
            <a:off x="7467600" y="152400"/>
            <a:ext cx="1524000"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 Scientific Paper</a:t>
            </a:r>
            <a:endParaRPr lang="en-US" dirty="0"/>
          </a:p>
        </p:txBody>
      </p:sp>
      <p:sp>
        <p:nvSpPr>
          <p:cNvPr id="3" name="Content Placeholder 2"/>
          <p:cNvSpPr>
            <a:spLocks noGrp="1"/>
          </p:cNvSpPr>
          <p:nvPr>
            <p:ph idx="1"/>
          </p:nvPr>
        </p:nvSpPr>
        <p:spPr/>
        <p:txBody>
          <a:bodyPr/>
          <a:lstStyle/>
          <a:p>
            <a:pPr>
              <a:spcBef>
                <a:spcPts val="600"/>
              </a:spcBef>
              <a:spcAft>
                <a:spcPts val="1200"/>
              </a:spcAft>
            </a:pPr>
            <a:r>
              <a:rPr lang="en-US" dirty="0" smtClean="0"/>
              <a:t>Read the Abstract first</a:t>
            </a:r>
          </a:p>
          <a:p>
            <a:pPr>
              <a:spcBef>
                <a:spcPts val="600"/>
              </a:spcBef>
              <a:spcAft>
                <a:spcPts val="1200"/>
              </a:spcAft>
            </a:pPr>
            <a:r>
              <a:rPr lang="en-US" dirty="0" smtClean="0"/>
              <a:t>Note the Authors and the DATE</a:t>
            </a:r>
          </a:p>
          <a:p>
            <a:pPr>
              <a:spcBef>
                <a:spcPts val="600"/>
              </a:spcBef>
              <a:spcAft>
                <a:spcPts val="1200"/>
              </a:spcAft>
            </a:pPr>
            <a:r>
              <a:rPr lang="en-US" dirty="0" smtClean="0"/>
              <a:t>Look up words/concept/theory described in the introduction that you don’t understand</a:t>
            </a:r>
          </a:p>
          <a:p>
            <a:pPr>
              <a:spcBef>
                <a:spcPts val="600"/>
              </a:spcBef>
              <a:spcAft>
                <a:spcPts val="1200"/>
              </a:spcAft>
            </a:pPr>
            <a:r>
              <a:rPr lang="en-US" dirty="0" smtClean="0"/>
              <a:t>Read the Materials/Methods (its often easy to skip this section… but very important!!)</a:t>
            </a:r>
          </a:p>
          <a:p>
            <a:pPr>
              <a:spcBef>
                <a:spcPts val="600"/>
              </a:spcBef>
              <a:spcAft>
                <a:spcPts val="1200"/>
              </a:spcAft>
            </a:pPr>
            <a:r>
              <a:rPr lang="en-US" dirty="0" smtClean="0"/>
              <a:t>Reference the supplemental material if any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Evaluating a Paper</a:t>
            </a:r>
            <a:endParaRPr lang="en-US" dirty="0"/>
          </a:p>
        </p:txBody>
      </p:sp>
      <p:sp>
        <p:nvSpPr>
          <p:cNvPr id="3" name="Content Placeholder 2"/>
          <p:cNvSpPr>
            <a:spLocks noGrp="1"/>
          </p:cNvSpPr>
          <p:nvPr>
            <p:ph idx="1"/>
          </p:nvPr>
        </p:nvSpPr>
        <p:spPr/>
        <p:txBody>
          <a:bodyPr/>
          <a:lstStyle/>
          <a:p>
            <a:pPr>
              <a:spcBef>
                <a:spcPts val="600"/>
              </a:spcBef>
              <a:spcAft>
                <a:spcPts val="1200"/>
              </a:spcAft>
            </a:pPr>
            <a:r>
              <a:rPr lang="en-US" dirty="0" smtClean="0"/>
              <a:t>What questions does the paper address?</a:t>
            </a:r>
          </a:p>
          <a:p>
            <a:pPr>
              <a:spcBef>
                <a:spcPts val="600"/>
              </a:spcBef>
              <a:spcAft>
                <a:spcPts val="1200"/>
              </a:spcAft>
            </a:pPr>
            <a:r>
              <a:rPr lang="en-US" dirty="0" smtClean="0"/>
              <a:t>What are the main conclusions of the paper?</a:t>
            </a:r>
          </a:p>
          <a:p>
            <a:pPr>
              <a:spcBef>
                <a:spcPts val="600"/>
              </a:spcBef>
              <a:spcAft>
                <a:spcPts val="1200"/>
              </a:spcAft>
            </a:pPr>
            <a:r>
              <a:rPr lang="en-US" dirty="0" smtClean="0"/>
              <a:t>What evidence supports those conclusions?</a:t>
            </a:r>
          </a:p>
          <a:p>
            <a:pPr>
              <a:spcBef>
                <a:spcPts val="600"/>
              </a:spcBef>
              <a:spcAft>
                <a:spcPts val="1200"/>
              </a:spcAft>
            </a:pPr>
            <a:r>
              <a:rPr lang="en-US" dirty="0" smtClean="0"/>
              <a:t>Do the data actually support the conclusions?</a:t>
            </a:r>
          </a:p>
          <a:p>
            <a:pPr>
              <a:spcBef>
                <a:spcPts val="600"/>
              </a:spcBef>
              <a:spcAft>
                <a:spcPts val="1200"/>
              </a:spcAft>
            </a:pPr>
            <a:r>
              <a:rPr lang="en-US" dirty="0" smtClean="0"/>
              <a:t>What is the quality of the evidence?</a:t>
            </a:r>
          </a:p>
          <a:p>
            <a:pPr>
              <a:spcBef>
                <a:spcPts val="600"/>
              </a:spcBef>
              <a:spcAft>
                <a:spcPts val="1200"/>
              </a:spcAft>
            </a:pPr>
            <a:r>
              <a:rPr lang="en-US" dirty="0" smtClean="0"/>
              <a:t>Why are the conclusions important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questions does the paper address?</a:t>
            </a:r>
            <a:endParaRPr lang="en-US" dirty="0"/>
          </a:p>
        </p:txBody>
      </p:sp>
      <p:graphicFrame>
        <p:nvGraphicFramePr>
          <p:cNvPr id="4" name="Content Placeholder 3"/>
          <p:cNvGraphicFramePr>
            <a:graphicFrameLocks noGrp="1"/>
          </p:cNvGraphicFramePr>
          <p:nvPr>
            <p:ph idx="1"/>
          </p:nvPr>
        </p:nvGraphicFramePr>
        <p:xfrm>
          <a:off x="457200" y="2331720"/>
          <a:ext cx="8229600" cy="2926080"/>
        </p:xfrm>
        <a:graphic>
          <a:graphicData uri="http://schemas.openxmlformats.org/drawingml/2006/table">
            <a:tbl>
              <a:tblPr firstRow="1" bandRow="1">
                <a:tableStyleId>{2D5ABB26-0587-4C30-8999-92F81FD0307C}</a:tableStyleId>
              </a:tblPr>
              <a:tblGrid>
                <a:gridCol w="2438400"/>
                <a:gridCol w="5791200"/>
              </a:tblGrid>
              <a:tr h="370840">
                <a:tc>
                  <a:txBody>
                    <a:bodyPr/>
                    <a:lstStyle/>
                    <a:p>
                      <a:r>
                        <a:rPr lang="en-US" sz="2400" b="1" u="sng" dirty="0" smtClean="0">
                          <a:solidFill>
                            <a:srgbClr val="FFFF00"/>
                          </a:solidFill>
                        </a:rPr>
                        <a:t>Type of Research</a:t>
                      </a:r>
                      <a:endParaRPr lang="en-US" sz="2400" b="1" u="sng" dirty="0">
                        <a:solidFill>
                          <a:srgbClr val="FFFF00"/>
                        </a:solidFill>
                      </a:endParaRPr>
                    </a:p>
                  </a:txBody>
                  <a:tcPr/>
                </a:tc>
                <a:tc>
                  <a:txBody>
                    <a:bodyPr/>
                    <a:lstStyle/>
                    <a:p>
                      <a:r>
                        <a:rPr lang="en-US" sz="2400" dirty="0" smtClean="0"/>
                        <a:t> </a:t>
                      </a:r>
                      <a:r>
                        <a:rPr lang="en-US" sz="2400" b="1" u="sng" dirty="0" smtClean="0">
                          <a:solidFill>
                            <a:srgbClr val="FFFF00"/>
                          </a:solidFill>
                        </a:rPr>
                        <a:t>Question Asked</a:t>
                      </a:r>
                      <a:endParaRPr lang="en-US" sz="2400" b="1" u="sng" dirty="0">
                        <a:solidFill>
                          <a:srgbClr val="FFFF00"/>
                        </a:solidFill>
                      </a:endParaRPr>
                    </a:p>
                  </a:txBody>
                  <a:tcPr/>
                </a:tc>
              </a:tr>
              <a:tr h="370840">
                <a:tc>
                  <a:txBody>
                    <a:bodyPr/>
                    <a:lstStyle/>
                    <a:p>
                      <a:r>
                        <a:rPr lang="en-US" sz="2400" dirty="0" smtClean="0"/>
                        <a:t>DESCRIPTIVE</a:t>
                      </a:r>
                    </a:p>
                    <a:p>
                      <a:endParaRPr lang="en-US" sz="2400" dirty="0"/>
                    </a:p>
                  </a:txBody>
                  <a:tcPr/>
                </a:tc>
                <a:tc>
                  <a:txBody>
                    <a:bodyPr/>
                    <a:lstStyle/>
                    <a:p>
                      <a:r>
                        <a:rPr lang="en-US" sz="2400" dirty="0" smtClean="0"/>
                        <a:t>What is there?</a:t>
                      </a:r>
                      <a:r>
                        <a:rPr lang="en-US" sz="2400" baseline="0" dirty="0" smtClean="0"/>
                        <a:t> What do we see?</a:t>
                      </a:r>
                      <a:endParaRPr lang="en-US" sz="2400" dirty="0"/>
                    </a:p>
                  </a:txBody>
                  <a:tcPr/>
                </a:tc>
              </a:tr>
              <a:tr h="370840">
                <a:tc>
                  <a:txBody>
                    <a:bodyPr/>
                    <a:lstStyle/>
                    <a:p>
                      <a:r>
                        <a:rPr lang="en-US" sz="2400" dirty="0" smtClean="0"/>
                        <a:t>COMPARATIVE</a:t>
                      </a:r>
                      <a:endParaRPr lang="en-US" sz="2400" dirty="0"/>
                    </a:p>
                  </a:txBody>
                  <a:tcPr/>
                </a:tc>
                <a:tc>
                  <a:txBody>
                    <a:bodyPr/>
                    <a:lstStyle/>
                    <a:p>
                      <a:r>
                        <a:rPr lang="en-US" sz="2400" dirty="0" smtClean="0"/>
                        <a:t>How does it compare to other organisms? Are our findings general?</a:t>
                      </a:r>
                    </a:p>
                    <a:p>
                      <a:endParaRPr lang="en-US" sz="2400" dirty="0"/>
                    </a:p>
                  </a:txBody>
                  <a:tcPr/>
                </a:tc>
              </a:tr>
              <a:tr h="370840">
                <a:tc>
                  <a:txBody>
                    <a:bodyPr/>
                    <a:lstStyle/>
                    <a:p>
                      <a:r>
                        <a:rPr lang="en-US" sz="2400" dirty="0" smtClean="0"/>
                        <a:t>ANALYTICAL</a:t>
                      </a:r>
                      <a:endParaRPr lang="en-US" sz="2400" dirty="0"/>
                    </a:p>
                  </a:txBody>
                  <a:tcPr/>
                </a:tc>
                <a:tc>
                  <a:txBody>
                    <a:bodyPr/>
                    <a:lstStyle/>
                    <a:p>
                      <a:r>
                        <a:rPr lang="en-US" sz="2400" dirty="0" smtClean="0"/>
                        <a:t>How does it work? What is the mechanism?</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main conclusions of the Paper?</a:t>
            </a:r>
            <a:endParaRPr lang="en-US" dirty="0"/>
          </a:p>
        </p:txBody>
      </p:sp>
      <p:sp>
        <p:nvSpPr>
          <p:cNvPr id="3" name="Content Placeholder 2"/>
          <p:cNvSpPr>
            <a:spLocks noGrp="1"/>
          </p:cNvSpPr>
          <p:nvPr>
            <p:ph idx="1"/>
          </p:nvPr>
        </p:nvSpPr>
        <p:spPr/>
        <p:txBody>
          <a:bodyPr/>
          <a:lstStyle/>
          <a:p>
            <a:r>
              <a:rPr lang="en-US" dirty="0" smtClean="0"/>
              <a:t>Highlighted in the abstract</a:t>
            </a:r>
          </a:p>
          <a:p>
            <a:endParaRPr lang="en-US" dirty="0" smtClean="0"/>
          </a:p>
          <a:p>
            <a:r>
              <a:rPr lang="en-US" dirty="0" smtClean="0"/>
              <a:t>Expanded upon in the discussion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evidence supports those conclusions?</a:t>
            </a:r>
            <a:endParaRPr lang="en-US" dirty="0"/>
          </a:p>
        </p:txBody>
      </p:sp>
      <p:sp>
        <p:nvSpPr>
          <p:cNvPr id="3" name="Content Placeholder 2"/>
          <p:cNvSpPr>
            <a:spLocks noGrp="1"/>
          </p:cNvSpPr>
          <p:nvPr>
            <p:ph idx="1"/>
          </p:nvPr>
        </p:nvSpPr>
        <p:spPr/>
        <p:txBody>
          <a:bodyPr/>
          <a:lstStyle/>
          <a:p>
            <a:r>
              <a:rPr lang="en-US" dirty="0" smtClean="0"/>
              <a:t>Results</a:t>
            </a:r>
          </a:p>
          <a:p>
            <a:endParaRPr lang="en-US" dirty="0" smtClean="0"/>
          </a:p>
          <a:p>
            <a:r>
              <a:rPr lang="en-US" dirty="0" smtClean="0"/>
              <a:t>How many lines of evidence?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the data actually support the conclusions?</a:t>
            </a:r>
            <a:endParaRPr lang="en-US" dirty="0"/>
          </a:p>
        </p:txBody>
      </p:sp>
      <p:sp>
        <p:nvSpPr>
          <p:cNvPr id="3" name="Content Placeholder 2"/>
          <p:cNvSpPr>
            <a:spLocks noGrp="1"/>
          </p:cNvSpPr>
          <p:nvPr>
            <p:ph idx="1"/>
          </p:nvPr>
        </p:nvSpPr>
        <p:spPr>
          <a:xfrm>
            <a:off x="457200" y="1775191"/>
            <a:ext cx="8229600" cy="4778009"/>
          </a:xfrm>
        </p:spPr>
        <p:txBody>
          <a:bodyPr>
            <a:normAutofit/>
          </a:bodyPr>
          <a:lstStyle/>
          <a:p>
            <a:r>
              <a:rPr lang="en-US" dirty="0" smtClean="0"/>
              <a:t>This helps evaluate whether the conclusion is sound</a:t>
            </a:r>
          </a:p>
          <a:p>
            <a:pPr marL="438912" lvl="1" indent="-320040">
              <a:spcBef>
                <a:spcPts val="0"/>
              </a:spcBef>
              <a:buClr>
                <a:schemeClr val="accent1"/>
              </a:buClr>
              <a:buSzPct val="80000"/>
              <a:buFont typeface="Wingdings 2"/>
              <a:buChar char=""/>
            </a:pPr>
            <a:r>
              <a:rPr lang="en-US" dirty="0" smtClean="0"/>
              <a:t>Do the authors take multiple approaches to answering a question? </a:t>
            </a:r>
          </a:p>
          <a:p>
            <a:pPr marL="704088" lvl="2" indent="-320040">
              <a:spcBef>
                <a:spcPts val="0"/>
              </a:spcBef>
              <a:buClr>
                <a:schemeClr val="accent1"/>
              </a:buClr>
              <a:buSzPct val="80000"/>
              <a:buFont typeface="Wingdings 2"/>
              <a:buChar char=""/>
            </a:pPr>
            <a:r>
              <a:rPr lang="en-US" dirty="0" smtClean="0"/>
              <a:t>Do they have multiple lines of evidence, from different directions, supporting their conclusions?</a:t>
            </a:r>
          </a:p>
          <a:p>
            <a:r>
              <a:rPr lang="en-US" dirty="0" smtClean="0"/>
              <a:t>Are there implicit or hidden assumptions used by the authors in interpreting their data?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1163</TotalTime>
  <Words>2889</Words>
  <Application>Microsoft Macintosh PowerPoint</Application>
  <PresentationFormat>On-screen Show (4:3)</PresentationFormat>
  <Paragraphs>145</Paragraphs>
  <Slides>22</Slides>
  <Notes>4</Notes>
  <HiddenSlides>0</HiddenSlides>
  <MMClips>0</MMClips>
  <ScaleCrop>false</ScaleCrop>
  <HeadingPairs>
    <vt:vector size="6" baseType="variant">
      <vt:variant>
        <vt:lpstr>Design Template</vt:lpstr>
      </vt:variant>
      <vt:variant>
        <vt:i4>1</vt:i4>
      </vt:variant>
      <vt:variant>
        <vt:lpstr>Links</vt:lpstr>
      </vt:variant>
      <vt:variant>
        <vt:i4>2</vt:i4>
      </vt:variant>
      <vt:variant>
        <vt:lpstr>Slide Titles</vt:lpstr>
      </vt:variant>
      <vt:variant>
        <vt:i4>22</vt:i4>
      </vt:variant>
    </vt:vector>
  </HeadingPairs>
  <TitlesOfParts>
    <vt:vector size="25" baseType="lpstr">
      <vt:lpstr>Module</vt:lpstr>
      <vt:lpstr>Macintosh HD:Users:heatherolins:Desktop:OEB119:Discussion Groups.docx!OLE_LINK2</vt:lpstr>
      <vt:lpstr>Macintosh HD:Users:heatherolins:Desktop:OEB119:Discussion Groups.docx!OLE_LINK3</vt:lpstr>
      <vt:lpstr>DISCUSSION GROUPS OEB 119: Deep Sea Biology</vt:lpstr>
      <vt:lpstr>Organization of a Paper</vt:lpstr>
      <vt:lpstr>Organization cont..</vt:lpstr>
      <vt:lpstr>Reading a Scientific Paper</vt:lpstr>
      <vt:lpstr>Evaluating a Paper</vt:lpstr>
      <vt:lpstr>What questions does the paper address?</vt:lpstr>
      <vt:lpstr>What are the main conclusions of the Paper?</vt:lpstr>
      <vt:lpstr>What evidence supports those conclusions?</vt:lpstr>
      <vt:lpstr>Do the data actually support the conclusions?</vt:lpstr>
      <vt:lpstr>What is the quality of the evidence?</vt:lpstr>
      <vt:lpstr>Why are the conclusions important?</vt:lpstr>
      <vt:lpstr>Weekly assignment:</vt:lpstr>
      <vt:lpstr>Discussion leader –</vt:lpstr>
      <vt:lpstr>Background Presenter </vt:lpstr>
      <vt:lpstr>Methods Presenter </vt:lpstr>
      <vt:lpstr>Results/Conclusions Presenter </vt:lpstr>
      <vt:lpstr>Response Topics:  (for the presenting team only) </vt:lpstr>
      <vt:lpstr>Evaluation: </vt:lpstr>
      <vt:lpstr>Divide into Groups: Mothra/ Endevor</vt:lpstr>
      <vt:lpstr>Each Group: make 4 teams</vt:lpstr>
      <vt:lpstr>Next Monday Disscusion</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GROUPS</dc:title>
  <dc:creator>Kiana Frank</dc:creator>
  <cp:lastModifiedBy>Ananda Martin-Caughey</cp:lastModifiedBy>
  <cp:revision>6</cp:revision>
  <dcterms:created xsi:type="dcterms:W3CDTF">2013-08-03T21:06:06Z</dcterms:created>
  <dcterms:modified xsi:type="dcterms:W3CDTF">2013-08-03T21:08:14Z</dcterms:modified>
</cp:coreProperties>
</file>