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 id="2147483792" r:id="rId2"/>
  </p:sldMasterIdLst>
  <p:notesMasterIdLst>
    <p:notesMasterId r:id="rId16"/>
  </p:notesMasterIdLst>
  <p:sldIdLst>
    <p:sldId id="269" r:id="rId3"/>
    <p:sldId id="261" r:id="rId4"/>
    <p:sldId id="263" r:id="rId5"/>
    <p:sldId id="264" r:id="rId6"/>
    <p:sldId id="274" r:id="rId7"/>
    <p:sldId id="275" r:id="rId8"/>
    <p:sldId id="256" r:id="rId9"/>
    <p:sldId id="270" r:id="rId10"/>
    <p:sldId id="271" r:id="rId11"/>
    <p:sldId id="266" r:id="rId12"/>
    <p:sldId id="272" r:id="rId13"/>
    <p:sldId id="273" r:id="rId14"/>
    <p:sldId id="260"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68536" autoAdjust="0"/>
  </p:normalViewPr>
  <p:slideViewPr>
    <p:cSldViewPr snapToObjects="1">
      <p:cViewPr>
        <p:scale>
          <a:sx n="75" d="100"/>
          <a:sy n="75" d="100"/>
        </p:scale>
        <p:origin x="-1014" y="-96"/>
      </p:cViewPr>
      <p:guideLst>
        <p:guide orient="horz" pos="2160"/>
        <p:guide pos="2880"/>
      </p:guideLst>
    </p:cSldViewPr>
  </p:slideViewPr>
  <p:outlineViewPr>
    <p:cViewPr>
      <p:scale>
        <a:sx n="33" d="100"/>
        <a:sy n="33" d="100"/>
      </p:scale>
      <p:origin x="42" y="702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55D5045D-1F08-4628-9283-F94943FD0D84}" type="datetime1">
              <a:rPr lang="en-US"/>
              <a:pPr>
                <a:defRPr/>
              </a:pPr>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CD074DCB-4E47-4720-8F85-16EE972AE9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smtClean="0">
                <a:ea typeface="ＭＳ Ｐゴシック"/>
                <a:cs typeface="ＭＳ Ｐゴシック"/>
              </a:rPr>
              <a:t>For this tidbit, we have white and black slides.  White slides are information for the instructor, and black slides are intended for the students, but feel free to mix and match for your class. </a:t>
            </a:r>
          </a:p>
        </p:txBody>
      </p:sp>
      <p:sp>
        <p:nvSpPr>
          <p:cNvPr id="27651" name="Slide Number Placeholder 3"/>
          <p:cNvSpPr>
            <a:spLocks noGrp="1"/>
          </p:cNvSpPr>
          <p:nvPr>
            <p:ph type="sldNum" sz="quarter" idx="5"/>
          </p:nvPr>
        </p:nvSpPr>
        <p:spPr bwMode="auto">
          <a:noFill/>
          <a:ln>
            <a:miter lim="800000"/>
            <a:headEnd/>
            <a:tailEnd/>
          </a:ln>
        </p:spPr>
        <p:txBody>
          <a:bodyPr/>
          <a:lstStyle/>
          <a:p>
            <a:fld id="{2910387B-0B9E-469E-BD4D-95A75F429A2E}" type="slidenum">
              <a:rPr lang="en-US" smtClean="0">
                <a:latin typeface="Calibri" pitchFamily="34" charset="0"/>
                <a:ea typeface="ＭＳ Ｐゴシック"/>
                <a:cs typeface="ＭＳ Ｐゴシック"/>
              </a:rPr>
              <a:pPr/>
              <a:t>1</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endParaRPr lang="en-US" smtClean="0">
              <a:ea typeface="ＭＳ Ｐゴシック"/>
              <a:cs typeface="ＭＳ Ｐゴシック"/>
            </a:endParaRPr>
          </a:p>
          <a:p>
            <a:r>
              <a:rPr lang="en-US" smtClean="0">
                <a:ea typeface="ＭＳ Ｐゴシック"/>
                <a:cs typeface="ＭＳ Ｐゴシック"/>
              </a:rPr>
              <a:t> Now individually, take 1 minute to write the single strongest aspect of this analogy. You will turn these in at the end of class. (1 min)</a:t>
            </a:r>
          </a:p>
          <a:p>
            <a:endParaRPr lang="en-US" smtClean="0">
              <a:ea typeface="ＭＳ Ｐゴシック"/>
              <a:cs typeface="ＭＳ Ｐゴシック"/>
            </a:endParaRPr>
          </a:p>
          <a:p>
            <a:r>
              <a:rPr lang="en-US" smtClean="0">
                <a:ea typeface="ＭＳ Ｐゴシック"/>
                <a:cs typeface="ＭＳ Ｐゴシック"/>
              </a:rPr>
              <a:t>Optional: collect the papers and then have the class report on their chosen analogy. </a:t>
            </a:r>
          </a:p>
          <a:p>
            <a:r>
              <a:rPr lang="en-US" smtClean="0">
                <a:ea typeface="ＭＳ Ｐゴシック"/>
                <a:cs typeface="ＭＳ Ｐゴシック"/>
              </a:rPr>
              <a:t> </a:t>
            </a:r>
          </a:p>
          <a:p>
            <a:r>
              <a:rPr lang="en-US" smtClean="0">
                <a:ea typeface="ＭＳ Ｐゴシック"/>
                <a:cs typeface="ＭＳ Ｐゴシック"/>
              </a:rPr>
              <a:t>TRANSITION:  Circle the membrane renewal / vesicle transport on your white paper.  </a:t>
            </a:r>
          </a:p>
          <a:p>
            <a:endParaRPr lang="en-US" smtClean="0">
              <a:ea typeface="ＭＳ Ｐゴシック"/>
              <a:cs typeface="ＭＳ Ｐゴシック"/>
            </a:endParaRPr>
          </a:p>
        </p:txBody>
      </p:sp>
      <p:sp>
        <p:nvSpPr>
          <p:cNvPr id="47107" name="Slide Number Placeholder 3"/>
          <p:cNvSpPr>
            <a:spLocks noGrp="1"/>
          </p:cNvSpPr>
          <p:nvPr>
            <p:ph type="sldNum" sz="quarter" idx="5"/>
          </p:nvPr>
        </p:nvSpPr>
        <p:spPr bwMode="auto">
          <a:noFill/>
          <a:ln>
            <a:miter lim="800000"/>
            <a:headEnd/>
            <a:tailEnd/>
          </a:ln>
        </p:spPr>
        <p:txBody>
          <a:bodyPr/>
          <a:lstStyle/>
          <a:p>
            <a:fld id="{A219CEC9-F9BA-4BF7-AB1E-E9AAA786DB8E}" type="slidenum">
              <a:rPr lang="en-US" smtClean="0">
                <a:latin typeface="Calibri" pitchFamily="34" charset="0"/>
                <a:ea typeface="ＭＳ Ｐゴシック"/>
                <a:cs typeface="ＭＳ Ｐゴシック"/>
              </a:rPr>
              <a:pPr/>
              <a:t>11</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a:spcBef>
                <a:spcPct val="0"/>
              </a:spcBef>
            </a:pPr>
            <a:r>
              <a:rPr lang="en-US" smtClean="0">
                <a:ea typeface="ＭＳ Ｐゴシック"/>
                <a:cs typeface="ＭＳ Ｐゴシック"/>
              </a:rPr>
              <a:t>One of the dynamic processes you just identified (point to it)  is vesicle trafficking/replacement of membrane.  This image is one frame of a movie showing GFP-tagged vesicles moving to the plasma membrane in an epithelial cell.  The GFP tag is on a membrane protein, the LDL receptor. As the vesicles fuse with the membrane, lipids and proteins are replaced. This image is </a:t>
            </a:r>
            <a:r>
              <a:rPr lang="en-US" b="1" smtClean="0">
                <a:ea typeface="ＭＳ Ｐゴシック"/>
                <a:cs typeface="ＭＳ Ｐゴシック"/>
              </a:rPr>
              <a:t>part of figure 1.  You will analyze all of figure one </a:t>
            </a:r>
            <a:r>
              <a:rPr lang="en-US" smtClean="0">
                <a:ea typeface="ＭＳ Ｐゴシック"/>
                <a:cs typeface="ＭＳ Ｐゴシック"/>
              </a:rPr>
              <a:t>for tomorrow</a:t>
            </a:r>
            <a:r>
              <a:rPr lang="en-US" altLang="en-US" smtClean="0">
                <a:ea typeface="ＭＳ Ｐゴシック"/>
                <a:cs typeface="ＭＳ Ｐゴシック"/>
              </a:rPr>
              <a:t>’</a:t>
            </a:r>
            <a:r>
              <a:rPr lang="en-US" smtClean="0">
                <a:ea typeface="ＭＳ Ｐゴシック"/>
                <a:cs typeface="ＭＳ Ｐゴシック"/>
              </a:rPr>
              <a:t>s class. NEXT SLIDE</a:t>
            </a:r>
          </a:p>
          <a:p>
            <a:pPr>
              <a:spcBef>
                <a:spcPct val="0"/>
              </a:spcBef>
            </a:pPr>
            <a:endParaRPr lang="en-US" smtClean="0">
              <a:ea typeface="ＭＳ Ｐゴシック"/>
              <a:cs typeface="ＭＳ Ｐゴシック"/>
            </a:endParaRPr>
          </a:p>
          <a:p>
            <a:pPr>
              <a:spcBef>
                <a:spcPct val="0"/>
              </a:spcBef>
            </a:pPr>
            <a:r>
              <a:rPr lang="en-US" smtClean="0">
                <a:ea typeface="ＭＳ Ｐゴシック"/>
                <a:cs typeface="ＭＳ Ｐゴシック"/>
              </a:rPr>
              <a:t>Optional:  you could have the students tell you what they see in the picture.  The idea here is to set up the homework, where the students will be analyzing THIS FIGURE.</a:t>
            </a:r>
          </a:p>
          <a:p>
            <a:pPr>
              <a:spcBef>
                <a:spcPct val="0"/>
              </a:spcBef>
            </a:pPr>
            <a:r>
              <a:rPr lang="en-US" smtClean="0">
                <a:ea typeface="ＭＳ Ｐゴシック"/>
                <a:cs typeface="ＭＳ Ｐゴシック"/>
              </a:rPr>
              <a:t>Depending upon the level of the class, the homework itself is optional</a:t>
            </a:r>
          </a:p>
          <a:p>
            <a:pPr>
              <a:spcBef>
                <a:spcPct val="0"/>
              </a:spcBef>
            </a:pPr>
            <a:endParaRPr lang="en-US" smtClean="0">
              <a:ea typeface="ＭＳ Ｐゴシック"/>
              <a:cs typeface="ＭＳ Ｐゴシック"/>
            </a:endParaRPr>
          </a:p>
          <a:p>
            <a:pPr>
              <a:spcBef>
                <a:spcPct val="0"/>
              </a:spcBef>
            </a:pPr>
            <a:r>
              <a:rPr lang="en-US" smtClean="0">
                <a:latin typeface="Arial" charset="0"/>
                <a:ea typeface="ＭＳ Ｐゴシック"/>
                <a:cs typeface="ＭＳ Ｐゴシック"/>
              </a:rPr>
              <a:t>Kreitzer et al., 2003. Three-dimensional analysis of post-Golgi carrier exocytosis in epithelial cells.  Nature Cell Biology  5: 126-136.   DOI: 10.1038/ncb917  </a:t>
            </a:r>
          </a:p>
          <a:p>
            <a:pPr>
              <a:spcBef>
                <a:spcPct val="0"/>
              </a:spcBef>
            </a:pPr>
            <a:r>
              <a:rPr lang="en-US" smtClean="0">
                <a:ea typeface="ＭＳ Ｐゴシック"/>
                <a:cs typeface="ＭＳ Ｐゴシック"/>
              </a:rPr>
              <a:t>The photo is of Geri Kreitzer, who is now an Associate Professor at Cornell. We show the scientist to help students make a personal connection. </a:t>
            </a:r>
          </a:p>
        </p:txBody>
      </p:sp>
      <p:sp>
        <p:nvSpPr>
          <p:cNvPr id="49155" name="Slide Number Placeholder 3"/>
          <p:cNvSpPr>
            <a:spLocks noGrp="1"/>
          </p:cNvSpPr>
          <p:nvPr>
            <p:ph type="sldNum" sz="quarter" idx="5"/>
          </p:nvPr>
        </p:nvSpPr>
        <p:spPr bwMode="auto">
          <a:noFill/>
          <a:ln>
            <a:miter lim="800000"/>
            <a:headEnd/>
            <a:tailEnd/>
          </a:ln>
        </p:spPr>
        <p:txBody>
          <a:bodyPr/>
          <a:lstStyle/>
          <a:p>
            <a:fld id="{625EEFE4-3571-4A20-B732-1AEDE1018F42}" type="slidenum">
              <a:rPr lang="en-US" smtClean="0">
                <a:latin typeface="Calibri" pitchFamily="34" charset="0"/>
                <a:ea typeface="ＭＳ Ｐゴシック"/>
                <a:cs typeface="ＭＳ Ｐゴシック"/>
              </a:rPr>
              <a:pPr/>
              <a:t>12</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r>
              <a:rPr lang="en-US" smtClean="0">
                <a:ea typeface="ＭＳ Ｐゴシック"/>
                <a:cs typeface="ＭＳ Ｐゴシック"/>
              </a:rPr>
              <a:t>Ask: What protein will you label? What process will it be used to study? As homework, we will read a paper that I put on blackboard. I want you to read the whole paper, but focus on figure 1. Write a 1 page synopsis of the figure. Be sure to include the hypothesis, methods, controls, variables, results, and any conclusions. Then I want you to outline an experiment using a GFP-labeled protein to study a different process identified by the class today.</a:t>
            </a:r>
          </a:p>
          <a:p>
            <a:endParaRPr lang="en-US" smtClean="0">
              <a:ea typeface="ＭＳ Ｐゴシック"/>
              <a:cs typeface="ＭＳ Ｐゴシック"/>
            </a:endParaRPr>
          </a:p>
          <a:p>
            <a:r>
              <a:rPr lang="en-US" smtClean="0">
                <a:ea typeface="ＭＳ Ｐゴシック"/>
                <a:cs typeface="ＭＳ Ｐゴシック"/>
              </a:rPr>
              <a:t>Homework could be optional (or you could drop part 3), and can be adapted according to level of students and your learning goals. </a:t>
            </a:r>
          </a:p>
        </p:txBody>
      </p:sp>
      <p:sp>
        <p:nvSpPr>
          <p:cNvPr id="51203" name="Slide Number Placeholder 3"/>
          <p:cNvSpPr>
            <a:spLocks noGrp="1"/>
          </p:cNvSpPr>
          <p:nvPr>
            <p:ph type="sldNum" sz="quarter" idx="5"/>
          </p:nvPr>
        </p:nvSpPr>
        <p:spPr bwMode="auto">
          <a:noFill/>
          <a:ln>
            <a:miter lim="800000"/>
            <a:headEnd/>
            <a:tailEnd/>
          </a:ln>
        </p:spPr>
        <p:txBody>
          <a:bodyPr/>
          <a:lstStyle/>
          <a:p>
            <a:fld id="{950D865D-EB0E-4921-9879-2FBAF04D7E36}" type="slidenum">
              <a:rPr lang="en-US" smtClean="0">
                <a:latin typeface="Calibri" pitchFamily="34" charset="0"/>
                <a:ea typeface="ＭＳ Ｐゴシック"/>
                <a:cs typeface="ＭＳ Ｐゴシック"/>
              </a:rPr>
              <a:pPr/>
              <a:t>13</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sz="1800" smtClean="0">
                <a:ea typeface="ＭＳ Ｐゴシック"/>
                <a:cs typeface="ＭＳ Ｐゴシック"/>
              </a:rPr>
              <a:t>To set the stage, we have designed this teachable tidbit for use in an intermediate level Cell Bio course. We envision it being used in the first few weeks of the course. Students will already have reviewed the basic components of the cell and should have a working knowledge of the various requirements of energy in cellular processes. Students will also have been introduced to common methods to study cells, at the level of material often provided at the start in Cell Biology texts. The tidbit activity will introduce concepts which will be explored in greater depth later in the course. </a:t>
            </a:r>
          </a:p>
          <a:p>
            <a:endParaRPr lang="en-US" smtClean="0">
              <a:ea typeface="ＭＳ Ｐゴシック"/>
              <a:cs typeface="ＭＳ Ｐゴシック"/>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EB1D17C1-4D17-4B36-AEE7-DD7FE4E97004}" type="slidenum">
              <a:rPr lang="en-US" smtClean="0">
                <a:latin typeface="Calibri" pitchFamily="34" charset="0"/>
                <a:ea typeface="ＭＳ Ｐゴシック"/>
                <a:cs typeface="ＭＳ Ｐゴシック"/>
              </a:rPr>
              <a:pPr/>
              <a:t>2</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a:cs typeface="ＭＳ Ｐゴシック"/>
              </a:rPr>
              <a:t>Emphasize that dynamic change, including turnover of multiple cellular components, keeps cells healthy - even apparently “static” (non-dividing, non-motile) cells</a:t>
            </a:r>
          </a:p>
          <a:p>
            <a:pPr eaLnBrk="1" hangingPunct="1">
              <a:spcBef>
                <a:spcPct val="0"/>
              </a:spcBef>
            </a:pPr>
            <a:r>
              <a:rPr lang="en-US" smtClean="0">
                <a:ea typeface="ＭＳ Ｐゴシック"/>
                <a:cs typeface="ＭＳ Ｐゴシック"/>
              </a:rPr>
              <a:t>Here are the 4 Learning Goals of this unit. The 4</a:t>
            </a:r>
            <a:r>
              <a:rPr lang="en-US" baseline="30000" smtClean="0">
                <a:ea typeface="ＭＳ Ｐゴシック"/>
                <a:cs typeface="ＭＳ Ｐゴシック"/>
              </a:rPr>
              <a:t>th</a:t>
            </a:r>
            <a:r>
              <a:rPr lang="en-US" smtClean="0">
                <a:ea typeface="ＭＳ Ｐゴシック"/>
                <a:cs typeface="ＭＳ Ｐゴシック"/>
              </a:rPr>
              <a:t> goal is where this tidbit will be used. It is to understand that the maintenance of cellular structure involves dynamic processes.</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The most important thing is not that your unit has all of these goals – this tidbit could work in a variety of different contexts including intro bio, A+P, etc. </a:t>
            </a:r>
          </a:p>
        </p:txBody>
      </p:sp>
      <p:sp>
        <p:nvSpPr>
          <p:cNvPr id="31747" name="Slide Number Placeholder 3"/>
          <p:cNvSpPr>
            <a:spLocks noGrp="1"/>
          </p:cNvSpPr>
          <p:nvPr>
            <p:ph type="sldNum" sz="quarter" idx="5"/>
          </p:nvPr>
        </p:nvSpPr>
        <p:spPr bwMode="auto">
          <a:noFill/>
          <a:ln>
            <a:miter lim="800000"/>
            <a:headEnd/>
            <a:tailEnd/>
          </a:ln>
        </p:spPr>
        <p:txBody>
          <a:bodyPr/>
          <a:lstStyle/>
          <a:p>
            <a:fld id="{B326BA7F-CBE9-464C-B1F3-1F5FF7FFBAD7}" type="slidenum">
              <a:rPr lang="en-US" smtClean="0">
                <a:latin typeface="Calibri" pitchFamily="34" charset="0"/>
                <a:ea typeface="ＭＳ Ｐゴシック"/>
                <a:cs typeface="ＭＳ Ｐゴシック"/>
              </a:rPr>
              <a:pPr/>
              <a:t>3</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smtClean="0">
                <a:ea typeface="ＭＳ Ｐゴシック"/>
                <a:cs typeface="ＭＳ Ｐゴシック"/>
              </a:rPr>
              <a:t>To help reach this goal, the tidbit will help students achieve the listed objectives. </a:t>
            </a:r>
          </a:p>
        </p:txBody>
      </p:sp>
      <p:sp>
        <p:nvSpPr>
          <p:cNvPr id="33795" name="Slide Number Placeholder 3"/>
          <p:cNvSpPr>
            <a:spLocks noGrp="1"/>
          </p:cNvSpPr>
          <p:nvPr>
            <p:ph type="sldNum" sz="quarter" idx="5"/>
          </p:nvPr>
        </p:nvSpPr>
        <p:spPr bwMode="auto">
          <a:noFill/>
          <a:ln>
            <a:miter lim="800000"/>
            <a:headEnd/>
            <a:tailEnd/>
          </a:ln>
        </p:spPr>
        <p:txBody>
          <a:bodyPr/>
          <a:lstStyle/>
          <a:p>
            <a:fld id="{50E22192-A255-445A-9A18-F51F317C64EC}" type="slidenum">
              <a:rPr lang="en-US" smtClean="0">
                <a:latin typeface="Calibri" pitchFamily="34" charset="0"/>
                <a:ea typeface="ＭＳ Ｐゴシック"/>
                <a:cs typeface="ＭＳ Ｐゴシック"/>
              </a:rPr>
              <a:pPr/>
              <a:t>4</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endParaRPr lang="en-US" smtClean="0">
              <a:ea typeface="ＭＳ Ｐゴシック"/>
              <a:cs typeface="ＭＳ Ｐゴシック"/>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6D61BD0D-97EA-4A42-BB0A-AFAEE6362703}" type="slidenum">
              <a:rPr lang="en-US" smtClean="0">
                <a:latin typeface="Calibri" pitchFamily="34" charset="0"/>
                <a:ea typeface="ＭＳ Ｐゴシック"/>
                <a:cs typeface="ＭＳ Ｐゴシック"/>
              </a:rPr>
              <a:pPr/>
              <a:t>5</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smtClean="0">
                <a:ea typeface="ＭＳ Ｐゴシック"/>
                <a:cs typeface="ＭＳ Ｐゴシック"/>
              </a:rPr>
              <a:t>Note on the photo:  </a:t>
            </a:r>
          </a:p>
          <a:p>
            <a:r>
              <a:rPr lang="en-US" smtClean="0">
                <a:ea typeface="ＭＳ Ｐゴシック"/>
                <a:cs typeface="ＭＳ Ｐゴシック"/>
              </a:rPr>
              <a:t>Sloan Kulper designed this building in the shape of a cell for the Institute for Nanobiomedical Technology and Membrane Biology in Chengdu China.</a:t>
            </a:r>
          </a:p>
          <a:p>
            <a:r>
              <a:rPr lang="en-US" smtClean="0">
                <a:ea typeface="ＭＳ Ｐゴシック"/>
                <a:cs typeface="ＭＳ Ｐゴシック"/>
              </a:rPr>
              <a:t>http://archinect.com/news/article/42013/two-from-mit-conceive-cell-shaped-building</a:t>
            </a:r>
          </a:p>
          <a:p>
            <a:endParaRPr lang="en-US" smtClean="0">
              <a:ea typeface="ＭＳ Ｐゴシック"/>
              <a:cs typeface="ＭＳ Ｐゴシック"/>
            </a:endParaRPr>
          </a:p>
          <a:p>
            <a:r>
              <a:rPr lang="en-US" smtClean="0">
                <a:ea typeface="ＭＳ Ｐゴシック"/>
                <a:cs typeface="ＭＳ Ｐゴシック"/>
              </a:rPr>
              <a:t>Don’t dwell on the photo, unless you want to bring it back later.  Could sub in your own relevant photo. </a:t>
            </a:r>
          </a:p>
        </p:txBody>
      </p:sp>
      <p:sp>
        <p:nvSpPr>
          <p:cNvPr id="38915" name="Slide Number Placeholder 3"/>
          <p:cNvSpPr>
            <a:spLocks noGrp="1"/>
          </p:cNvSpPr>
          <p:nvPr>
            <p:ph type="sldNum" sz="quarter" idx="5"/>
          </p:nvPr>
        </p:nvSpPr>
        <p:spPr bwMode="auto">
          <a:noFill/>
          <a:ln>
            <a:miter lim="800000"/>
            <a:headEnd/>
            <a:tailEnd/>
          </a:ln>
        </p:spPr>
        <p:txBody>
          <a:bodyPr/>
          <a:lstStyle/>
          <a:p>
            <a:fld id="{A3419427-1C48-4112-8E92-7D4FC1BA15C5}" type="slidenum">
              <a:rPr lang="en-US" smtClean="0">
                <a:latin typeface="Calibri" pitchFamily="34" charset="0"/>
                <a:ea typeface="ＭＳ Ｐゴシック"/>
                <a:cs typeface="ＭＳ Ｐゴシック"/>
              </a:rPr>
              <a:pPr/>
              <a:t>7</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smtClean="0">
                <a:ea typeface="ＭＳ Ｐゴシック"/>
                <a:cs typeface="ＭＳ Ｐゴシック"/>
              </a:rPr>
              <a:t>You can split this up however you want, but we put yellow or blue post-its at each place before class. </a:t>
            </a:r>
          </a:p>
          <a:p>
            <a:endParaRPr lang="en-US" smtClean="0">
              <a:ea typeface="ＭＳ Ｐゴシック"/>
              <a:cs typeface="ＭＳ Ｐゴシック"/>
            </a:endParaRPr>
          </a:p>
          <a:p>
            <a:endParaRPr lang="en-US" smtClean="0">
              <a:ea typeface="ＭＳ Ｐゴシック"/>
              <a:cs typeface="ＭＳ Ｐゴシック"/>
            </a:endParaRPr>
          </a:p>
          <a:p>
            <a:r>
              <a:rPr lang="en-US" smtClean="0">
                <a:ea typeface="ＭＳ Ｐゴシック"/>
                <a:cs typeface="ＭＳ Ｐゴシック"/>
              </a:rPr>
              <a:t>Script: The goal of class today is to compare what needs to occur in a building maintain it with the processes that occur in a cellular to keep it alive and functional. </a:t>
            </a:r>
          </a:p>
          <a:p>
            <a:r>
              <a:rPr lang="en-US" smtClean="0">
                <a:ea typeface="ＭＳ Ｐゴシック"/>
                <a:cs typeface="ＭＳ Ｐゴシック"/>
              </a:rPr>
              <a:t>1) Students please find the post-it note at your place.  Pair up with a student with the SAME COLOR of post it note.</a:t>
            </a:r>
          </a:p>
          <a:p>
            <a:r>
              <a:rPr lang="en-US" smtClean="0">
                <a:ea typeface="ＭＳ Ｐゴシック"/>
                <a:cs typeface="ＭＳ Ｐゴシック"/>
              </a:rPr>
              <a:t>Yellow post-it pairs are the “Cells” </a:t>
            </a:r>
          </a:p>
          <a:p>
            <a:r>
              <a:rPr lang="en-US" smtClean="0">
                <a:ea typeface="ＭＳ Ｐゴシック"/>
                <a:cs typeface="ＭＳ Ｐゴシック"/>
              </a:rPr>
              <a:t>Blue post-it pairs are the “Buildings”</a:t>
            </a:r>
          </a:p>
          <a:p>
            <a:endParaRPr lang="en-US" smtClean="0">
              <a:ea typeface="ＭＳ Ｐゴシック"/>
              <a:cs typeface="ＭＳ Ｐゴシック"/>
            </a:endParaRPr>
          </a:p>
          <a:p>
            <a:r>
              <a:rPr lang="en-US" smtClean="0">
                <a:ea typeface="ＭＳ Ｐゴシック"/>
                <a:cs typeface="ＭＳ Ｐゴシック"/>
              </a:rPr>
              <a:t>YELLOW (Cell pairs) list or draw all the things that need to happen to keep a </a:t>
            </a:r>
            <a:r>
              <a:rPr lang="en-US" b="1" smtClean="0">
                <a:ea typeface="ＭＳ Ｐゴシック"/>
                <a:cs typeface="ＭＳ Ｐゴシック"/>
              </a:rPr>
              <a:t>non-motile </a:t>
            </a:r>
            <a:r>
              <a:rPr lang="en-US" smtClean="0">
                <a:ea typeface="ＭＳ Ｐゴシック"/>
                <a:cs typeface="ＭＳ Ｐゴシック"/>
              </a:rPr>
              <a:t>(could say non-moving), </a:t>
            </a:r>
            <a:r>
              <a:rPr lang="en-US" b="1" smtClean="0">
                <a:ea typeface="ＭＳ Ｐゴシック"/>
                <a:cs typeface="ＭＳ Ｐゴシック"/>
              </a:rPr>
              <a:t>non-dividing</a:t>
            </a:r>
            <a:r>
              <a:rPr lang="en-US" smtClean="0">
                <a:ea typeface="ＭＳ Ｐゴシック"/>
                <a:cs typeface="ＭＳ Ｐゴシック"/>
              </a:rPr>
              <a:t> cells functioning and well-maintained.</a:t>
            </a:r>
          </a:p>
          <a:p>
            <a:r>
              <a:rPr lang="en-US" smtClean="0">
                <a:ea typeface="ＭＳ Ｐゴシック"/>
                <a:cs typeface="ＭＳ Ｐゴシック"/>
              </a:rPr>
              <a:t>BLUE (Building pairs) list or draw all the things that need to happen to keep THIS BUILDING functioning and well-maintained.</a:t>
            </a:r>
          </a:p>
          <a:p>
            <a:endParaRPr lang="en-US" smtClean="0">
              <a:ea typeface="ＭＳ Ｐゴシック"/>
              <a:cs typeface="ＭＳ Ｐゴシック"/>
            </a:endParaRPr>
          </a:p>
          <a:p>
            <a:r>
              <a:rPr lang="en-US" smtClean="0">
                <a:ea typeface="ＭＳ Ｐゴシック"/>
                <a:cs typeface="ＭＳ Ｐゴシック"/>
              </a:rPr>
              <a:t>You have 4 minutes.  Be sure each person makes his or her OWN LIST because you will take it with you in the next activity. </a:t>
            </a:r>
          </a:p>
        </p:txBody>
      </p:sp>
      <p:sp>
        <p:nvSpPr>
          <p:cNvPr id="40963" name="Slide Number Placeholder 3"/>
          <p:cNvSpPr>
            <a:spLocks noGrp="1"/>
          </p:cNvSpPr>
          <p:nvPr>
            <p:ph type="sldNum" sz="quarter" idx="5"/>
          </p:nvPr>
        </p:nvSpPr>
        <p:spPr bwMode="auto">
          <a:noFill/>
          <a:ln>
            <a:miter lim="800000"/>
            <a:headEnd/>
            <a:tailEnd/>
          </a:ln>
        </p:spPr>
        <p:txBody>
          <a:bodyPr/>
          <a:lstStyle/>
          <a:p>
            <a:fld id="{71A9F45C-1B30-449A-B180-F28DFD67EB7D}" type="slidenum">
              <a:rPr lang="en-US" smtClean="0">
                <a:latin typeface="Calibri" pitchFamily="34" charset="0"/>
                <a:ea typeface="ＭＳ Ｐゴシック"/>
                <a:cs typeface="ＭＳ Ｐゴシック"/>
              </a:rPr>
              <a:pPr/>
              <a:t>8</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smtClean="0">
                <a:ea typeface="ＭＳ Ｐゴシック"/>
                <a:cs typeface="ＭＳ Ｐゴシック"/>
              </a:rPr>
              <a:t>Script: Now if you are a cell person, find a building person, and if you are a building person find a cell person. Your goal is identify dynamic processes needed to maintain</a:t>
            </a:r>
            <a:r>
              <a:rPr lang="en-US" b="1" smtClean="0">
                <a:ea typeface="ＭＳ Ｐゴシック"/>
                <a:cs typeface="ＭＳ Ｐゴシック"/>
              </a:rPr>
              <a:t> a cell.  Be INSPIRED by the dynamic processes in a building to complement your “dynamic processes in the cell” list. </a:t>
            </a:r>
            <a:r>
              <a:rPr lang="en-US" smtClean="0">
                <a:ea typeface="ＭＳ Ｐゴシック"/>
                <a:cs typeface="ＭＳ Ｐゴシック"/>
              </a:rPr>
              <a:t>Be ready to report your favorite dynamic process to the class.</a:t>
            </a:r>
          </a:p>
          <a:p>
            <a:endParaRPr lang="en-US" smtClean="0">
              <a:ea typeface="ＭＳ Ｐゴシック"/>
              <a:cs typeface="ＭＳ Ｐゴシック"/>
            </a:endParaRPr>
          </a:p>
          <a:p>
            <a:r>
              <a:rPr lang="en-US" smtClean="0">
                <a:ea typeface="ＭＳ Ｐゴシック"/>
                <a:cs typeface="ＭＳ Ｐゴシック"/>
              </a:rPr>
              <a:t>You have 3 minutes for this activity. (could expand to longer if desired)</a:t>
            </a:r>
          </a:p>
          <a:p>
            <a:endParaRPr lang="en-US" smtClean="0">
              <a:ea typeface="ＭＳ Ｐゴシック"/>
              <a:cs typeface="ＭＳ Ｐゴシック"/>
            </a:endParaRPr>
          </a:p>
          <a:p>
            <a:endParaRPr lang="en-US" smtClean="0">
              <a:ea typeface="ＭＳ Ｐゴシック"/>
              <a:cs typeface="ＭＳ Ｐゴシック"/>
            </a:endParaRPr>
          </a:p>
        </p:txBody>
      </p:sp>
      <p:sp>
        <p:nvSpPr>
          <p:cNvPr id="43011" name="Slide Number Placeholder 3"/>
          <p:cNvSpPr>
            <a:spLocks noGrp="1"/>
          </p:cNvSpPr>
          <p:nvPr>
            <p:ph type="sldNum" sz="quarter" idx="5"/>
          </p:nvPr>
        </p:nvSpPr>
        <p:spPr bwMode="auto">
          <a:noFill/>
          <a:ln>
            <a:miter lim="800000"/>
            <a:headEnd/>
            <a:tailEnd/>
          </a:ln>
        </p:spPr>
        <p:txBody>
          <a:bodyPr/>
          <a:lstStyle/>
          <a:p>
            <a:fld id="{222F1301-5AD9-4D46-8E84-56931EF95FD8}" type="slidenum">
              <a:rPr lang="en-US" smtClean="0">
                <a:latin typeface="Calibri" pitchFamily="34" charset="0"/>
                <a:ea typeface="ＭＳ Ｐゴシック"/>
                <a:cs typeface="ＭＳ Ｐゴシック"/>
              </a:rPr>
              <a:pPr/>
              <a:t>9</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r>
              <a:rPr lang="en-US" smtClean="0">
                <a:ea typeface="ＭＳ Ｐゴシック"/>
                <a:cs typeface="ＭＳ Ｐゴシック"/>
              </a:rPr>
              <a:t>Say as you point to the pictures something like: The goal of this exercise was to IDENTIFY DYNAMIC CELL PROCESSES THAT KEEP WELL-MAINTAINED buildings and cells here from looking like these over here. (Optional: point out how these pictures show cells/ buildings are not isolated from each other and what happens can affect neighbors).</a:t>
            </a:r>
          </a:p>
          <a:p>
            <a:endParaRPr lang="en-US" smtClean="0">
              <a:ea typeface="ＭＳ Ｐゴシック"/>
              <a:cs typeface="ＭＳ Ｐゴシック"/>
            </a:endParaRPr>
          </a:p>
          <a:p>
            <a:endParaRPr lang="en-US" smtClean="0">
              <a:ea typeface="ＭＳ Ｐゴシック"/>
              <a:cs typeface="ＭＳ Ｐゴシック"/>
            </a:endParaRPr>
          </a:p>
          <a:p>
            <a:r>
              <a:rPr lang="en-US" smtClean="0">
                <a:ea typeface="ＭＳ Ｐゴシック"/>
                <a:cs typeface="ＭＳ Ｐゴシック"/>
              </a:rPr>
              <a:t>What kind of dynamic processes occur in cells?  (After each response, ask them what the parallel is in a building that can help them remember the cell function). Call on each group and write up ideas from the groups on the board/white board.  </a:t>
            </a:r>
          </a:p>
          <a:p>
            <a:endParaRPr lang="en-US" smtClean="0">
              <a:ea typeface="ＭＳ Ｐゴシック"/>
              <a:cs typeface="ＭＳ Ｐゴシック"/>
            </a:endParaRPr>
          </a:p>
          <a:p>
            <a:r>
              <a:rPr lang="en-US" smtClean="0">
                <a:ea typeface="ＭＳ Ｐゴシック"/>
                <a:cs typeface="ＭＳ Ｐゴシック"/>
              </a:rPr>
              <a:t>(If you use our example on slide 10, make sure to probe the students to come up with membrane or vesicle transport). </a:t>
            </a:r>
          </a:p>
          <a:p>
            <a:endParaRPr lang="en-US" smtClean="0">
              <a:ea typeface="ＭＳ Ｐゴシック"/>
              <a:cs typeface="ＭＳ Ｐゴシック"/>
            </a:endParaRPr>
          </a:p>
          <a:p>
            <a:endParaRPr lang="en-US" smtClean="0">
              <a:ea typeface="ＭＳ Ｐゴシック"/>
              <a:cs typeface="ＭＳ Ｐゴシック"/>
            </a:endParaRPr>
          </a:p>
          <a:p>
            <a:r>
              <a:rPr lang="en-US" smtClean="0">
                <a:ea typeface="ＭＳ Ｐゴシック"/>
                <a:cs typeface="ＭＳ Ｐゴシック"/>
              </a:rPr>
              <a:t>Some analogies our groups came up with</a:t>
            </a:r>
          </a:p>
          <a:p>
            <a:endParaRPr lang="en-US" smtClean="0">
              <a:ea typeface="ＭＳ Ｐゴシック"/>
              <a:cs typeface="ＭＳ Ｐゴシック"/>
            </a:endParaRPr>
          </a:p>
          <a:p>
            <a:r>
              <a:rPr lang="en-US" smtClean="0">
                <a:ea typeface="ＭＳ Ｐゴシック"/>
                <a:cs typeface="ＭＳ Ｐゴシック"/>
              </a:rPr>
              <a:t>Waste removal (toilets or trash removal) : autophagy, lysosomal degradation</a:t>
            </a:r>
          </a:p>
          <a:p>
            <a:r>
              <a:rPr lang="en-US" smtClean="0">
                <a:ea typeface="ＭＳ Ｐゴシック"/>
                <a:cs typeface="ＭＳ Ｐゴシック"/>
              </a:rPr>
              <a:t>Energy/physical plant: mitochondria</a:t>
            </a:r>
          </a:p>
          <a:p>
            <a:r>
              <a:rPr lang="en-US" smtClean="0">
                <a:ea typeface="ＭＳ Ｐゴシック"/>
                <a:cs typeface="ＭＳ Ｐゴシック"/>
              </a:rPr>
              <a:t>Scaffolding:  cytoskeleton</a:t>
            </a:r>
          </a:p>
          <a:p>
            <a:r>
              <a:rPr lang="en-US" smtClean="0">
                <a:ea typeface="ＭＳ Ｐゴシック"/>
                <a:cs typeface="ＭＳ Ｐゴシック"/>
              </a:rPr>
              <a:t>Windows and doors:  Gas exchange</a:t>
            </a:r>
          </a:p>
          <a:p>
            <a:r>
              <a:rPr lang="en-US" smtClean="0">
                <a:ea typeface="ＭＳ Ｐゴシック"/>
                <a:cs typeface="ＭＳ Ｐゴシック"/>
              </a:rPr>
              <a:t>Communications/WiFi systems:  Signal transduction</a:t>
            </a:r>
          </a:p>
          <a:p>
            <a:r>
              <a:rPr lang="en-US" smtClean="0">
                <a:ea typeface="ＭＳ Ｐゴシック"/>
                <a:cs typeface="ＭＳ Ｐゴシック"/>
              </a:rPr>
              <a:t>Maintenace of Roof, walls: rebuilding plasma membranes</a:t>
            </a:r>
          </a:p>
          <a:p>
            <a:r>
              <a:rPr lang="en-US" smtClean="0">
                <a:ea typeface="ＭＳ Ｐゴシック"/>
                <a:cs typeface="ＭＳ Ｐゴシック"/>
              </a:rPr>
              <a:t>Central control:  nuclear processes like transcription</a:t>
            </a:r>
          </a:p>
          <a:p>
            <a:r>
              <a:rPr lang="en-US" smtClean="0">
                <a:ea typeface="ＭＳ Ｐゴシック"/>
                <a:cs typeface="ＭＳ Ｐゴシック"/>
              </a:rPr>
              <a:t>Deliveries of packages:  endocytosis and exocytosis</a:t>
            </a:r>
          </a:p>
          <a:p>
            <a:r>
              <a:rPr lang="en-US" smtClean="0">
                <a:ea typeface="ＭＳ Ｐゴシック"/>
                <a:cs typeface="ＭＳ Ｐゴシック"/>
              </a:rPr>
              <a:t>Electrical systems: maintenance of membrane polarity</a:t>
            </a:r>
          </a:p>
          <a:p>
            <a:endParaRPr lang="en-US" smtClean="0">
              <a:ea typeface="ＭＳ Ｐゴシック"/>
              <a:cs typeface="ＭＳ Ｐゴシック"/>
            </a:endParaRPr>
          </a:p>
          <a:p>
            <a:endParaRPr lang="en-US" smtClean="0">
              <a:ea typeface="ＭＳ Ｐゴシック"/>
              <a:cs typeface="ＭＳ Ｐゴシック"/>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4C68E8E9-1691-4BDD-81FC-17D69A1A6852}" type="slidenum">
              <a:rPr lang="en-US" smtClean="0">
                <a:latin typeface="Calibri" pitchFamily="34" charset="0"/>
                <a:ea typeface="ＭＳ Ｐゴシック"/>
                <a:cs typeface="ＭＳ Ｐゴシック"/>
              </a:rPr>
              <a:pPr/>
              <a:t>10</a:t>
            </a:fld>
            <a:endParaRPr lang="en-US" smtClean="0">
              <a:latin typeface="Calibri"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ea typeface="ＭＳ Ｐゴシック" charset="-128"/>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ea typeface="ＭＳ Ｐゴシック" charset="-128"/>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07F105EB-1727-4DDA-ACB6-A91F7B4F2A10}" type="datetime1">
              <a:rPr lang="en-US"/>
              <a:pPr>
                <a:defRPr/>
              </a:pPr>
              <a:t>11/7/2013</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D273EC00-5A67-4AC1-AF56-A30DA72210A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9DFA2C3-1F5A-43B5-AC92-F021DD128388}" type="datetime1">
              <a:rPr lang="en-US"/>
              <a:pPr>
                <a:defRPr/>
              </a:pPr>
              <a:t>11/7/2013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5FEA8CE-11D1-4314-83F4-B296688B09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8E6689C-E33B-44AF-A76B-8A714D564AF5}" type="datetime1">
              <a:rPr lang="en-US"/>
              <a:pPr>
                <a:defRPr/>
              </a:pPr>
              <a:t>11/7/2013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2D1B1D7-010B-48AB-AC46-923ADED9A6B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77DBC3-1357-4B6F-9657-54295419A3CC}" type="datetime1">
              <a:rPr lang="en-US"/>
              <a:pPr>
                <a:defRPr/>
              </a:pPr>
              <a:t>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00FC58-18BD-43F9-A5C1-6E82AEAC740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2D943D-C40D-47C1-A4A7-99BE8948553A}" type="datetime1">
              <a:rPr lang="en-US"/>
              <a:pPr>
                <a:defRPr/>
              </a:pPr>
              <a:t>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A41653-65EA-4CFC-AF68-55D4910441C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938513-45E4-452F-91D2-9012DD167D65}" type="datetime1">
              <a:rPr lang="en-US"/>
              <a:pPr>
                <a:defRPr/>
              </a:pPr>
              <a:t>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DD6B90-1E6F-46B4-B97F-8E1A4451569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E450412-020C-48BD-B485-C60D3F6569EF}" type="datetime1">
              <a:rPr lang="en-US"/>
              <a:pPr>
                <a:defRPr/>
              </a:pPr>
              <a:t>11/7/2013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64AB80-7547-4B20-8612-89387EFA2D3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F348632-895F-45B2-8E22-A96BC6AE7BA6}" type="datetime1">
              <a:rPr lang="en-US"/>
              <a:pPr>
                <a:defRPr/>
              </a:pPr>
              <a:t>11/7/2013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CD74AD-DE33-4533-9187-E2FF4B396BC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2507AAD-12CA-4116-8DA3-4EB1E8A68150}" type="datetime1">
              <a:rPr lang="en-US"/>
              <a:pPr>
                <a:defRPr/>
              </a:pPr>
              <a:t>11/7/2013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211E6C-4872-46C4-8D86-B12FAF78055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CC1F87-3A89-4E42-95F1-FE54266DB4A6}" type="datetime1">
              <a:rPr lang="en-US"/>
              <a:pPr>
                <a:defRPr/>
              </a:pPr>
              <a:t>11/7/2013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F9A0CC-0611-4D38-8123-82CB8FBE5CF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450DED-68B6-4F1C-9AE4-493B4ABB6ECA}" type="datetime1">
              <a:rPr lang="en-US"/>
              <a:pPr>
                <a:defRPr/>
              </a:pPr>
              <a:t>11/7/2013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1F4177-F27A-443C-BC07-95CFBF458C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999EAB2-C5C8-4520-84CD-3E1363F3AB30}" type="datetime1">
              <a:rPr lang="en-US"/>
              <a:pPr>
                <a:defRPr/>
              </a:pPr>
              <a:t>11/7/2013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FC912FD-BBD8-4A23-B506-E723E1D428D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C3FD04-7F3B-44AF-91C4-23646C1F9640}" type="datetime1">
              <a:rPr lang="en-US"/>
              <a:pPr>
                <a:defRPr/>
              </a:pPr>
              <a:t>11/7/2013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44671C-8CD8-4A98-9B16-FD6A9F92D78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81865A-6465-46D4-9E6E-CA1A2C172CC6}" type="datetime1">
              <a:rPr lang="en-US"/>
              <a:pPr>
                <a:defRPr/>
              </a:pPr>
              <a:t>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33EC65-FD6D-438B-A6C1-DBF49D03646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A59FB3-CEFB-4562-96A9-2F3127600A44}" type="datetime1">
              <a:rPr lang="en-US"/>
              <a:pPr>
                <a:defRPr/>
              </a:pPr>
              <a:t>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16AD98-07CF-4B45-A4A1-72D7E2A0E4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ea typeface="ＭＳ Ｐゴシック" charset="-128"/>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ea typeface="ＭＳ Ｐゴシック" charset="-128"/>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D8DC8435-CFC6-4876-B20A-2A2EB1E05AC2}" type="datetime1">
              <a:rPr lang="en-US"/>
              <a:pPr>
                <a:defRPr/>
              </a:pPr>
              <a:t>11/7/2013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B1A584A-7E90-4558-A723-735646FE528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21A8138-6114-442B-A303-F57D7F840DE9}" type="datetime1">
              <a:rPr lang="en-US"/>
              <a:pPr>
                <a:defRPr/>
              </a:pPr>
              <a:t>11/7/2013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77DADEA-FA90-4DA1-8E4D-A2E9B72FA8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8C000E2-7215-40A6-BECD-FFDBF47C93C0}" type="datetime1">
              <a:rPr lang="en-US"/>
              <a:pPr>
                <a:defRPr/>
              </a:pPr>
              <a:t>11/7/2013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414ECF3-719D-4930-9A20-C3ED2DAA8F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CC56B3D-2909-4C2F-BAB7-8B5E7C53DF5C}" type="datetime1">
              <a:rPr lang="en-US"/>
              <a:pPr>
                <a:defRPr/>
              </a:pPr>
              <a:t>11/7/2013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0A7B0BE-9096-4F7C-B111-3248B9BE80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FBADA18-AF14-4A5B-9AD5-2AD5DDC8A105}" type="datetime1">
              <a:rPr lang="en-US"/>
              <a:pPr>
                <a:defRPr/>
              </a:pPr>
              <a:t>11/7/2013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7B6876E-9CB0-4FD7-8AC1-EA67B15ECB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07B4B93E-8A69-4816-A60B-11F16EB61563}" type="datetime1">
              <a:rPr lang="en-US"/>
              <a:pPr>
                <a:defRPr/>
              </a:pPr>
              <a:t>11/7/2013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30AD9081-A6D8-44A4-B021-307B590921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6E6B28D-CDE2-489F-8A72-D663EBF83C2F}" type="datetime1">
              <a:rPr lang="en-US"/>
              <a:pPr>
                <a:defRPr/>
              </a:pPr>
              <a:t>11/7/2013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AB4B629-08E9-4A6F-9119-4E3BF7698C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ea typeface="ＭＳ Ｐゴシック" charset="-128"/>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ea typeface="ＭＳ Ｐゴシック" charset="-128"/>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smtClean="0">
                <a:solidFill>
                  <a:schemeClr val="tx2">
                    <a:shade val="50000"/>
                  </a:schemeClr>
                </a:solidFill>
                <a:ea typeface="ＭＳ Ｐゴシック" charset="-128"/>
                <a:cs typeface="+mn-cs"/>
              </a:defRPr>
            </a:lvl1pPr>
          </a:lstStyle>
          <a:p>
            <a:pPr>
              <a:defRPr/>
            </a:pPr>
            <a:fld id="{EDBA5CD3-CFE3-4BE0-A93A-9480F46AC56C}" type="datetime1">
              <a:rPr lang="en-US"/>
              <a:pPr>
                <a:defRPr/>
              </a:pPr>
              <a:t>11/7/2013</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ea typeface="ＭＳ Ｐゴシック" charset="-128"/>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ea typeface="ＭＳ Ｐゴシック" charset="-128"/>
                <a:cs typeface="+mn-cs"/>
              </a:defRPr>
            </a:lvl1pPr>
          </a:lstStyle>
          <a:p>
            <a:pPr>
              <a:defRPr/>
            </a:pPr>
            <a:fld id="{02A26957-CA59-4FF4-A421-2DE21467D4F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15" r:id="rId1"/>
    <p:sldLayoutId id="2147483803" r:id="rId2"/>
    <p:sldLayoutId id="2147483816" r:id="rId3"/>
    <p:sldLayoutId id="2147483802" r:id="rId4"/>
    <p:sldLayoutId id="2147483817" r:id="rId5"/>
    <p:sldLayoutId id="2147483801" r:id="rId6"/>
    <p:sldLayoutId id="2147483800" r:id="rId7"/>
    <p:sldLayoutId id="2147483818" r:id="rId8"/>
    <p:sldLayoutId id="2147483819" r:id="rId9"/>
    <p:sldLayoutId id="2147483799" r:id="rId10"/>
    <p:sldLayoutId id="2147483798"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a:defRPr>
      </a:lvl2pPr>
      <a:lvl3pPr algn="l" rtl="0" fontAlgn="base">
        <a:spcBef>
          <a:spcPct val="0"/>
        </a:spcBef>
        <a:spcAft>
          <a:spcPct val="0"/>
        </a:spcAft>
        <a:defRPr sz="4600">
          <a:solidFill>
            <a:schemeClr val="tx1"/>
          </a:solidFill>
          <a:latin typeface="Franklin Gothic Book"/>
        </a:defRPr>
      </a:lvl3pPr>
      <a:lvl4pPr algn="l" rtl="0" fontAlgn="base">
        <a:spcBef>
          <a:spcPct val="0"/>
        </a:spcBef>
        <a:spcAft>
          <a:spcPct val="0"/>
        </a:spcAft>
        <a:defRPr sz="4600">
          <a:solidFill>
            <a:schemeClr val="tx1"/>
          </a:solidFill>
          <a:latin typeface="Franklin Gothic Book"/>
        </a:defRPr>
      </a:lvl4pPr>
      <a:lvl5pPr algn="l" rtl="0" fontAlgn="base">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969696"/>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80808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ea typeface="ＭＳ Ｐゴシック" charset="-128"/>
                <a:cs typeface="+mn-cs"/>
              </a:defRPr>
            </a:lvl1pPr>
          </a:lstStyle>
          <a:p>
            <a:pPr>
              <a:defRPr/>
            </a:pPr>
            <a:fld id="{59A203B5-E07C-4E8E-9AD2-48F550F73CBE}" type="datetime1">
              <a:rPr lang="en-US"/>
              <a:pPr>
                <a:defRPr/>
              </a:pPr>
              <a:t>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charset="-128"/>
                <a:cs typeface="+mn-cs"/>
              </a:defRPr>
            </a:lvl1pPr>
          </a:lstStyle>
          <a:p>
            <a:pPr>
              <a:defRPr/>
            </a:pPr>
            <a:fld id="{E5CC04DF-8E63-4BB9-97CF-FDC7F142E9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4" r:id="rId1"/>
    <p:sldLayoutId id="2147483813" r:id="rId2"/>
    <p:sldLayoutId id="2147483812" r:id="rId3"/>
    <p:sldLayoutId id="2147483811" r:id="rId4"/>
    <p:sldLayoutId id="2147483810" r:id="rId5"/>
    <p:sldLayoutId id="2147483809" r:id="rId6"/>
    <p:sldLayoutId id="2147483808" r:id="rId7"/>
    <p:sldLayoutId id="2147483807" r:id="rId8"/>
    <p:sldLayoutId id="2147483806" r:id="rId9"/>
    <p:sldLayoutId id="2147483805" r:id="rId10"/>
    <p:sldLayoutId id="2147483804"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04800" y="152400"/>
            <a:ext cx="8229600" cy="1143000"/>
          </a:xfrm>
        </p:spPr>
        <p:txBody>
          <a:bodyPr/>
          <a:lstStyle/>
          <a:p>
            <a:r>
              <a:rPr lang="en-US" b="1" smtClean="0"/>
              <a:t>Group 1: Cell and Development A</a:t>
            </a:r>
          </a:p>
        </p:txBody>
      </p:sp>
      <p:sp>
        <p:nvSpPr>
          <p:cNvPr id="26626" name="Content Placeholder 2"/>
          <p:cNvSpPr>
            <a:spLocks noGrp="1"/>
          </p:cNvSpPr>
          <p:nvPr>
            <p:ph idx="1"/>
          </p:nvPr>
        </p:nvSpPr>
        <p:spPr>
          <a:xfrm>
            <a:off x="457200" y="1295400"/>
            <a:ext cx="7239000" cy="4525963"/>
          </a:xfrm>
        </p:spPr>
        <p:txBody>
          <a:bodyPr/>
          <a:lstStyle/>
          <a:p>
            <a:pPr>
              <a:buFont typeface="Arial" charset="0"/>
              <a:buNone/>
            </a:pPr>
            <a:r>
              <a:rPr lang="en-US" sz="2800" b="1" smtClean="0"/>
              <a:t>Participants: </a:t>
            </a:r>
          </a:p>
          <a:p>
            <a:pPr>
              <a:buFont typeface="Arial" charset="0"/>
              <a:buNone/>
            </a:pPr>
            <a:r>
              <a:rPr lang="en-US" sz="2800" smtClean="0"/>
              <a:t>Kostia Bergman, Erin Cram, Wendy Smith (Northeastern)</a:t>
            </a:r>
          </a:p>
          <a:p>
            <a:pPr>
              <a:buFont typeface="Arial" charset="0"/>
              <a:buNone/>
            </a:pPr>
            <a:r>
              <a:rPr lang="en-US" sz="2800" smtClean="0"/>
              <a:t>Scott Dobrin, Rachael Hannah, Judith Roe (University of Maine, Presque Isle)</a:t>
            </a:r>
          </a:p>
          <a:p>
            <a:pPr>
              <a:buFont typeface="Arial" charset="0"/>
              <a:buNone/>
            </a:pPr>
            <a:endParaRPr lang="en-US" sz="2800" smtClean="0"/>
          </a:p>
          <a:p>
            <a:pPr>
              <a:buFont typeface="Arial" charset="0"/>
              <a:buNone/>
            </a:pPr>
            <a:r>
              <a:rPr lang="en-US" sz="2800" b="1" smtClean="0"/>
              <a:t>Facilitators: </a:t>
            </a:r>
          </a:p>
          <a:p>
            <a:pPr>
              <a:buFont typeface="Arial" charset="0"/>
              <a:buNone/>
            </a:pPr>
            <a:r>
              <a:rPr lang="en-US" sz="2800" smtClean="0"/>
              <a:t>Tamara Brenner</a:t>
            </a:r>
          </a:p>
          <a:p>
            <a:pPr>
              <a:buFont typeface="Arial" charset="0"/>
              <a:buNone/>
            </a:pPr>
            <a:r>
              <a:rPr lang="en-US" sz="2800" smtClean="0"/>
              <a:t> 	(Harvard University) </a:t>
            </a:r>
          </a:p>
          <a:p>
            <a:pPr>
              <a:buFont typeface="Arial" charset="0"/>
              <a:buNone/>
            </a:pPr>
            <a:r>
              <a:rPr lang="en-US" sz="2800" smtClean="0"/>
              <a:t>Maurice Kernan </a:t>
            </a:r>
          </a:p>
          <a:p>
            <a:pPr>
              <a:buFont typeface="Arial" charset="0"/>
              <a:buNone/>
            </a:pPr>
            <a:r>
              <a:rPr lang="en-US" sz="2800" smtClean="0"/>
              <a:t>	(Stony Brook University)</a:t>
            </a:r>
          </a:p>
        </p:txBody>
      </p:sp>
      <p:pic>
        <p:nvPicPr>
          <p:cNvPr id="26627" name="Picture 1" descr="Cell+DevA.jpeg"/>
          <p:cNvPicPr>
            <a:picLocks noChangeAspect="1"/>
          </p:cNvPicPr>
          <p:nvPr/>
        </p:nvPicPr>
        <p:blipFill>
          <a:blip r:embed="rId3"/>
          <a:srcRect l="4555" t="14999" r="4968" b="9183"/>
          <a:stretch>
            <a:fillRect/>
          </a:stretch>
        </p:blipFill>
        <p:spPr bwMode="auto">
          <a:xfrm>
            <a:off x="4495800" y="3781425"/>
            <a:ext cx="4451350" cy="277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4034" name="Picture 4" descr="4-Simple Columnar Epithelium.jpg"/>
          <p:cNvPicPr preferRelativeResize="0">
            <a:picLocks/>
          </p:cNvPicPr>
          <p:nvPr/>
        </p:nvPicPr>
        <p:blipFill>
          <a:blip r:embed="rId3"/>
          <a:srcRect l="4738" t="15990" r="23373" b="9010"/>
          <a:stretch>
            <a:fillRect/>
          </a:stretch>
        </p:blipFill>
        <p:spPr bwMode="auto">
          <a:xfrm>
            <a:off x="838200" y="3621088"/>
            <a:ext cx="3124200" cy="2590800"/>
          </a:xfrm>
          <a:prstGeom prst="rect">
            <a:avLst/>
          </a:prstGeom>
          <a:noFill/>
          <a:ln w="9525">
            <a:noFill/>
            <a:miter lim="800000"/>
            <a:headEnd/>
            <a:tailEnd/>
          </a:ln>
        </p:spPr>
      </p:pic>
      <p:pic>
        <p:nvPicPr>
          <p:cNvPr id="44035" name="Content Placeholder 3" descr="photo.PNG"/>
          <p:cNvPicPr preferRelativeResize="0">
            <a:picLocks noGrp="1"/>
          </p:cNvPicPr>
          <p:nvPr>
            <p:ph idx="1"/>
          </p:nvPr>
        </p:nvPicPr>
        <p:blipFill>
          <a:blip r:embed="rId4"/>
          <a:srcRect l="-883" t="30305" r="-882" b="28732"/>
          <a:stretch>
            <a:fillRect/>
          </a:stretch>
        </p:blipFill>
        <p:spPr>
          <a:xfrm>
            <a:off x="5257800" y="304800"/>
            <a:ext cx="3124200" cy="2590800"/>
          </a:xfrm>
        </p:spPr>
      </p:pic>
      <p:pic>
        <p:nvPicPr>
          <p:cNvPr id="44036" name="Picture 7" descr="bestnewcaphill550.jpg"/>
          <p:cNvPicPr preferRelativeResize="0">
            <a:picLocks/>
          </p:cNvPicPr>
          <p:nvPr/>
        </p:nvPicPr>
        <p:blipFill>
          <a:blip r:embed="rId5"/>
          <a:srcRect/>
          <a:stretch>
            <a:fillRect/>
          </a:stretch>
        </p:blipFill>
        <p:spPr bwMode="auto">
          <a:xfrm>
            <a:off x="762000" y="304800"/>
            <a:ext cx="3124200" cy="2590800"/>
          </a:xfrm>
          <a:prstGeom prst="rect">
            <a:avLst/>
          </a:prstGeom>
          <a:noFill/>
          <a:ln w="9525">
            <a:noFill/>
            <a:miter lim="800000"/>
            <a:headEnd/>
            <a:tailEnd/>
          </a:ln>
        </p:spPr>
      </p:pic>
      <p:pic>
        <p:nvPicPr>
          <p:cNvPr id="44037" name="Picture 8" descr="cb12t1853001.jpg"/>
          <p:cNvPicPr preferRelativeResize="0">
            <a:picLocks/>
          </p:cNvPicPr>
          <p:nvPr/>
        </p:nvPicPr>
        <p:blipFill>
          <a:blip r:embed="rId6"/>
          <a:srcRect l="35712" t="20732" r="34167" b="9326"/>
          <a:stretch>
            <a:fillRect/>
          </a:stretch>
        </p:blipFill>
        <p:spPr bwMode="auto">
          <a:xfrm>
            <a:off x="5257800" y="3657600"/>
            <a:ext cx="3124200" cy="2590800"/>
          </a:xfrm>
          <a:prstGeom prst="rect">
            <a:avLst/>
          </a:prstGeom>
          <a:noFill/>
          <a:ln w="9525">
            <a:noFill/>
            <a:miter lim="800000"/>
            <a:headEnd/>
            <a:tailEnd/>
          </a:ln>
        </p:spPr>
      </p:pic>
      <p:sp>
        <p:nvSpPr>
          <p:cNvPr id="10" name="Right Arrow 9"/>
          <p:cNvSpPr/>
          <p:nvPr/>
        </p:nvSpPr>
        <p:spPr>
          <a:xfrm>
            <a:off x="4265613" y="1371600"/>
            <a:ext cx="612775" cy="301625"/>
          </a:xfrm>
          <a:prstGeom prst="rightArrow">
            <a:avLst/>
          </a:prstGeom>
          <a:solidFill>
            <a:schemeClr val="tx1">
              <a:lumMod val="65000"/>
              <a:lumOff val="3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1" name="Right Arrow 10"/>
          <p:cNvSpPr/>
          <p:nvPr/>
        </p:nvSpPr>
        <p:spPr>
          <a:xfrm>
            <a:off x="4303713" y="4900613"/>
            <a:ext cx="612775" cy="301625"/>
          </a:xfrm>
          <a:prstGeom prst="rightArrow">
            <a:avLst/>
          </a:prstGeom>
          <a:solidFill>
            <a:schemeClr val="tx1">
              <a:lumMod val="65000"/>
              <a:lumOff val="3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579438"/>
            <a:ext cx="8382000" cy="1173162"/>
          </a:xfrm>
        </p:spPr>
        <p:txBody>
          <a:bodyPr>
            <a:normAutofit fontScale="90000"/>
          </a:bodyPr>
          <a:lstStyle/>
          <a:p>
            <a:pPr fontAlgn="auto">
              <a:spcAft>
                <a:spcPts val="0"/>
              </a:spcAft>
              <a:defRPr/>
            </a:pPr>
            <a:r>
              <a:rPr lang="en-US" sz="5400" b="1" dirty="0" smtClean="0"/>
              <a:t>1-Minute Paper: Cells</a:t>
            </a:r>
            <a:br>
              <a:rPr lang="en-US" sz="5400" b="1" dirty="0" smtClean="0"/>
            </a:br>
            <a:r>
              <a:rPr lang="en-US" sz="4800" b="1" dirty="0" smtClean="0"/>
              <a:t/>
            </a:r>
            <a:br>
              <a:rPr lang="en-US" sz="4800" b="1" dirty="0" smtClean="0"/>
            </a:br>
            <a:endParaRPr lang="en-US" sz="2800" i="1" dirty="0" smtClean="0"/>
          </a:p>
        </p:txBody>
      </p:sp>
      <p:sp>
        <p:nvSpPr>
          <p:cNvPr id="3" name="Content Placeholder 2"/>
          <p:cNvSpPr>
            <a:spLocks noGrp="1"/>
          </p:cNvSpPr>
          <p:nvPr>
            <p:ph idx="1"/>
          </p:nvPr>
        </p:nvSpPr>
        <p:spPr>
          <a:xfrm>
            <a:off x="457200" y="1752600"/>
            <a:ext cx="8382000" cy="4525963"/>
          </a:xfrm>
        </p:spPr>
        <p:txBody>
          <a:bodyPr>
            <a:noAutofit/>
          </a:bodyPr>
          <a:lstStyle/>
          <a:p>
            <a:pPr marL="514350" indent="-514350" fontAlgn="auto">
              <a:spcAft>
                <a:spcPts val="0"/>
              </a:spcAft>
              <a:buFont typeface="Wingdings 2"/>
              <a:buNone/>
              <a:defRPr/>
            </a:pPr>
            <a:r>
              <a:rPr lang="en-US" sz="2800" dirty="0" smtClean="0"/>
              <a:t>Write a </a:t>
            </a:r>
            <a:r>
              <a:rPr lang="en-US" sz="2800" dirty="0" smtClean="0">
                <a:solidFill>
                  <a:srgbClr val="FFFF00"/>
                </a:solidFill>
              </a:rPr>
              <a:t>1 minute paper </a:t>
            </a:r>
            <a:r>
              <a:rPr lang="en-US" sz="2800" dirty="0" smtClean="0"/>
              <a:t>articulating the strongest analogy between dynamic processes in cells and buildings, and your reasons for choosing it. </a:t>
            </a:r>
          </a:p>
          <a:p>
            <a:pPr marL="514350" indent="-514350" fontAlgn="auto">
              <a:spcAft>
                <a:spcPts val="0"/>
              </a:spcAft>
              <a:buFont typeface="Wingdings 2"/>
              <a:buNone/>
              <a:defRPr/>
            </a:pPr>
            <a:r>
              <a:rPr lang="en-US" sz="2800" dirty="0" smtClean="0"/>
              <a:t> </a:t>
            </a:r>
          </a:p>
          <a:p>
            <a:pPr marL="514350" indent="-514350" fontAlgn="auto">
              <a:spcAft>
                <a:spcPts val="0"/>
              </a:spcAft>
              <a:buFont typeface="Wingdings 2"/>
              <a:buNone/>
              <a:defRPr/>
            </a:pPr>
            <a:r>
              <a:rPr lang="en-US" sz="2800" dirty="0" smtClean="0"/>
              <a:t>Hand in paper at the end of class.</a:t>
            </a:r>
          </a:p>
          <a:p>
            <a:pPr marL="457200" indent="0" fontAlgn="auto">
              <a:lnSpc>
                <a:spcPct val="114000"/>
              </a:lnSpc>
              <a:spcBef>
                <a:spcPts val="0"/>
              </a:spcBef>
              <a:spcAft>
                <a:spcPts val="0"/>
              </a:spcAft>
              <a:buFont typeface="Wingdings 2"/>
              <a:buNone/>
              <a:defRPr/>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Content Placeholder 3" descr="photo-3.PNG"/>
          <p:cNvPicPr>
            <a:picLocks noChangeAspect="1"/>
          </p:cNvPicPr>
          <p:nvPr/>
        </p:nvPicPr>
        <p:blipFill rotWithShape="1">
          <a:blip r:embed="rId3">
            <a:duotone>
              <a:prstClr val="black"/>
              <a:srgbClr val="0AFF50">
                <a:tint val="45000"/>
                <a:satMod val="400000"/>
              </a:srgbClr>
            </a:duotone>
            <a:lum bright="26000" contrast="38000"/>
            <a:extLst>
              <a:ext uri="{28A0092B-C50C-407E-A947-70E740481C1C}"/>
            </a:extLst>
          </a:blip>
          <a:srcRect l="69461" t="11400" r="14940" b="51425"/>
          <a:stretch/>
        </p:blipFill>
        <p:spPr bwMode="auto">
          <a:xfrm>
            <a:off x="5477239" y="1070964"/>
            <a:ext cx="3412762" cy="5421912"/>
          </a:xfrm>
          <a:prstGeom prst="rect">
            <a:avLst/>
          </a:prstGeom>
          <a:noFill/>
          <a:ln>
            <a:solidFill>
              <a:schemeClr val="tx1"/>
            </a:solidFill>
          </a:ln>
          <a:extLst>
            <a:ext uri="{909E8E84-426E-40dd-AFC4-6F175D3DCCD1}"/>
          </a:extLst>
        </p:spPr>
      </p:pic>
      <p:sp>
        <p:nvSpPr>
          <p:cNvPr id="48130" name="TextBox 4"/>
          <p:cNvSpPr txBox="1">
            <a:spLocks noChangeArrowheads="1"/>
          </p:cNvSpPr>
          <p:nvPr/>
        </p:nvSpPr>
        <p:spPr bwMode="auto">
          <a:xfrm>
            <a:off x="965200" y="5499100"/>
            <a:ext cx="4511675" cy="1200150"/>
          </a:xfrm>
          <a:prstGeom prst="rect">
            <a:avLst/>
          </a:prstGeom>
          <a:noFill/>
          <a:ln w="9525">
            <a:noFill/>
            <a:miter lim="800000"/>
            <a:headEnd/>
            <a:tailEnd/>
          </a:ln>
        </p:spPr>
        <p:txBody>
          <a:bodyPr>
            <a:spAutoFit/>
          </a:bodyPr>
          <a:lstStyle/>
          <a:p>
            <a:r>
              <a:rPr lang="en-US"/>
              <a:t>Modified from: Kreitzer et al., 2003. Three-dimensional analysis of post-Golgi carrier exocytosis in epithelial cells.  Nature Cell Biology  5: 126-136.   </a:t>
            </a:r>
          </a:p>
        </p:txBody>
      </p:sp>
      <p:sp>
        <p:nvSpPr>
          <p:cNvPr id="1027" name="Content Placeholder 1"/>
          <p:cNvSpPr>
            <a:spLocks noGrp="1"/>
          </p:cNvSpPr>
          <p:nvPr>
            <p:ph idx="1"/>
          </p:nvPr>
        </p:nvSpPr>
        <p:spPr>
          <a:xfrm>
            <a:off x="228600" y="687388"/>
            <a:ext cx="5126038" cy="4525962"/>
          </a:xfrm>
        </p:spPr>
        <p:txBody>
          <a:bodyPr>
            <a:normAutofit fontScale="92500"/>
          </a:bodyPr>
          <a:lstStyle/>
          <a:p>
            <a:pPr marL="0" indent="0" fontAlgn="auto">
              <a:spcAft>
                <a:spcPts val="0"/>
              </a:spcAft>
              <a:buFont typeface="Arial" charset="0"/>
              <a:buNone/>
              <a:defRPr/>
            </a:pPr>
            <a:endParaRPr lang="en-US" dirty="0" smtClean="0"/>
          </a:p>
          <a:p>
            <a:pPr marL="0" indent="0" fontAlgn="auto">
              <a:spcAft>
                <a:spcPts val="0"/>
              </a:spcAft>
              <a:buFont typeface="Arial" charset="0"/>
              <a:buNone/>
              <a:defRPr/>
            </a:pPr>
            <a:endParaRPr lang="en-US" dirty="0" smtClean="0"/>
          </a:p>
          <a:p>
            <a:pPr marL="0" indent="0" fontAlgn="auto">
              <a:spcAft>
                <a:spcPts val="0"/>
              </a:spcAft>
              <a:buFont typeface="Arial" charset="0"/>
              <a:buNone/>
              <a:defRPr/>
            </a:pPr>
            <a:r>
              <a:rPr lang="en-US" dirty="0" smtClean="0"/>
              <a:t>This cell is expressing a GFP-tagged membrane protein</a:t>
            </a:r>
          </a:p>
          <a:p>
            <a:pPr marL="0" indent="0" fontAlgn="auto">
              <a:spcAft>
                <a:spcPts val="0"/>
              </a:spcAft>
              <a:buFont typeface="Arial" charset="0"/>
              <a:buNone/>
              <a:defRPr/>
            </a:pPr>
            <a:r>
              <a:rPr lang="en-US" dirty="0" smtClean="0"/>
              <a:t> </a:t>
            </a:r>
          </a:p>
          <a:p>
            <a:pPr marL="0" indent="0" fontAlgn="auto">
              <a:spcAft>
                <a:spcPts val="0"/>
              </a:spcAft>
              <a:buFont typeface="Arial" charset="0"/>
              <a:buNone/>
              <a:defRPr/>
            </a:pPr>
            <a:r>
              <a:rPr lang="en-US" dirty="0" smtClean="0"/>
              <a:t>This allows us to watch vesicles moving to the cell membrane and delivering their cargo of lipids and proteins.  </a:t>
            </a:r>
          </a:p>
        </p:txBody>
      </p:sp>
      <p:sp>
        <p:nvSpPr>
          <p:cNvPr id="48132" name="TextBox 2"/>
          <p:cNvSpPr txBox="1">
            <a:spLocks noChangeArrowheads="1"/>
          </p:cNvSpPr>
          <p:nvPr/>
        </p:nvSpPr>
        <p:spPr bwMode="auto">
          <a:xfrm>
            <a:off x="0" y="222250"/>
            <a:ext cx="8628063" cy="1384300"/>
          </a:xfrm>
          <a:prstGeom prst="rect">
            <a:avLst/>
          </a:prstGeom>
          <a:noFill/>
          <a:ln w="9525">
            <a:noFill/>
            <a:miter lim="800000"/>
            <a:headEnd/>
            <a:tailEnd/>
          </a:ln>
        </p:spPr>
        <p:txBody>
          <a:bodyPr wrap="none">
            <a:spAutoFit/>
          </a:bodyPr>
          <a:lstStyle/>
          <a:p>
            <a:r>
              <a:rPr lang="en-US" sz="4200">
                <a:latin typeface="Calibri" pitchFamily="34" charset="0"/>
              </a:rPr>
              <a:t> </a:t>
            </a:r>
            <a:r>
              <a:rPr lang="en-US" sz="3800" b="1">
                <a:latin typeface="Calibri" pitchFamily="34" charset="0"/>
              </a:rPr>
              <a:t>Vesicle trafficking: a dynamic cell process</a:t>
            </a:r>
          </a:p>
          <a:p>
            <a:endParaRPr lang="en-US" sz="4200">
              <a:latin typeface="Calibri" pitchFamily="34" charset="0"/>
            </a:endParaRPr>
          </a:p>
        </p:txBody>
      </p:sp>
      <p:sp>
        <p:nvSpPr>
          <p:cNvPr id="48133" name="TextBox 3"/>
          <p:cNvSpPr txBox="1">
            <a:spLocks noChangeArrowheads="1"/>
          </p:cNvSpPr>
          <p:nvPr/>
        </p:nvSpPr>
        <p:spPr bwMode="auto">
          <a:xfrm>
            <a:off x="6632575" y="1144588"/>
            <a:ext cx="1431925" cy="461962"/>
          </a:xfrm>
          <a:prstGeom prst="rect">
            <a:avLst/>
          </a:prstGeom>
          <a:noFill/>
          <a:ln w="9525">
            <a:noFill/>
            <a:miter lim="800000"/>
            <a:headEnd/>
            <a:tailEnd/>
          </a:ln>
        </p:spPr>
        <p:txBody>
          <a:bodyPr>
            <a:spAutoFit/>
          </a:bodyPr>
          <a:lstStyle/>
          <a:p>
            <a:r>
              <a:rPr lang="en-US" sz="2400" b="1">
                <a:latin typeface="Calibri" pitchFamily="34" charset="0"/>
              </a:rPr>
              <a:t>vesicles</a:t>
            </a:r>
          </a:p>
        </p:txBody>
      </p:sp>
      <p:sp>
        <p:nvSpPr>
          <p:cNvPr id="48134" name="TextBox 7"/>
          <p:cNvSpPr txBox="1">
            <a:spLocks noChangeArrowheads="1"/>
          </p:cNvSpPr>
          <p:nvPr/>
        </p:nvSpPr>
        <p:spPr bwMode="auto">
          <a:xfrm>
            <a:off x="7061200" y="6005513"/>
            <a:ext cx="1720850" cy="461962"/>
          </a:xfrm>
          <a:prstGeom prst="rect">
            <a:avLst/>
          </a:prstGeom>
          <a:noFill/>
          <a:ln w="9525">
            <a:noFill/>
            <a:miter lim="800000"/>
            <a:headEnd/>
            <a:tailEnd/>
          </a:ln>
        </p:spPr>
        <p:txBody>
          <a:bodyPr>
            <a:spAutoFit/>
          </a:bodyPr>
          <a:lstStyle/>
          <a:p>
            <a:r>
              <a:rPr lang="en-US" sz="2400" b="1">
                <a:latin typeface="Calibri" pitchFamily="34" charset="0"/>
              </a:rPr>
              <a:t>membrane</a:t>
            </a:r>
          </a:p>
        </p:txBody>
      </p:sp>
      <p:cxnSp>
        <p:nvCxnSpPr>
          <p:cNvPr id="6" name="Straight Arrow Connector 5"/>
          <p:cNvCxnSpPr>
            <a:cxnSpLocks noChangeShapeType="1"/>
          </p:cNvCxnSpPr>
          <p:nvPr/>
        </p:nvCxnSpPr>
        <p:spPr bwMode="auto">
          <a:xfrm>
            <a:off x="7556500" y="1606550"/>
            <a:ext cx="365125" cy="377825"/>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a:ext uri="{909E8E84-426E-40dd-AFC4-6F175D3DCCD1}"/>
          </a:extLst>
        </p:spPr>
      </p:cxnSp>
      <p:cxnSp>
        <p:nvCxnSpPr>
          <p:cNvPr id="11" name="Straight Arrow Connector 10"/>
          <p:cNvCxnSpPr>
            <a:cxnSpLocks noChangeShapeType="1"/>
          </p:cNvCxnSpPr>
          <p:nvPr/>
        </p:nvCxnSpPr>
        <p:spPr bwMode="auto">
          <a:xfrm flipH="1" flipV="1">
            <a:off x="7191375" y="5665788"/>
            <a:ext cx="365125" cy="360362"/>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a:ext uri="{909E8E84-426E-40dd-AFC4-6F175D3DCCD1}"/>
          </a:extLst>
        </p:spPr>
      </p:cxnSp>
      <p:pic>
        <p:nvPicPr>
          <p:cNvPr id="48137" name="Picture 1" descr="gkreitzer.jpg"/>
          <p:cNvPicPr>
            <a:picLocks noChangeAspect="1"/>
          </p:cNvPicPr>
          <p:nvPr/>
        </p:nvPicPr>
        <p:blipFill>
          <a:blip r:embed="rId4"/>
          <a:srcRect/>
          <a:stretch>
            <a:fillRect/>
          </a:stretch>
        </p:blipFill>
        <p:spPr bwMode="auto">
          <a:xfrm>
            <a:off x="0" y="5353050"/>
            <a:ext cx="965200"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143000"/>
          </a:xfrm>
        </p:spPr>
        <p:txBody>
          <a:bodyPr>
            <a:normAutofit fontScale="90000"/>
          </a:bodyPr>
          <a:lstStyle/>
          <a:p>
            <a:pPr fontAlgn="auto">
              <a:spcAft>
                <a:spcPts val="0"/>
              </a:spcAft>
              <a:defRPr/>
            </a:pPr>
            <a:r>
              <a:rPr lang="en-US" b="1" dirty="0" smtClean="0"/>
              <a:t>Investigate Dynamic Cell Processes</a:t>
            </a:r>
          </a:p>
        </p:txBody>
      </p:sp>
      <p:sp>
        <p:nvSpPr>
          <p:cNvPr id="25603" name="Content Placeholder 2"/>
          <p:cNvSpPr>
            <a:spLocks noGrp="1"/>
          </p:cNvSpPr>
          <p:nvPr>
            <p:ph idx="1"/>
          </p:nvPr>
        </p:nvSpPr>
        <p:spPr>
          <a:xfrm>
            <a:off x="609600" y="1722438"/>
            <a:ext cx="8305800" cy="4525962"/>
          </a:xfrm>
        </p:spPr>
        <p:txBody>
          <a:bodyPr>
            <a:normAutofit fontScale="92500"/>
          </a:bodyPr>
          <a:lstStyle/>
          <a:p>
            <a:pPr marL="0" indent="0" fontAlgn="auto">
              <a:spcAft>
                <a:spcPts val="0"/>
              </a:spcAft>
              <a:buFont typeface="Wingdings 2"/>
              <a:buNone/>
              <a:defRPr/>
            </a:pPr>
            <a:r>
              <a:rPr lang="en-US" sz="2800" dirty="0" smtClean="0"/>
              <a:t>Homework</a:t>
            </a:r>
            <a:r>
              <a:rPr lang="en-US" sz="2800" dirty="0"/>
              <a:t> </a:t>
            </a:r>
            <a:r>
              <a:rPr lang="en-US" sz="2800" dirty="0" smtClean="0"/>
              <a:t>– On Your Own (OYO)</a:t>
            </a:r>
          </a:p>
          <a:p>
            <a:pPr marL="514350" indent="-514350" fontAlgn="auto">
              <a:spcAft>
                <a:spcPts val="0"/>
              </a:spcAft>
              <a:buFont typeface="+mj-lt"/>
              <a:buAutoNum type="arabicPeriod"/>
              <a:defRPr/>
            </a:pPr>
            <a:r>
              <a:rPr lang="en-US" sz="2800" dirty="0" smtClean="0"/>
              <a:t>Read the assigned paper investigating a dynamic cellular process, focusing on Figure 1.</a:t>
            </a:r>
          </a:p>
          <a:p>
            <a:pPr marL="514350" indent="-514350" fontAlgn="auto">
              <a:spcAft>
                <a:spcPts val="0"/>
              </a:spcAft>
              <a:buFont typeface="+mj-lt"/>
              <a:buAutoNum type="arabicPeriod"/>
              <a:defRPr/>
            </a:pPr>
            <a:r>
              <a:rPr lang="en-US" sz="2800" dirty="0" smtClean="0"/>
              <a:t>Write a 1-page synopsis of Figure 1 which includes  the following: hypothesis, methods, controls, variables, results, conclusion.</a:t>
            </a:r>
          </a:p>
          <a:p>
            <a:pPr marL="514350" indent="-514350" fontAlgn="auto">
              <a:spcAft>
                <a:spcPts val="0"/>
              </a:spcAft>
              <a:buFont typeface="+mj-lt"/>
              <a:buAutoNum type="arabicPeriod"/>
              <a:defRPr/>
            </a:pPr>
            <a:r>
              <a:rPr lang="en-US" sz="2800" dirty="0" smtClean="0"/>
              <a:t>Outline an experiment using a GFP-labeled protein to study a different process identified by the class.</a:t>
            </a:r>
          </a:p>
          <a:p>
            <a:pPr marL="514350" indent="-514350" fontAlgn="auto">
              <a:spcAft>
                <a:spcPts val="0"/>
              </a:spcAft>
              <a:buFont typeface="+mj-lt"/>
              <a:buAutoNum type="arabicPeriod"/>
              <a:defRPr/>
            </a:pPr>
            <a:r>
              <a:rPr lang="en-US" sz="2800" dirty="0" smtClean="0"/>
              <a:t>Bring </a:t>
            </a:r>
            <a:r>
              <a:rPr lang="en-US" sz="2800" i="1" dirty="0" smtClean="0"/>
              <a:t>typed</a:t>
            </a:r>
            <a:r>
              <a:rPr lang="en-US" sz="2800" dirty="0" smtClean="0"/>
              <a:t> 1 page synopsis and outline to next class.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b="1" smtClean="0"/>
              <a:t>Context</a:t>
            </a:r>
          </a:p>
        </p:txBody>
      </p:sp>
      <p:sp>
        <p:nvSpPr>
          <p:cNvPr id="3" name="Content Placeholder 2"/>
          <p:cNvSpPr>
            <a:spLocks noGrp="1"/>
          </p:cNvSpPr>
          <p:nvPr>
            <p:ph idx="1"/>
          </p:nvPr>
        </p:nvSpPr>
        <p:spPr>
          <a:xfrm>
            <a:off x="457200" y="1417638"/>
            <a:ext cx="8229600" cy="5211762"/>
          </a:xfrm>
        </p:spPr>
        <p:txBody>
          <a:bodyPr rtlCol="0">
            <a:normAutofit fontScale="92500" lnSpcReduction="20000"/>
          </a:bodyPr>
          <a:lstStyle/>
          <a:p>
            <a:pPr fontAlgn="auto">
              <a:spcAft>
                <a:spcPts val="1000"/>
              </a:spcAft>
              <a:buFont typeface="Arial"/>
              <a:buChar char="•"/>
              <a:defRPr/>
            </a:pPr>
            <a:r>
              <a:rPr lang="en-US" sz="2800" dirty="0" smtClean="0"/>
              <a:t>Unit for an intermediate Cell Biology course</a:t>
            </a:r>
          </a:p>
          <a:p>
            <a:pPr fontAlgn="auto">
              <a:spcAft>
                <a:spcPts val="1000"/>
              </a:spcAft>
              <a:buFont typeface="Arial"/>
              <a:buChar char="•"/>
              <a:defRPr/>
            </a:pPr>
            <a:r>
              <a:rPr lang="en-US" sz="2800" dirty="0" smtClean="0"/>
              <a:t>Placed near the start of the course as a springboard for further learning</a:t>
            </a:r>
          </a:p>
          <a:p>
            <a:pPr fontAlgn="auto">
              <a:spcAft>
                <a:spcPts val="1000"/>
              </a:spcAft>
              <a:buFont typeface="Arial"/>
              <a:buChar char="•"/>
              <a:defRPr/>
            </a:pPr>
            <a:r>
              <a:rPr lang="en-US" sz="2800" dirty="0" smtClean="0"/>
              <a:t>Students will be expected to know or review:</a:t>
            </a:r>
          </a:p>
          <a:p>
            <a:pPr lvl="1" fontAlgn="auto">
              <a:spcAft>
                <a:spcPts val="1000"/>
              </a:spcAft>
              <a:buFont typeface="Arial"/>
              <a:buChar char="–"/>
              <a:defRPr/>
            </a:pPr>
            <a:r>
              <a:rPr lang="en-US" dirty="0" smtClean="0"/>
              <a:t>Basic parts of the cell including plasma membrane, cytoskeletal proteins, major organelles including transport vesicles</a:t>
            </a:r>
          </a:p>
          <a:p>
            <a:pPr lvl="1" fontAlgn="auto">
              <a:spcAft>
                <a:spcPts val="1000"/>
              </a:spcAft>
              <a:buFont typeface="Arial"/>
              <a:buChar char="–"/>
              <a:defRPr/>
            </a:pPr>
            <a:r>
              <a:rPr lang="en-US" dirty="0" smtClean="0"/>
              <a:t>Tools for studying cells</a:t>
            </a:r>
          </a:p>
          <a:p>
            <a:pPr lvl="1" fontAlgn="auto">
              <a:spcAft>
                <a:spcPts val="1000"/>
              </a:spcAft>
              <a:buFont typeface="Arial"/>
              <a:buChar char="–"/>
              <a:defRPr/>
            </a:pPr>
            <a:r>
              <a:rPr lang="en-US" dirty="0" smtClean="0"/>
              <a:t>Requirement of energy for cellular processes</a:t>
            </a:r>
          </a:p>
          <a:p>
            <a:pPr fontAlgn="auto">
              <a:spcAft>
                <a:spcPts val="1000"/>
              </a:spcAft>
              <a:buFont typeface="Arial"/>
              <a:buChar char="•"/>
              <a:defRPr/>
            </a:pPr>
            <a:r>
              <a:rPr lang="en-US" sz="2800" dirty="0" smtClean="0"/>
              <a:t>Students will have had previous experience reading primary literature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b="1" smtClean="0"/>
              <a:t>Learning Goals for the Unit</a:t>
            </a:r>
          </a:p>
        </p:txBody>
      </p:sp>
      <p:sp>
        <p:nvSpPr>
          <p:cNvPr id="3" name="Content Placeholder 2"/>
          <p:cNvSpPr>
            <a:spLocks noGrp="1"/>
          </p:cNvSpPr>
          <p:nvPr>
            <p:ph idx="1"/>
          </p:nvPr>
        </p:nvSpPr>
        <p:spPr/>
        <p:txBody>
          <a:bodyPr rtlCol="0">
            <a:normAutofit/>
          </a:bodyPr>
          <a:lstStyle/>
          <a:p>
            <a:pPr fontAlgn="auto">
              <a:spcAft>
                <a:spcPts val="0"/>
              </a:spcAft>
              <a:buFont typeface="Arial" charset="0"/>
              <a:buNone/>
              <a:defRPr/>
            </a:pPr>
            <a:r>
              <a:rPr lang="en-US" b="1" dirty="0" smtClean="0"/>
              <a:t>Students will understand:</a:t>
            </a:r>
          </a:p>
          <a:p>
            <a:pPr marL="457200" indent="-457200" fontAlgn="auto">
              <a:lnSpc>
                <a:spcPct val="114000"/>
              </a:lnSpc>
              <a:spcBef>
                <a:spcPts val="0"/>
              </a:spcBef>
              <a:spcAft>
                <a:spcPts val="0"/>
              </a:spcAft>
              <a:buFont typeface="Calibri" charset="0"/>
              <a:buAutoNum type="arabicPeriod"/>
              <a:defRPr/>
            </a:pPr>
            <a:r>
              <a:rPr lang="en-US" dirty="0" smtClean="0"/>
              <a:t>Tissues are composed of specialized cells</a:t>
            </a:r>
          </a:p>
          <a:p>
            <a:pPr marL="457200" indent="-457200" fontAlgn="auto">
              <a:spcBef>
                <a:spcPts val="0"/>
              </a:spcBef>
              <a:spcAft>
                <a:spcPts val="0"/>
              </a:spcAft>
              <a:buFont typeface="Calibri" charset="0"/>
              <a:buAutoNum type="arabicPeriod"/>
              <a:defRPr/>
            </a:pPr>
            <a:r>
              <a:rPr lang="en-US" dirty="0" smtClean="0"/>
              <a:t>Structures and functions of cells within tissues are interrelated</a:t>
            </a:r>
          </a:p>
          <a:p>
            <a:pPr marL="457200" indent="-457200" fontAlgn="auto">
              <a:spcBef>
                <a:spcPts val="0"/>
              </a:spcBef>
              <a:spcAft>
                <a:spcPts val="0"/>
              </a:spcAft>
              <a:buFont typeface="Calibri" charset="0"/>
              <a:buAutoNum type="arabicPeriod"/>
              <a:defRPr/>
            </a:pPr>
            <a:r>
              <a:rPr lang="en-US" dirty="0" smtClean="0"/>
              <a:t>Cellular specialization depends upon adjacent cells and matrix</a:t>
            </a:r>
          </a:p>
          <a:p>
            <a:pPr marL="457200" indent="-457200" fontAlgn="auto">
              <a:spcBef>
                <a:spcPts val="0"/>
              </a:spcBef>
              <a:spcAft>
                <a:spcPts val="0"/>
              </a:spcAft>
              <a:buFont typeface="Calibri" charset="0"/>
              <a:buAutoNum type="arabicPeriod"/>
              <a:defRPr/>
            </a:pPr>
            <a:r>
              <a:rPr lang="en-US" dirty="0" smtClean="0">
                <a:solidFill>
                  <a:srgbClr val="FF0000"/>
                </a:solidFill>
              </a:rPr>
              <a:t>Maintenance of cellular structure involves dynamic processes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33400" y="274638"/>
            <a:ext cx="8305800" cy="1173162"/>
          </a:xfrm>
        </p:spPr>
        <p:txBody>
          <a:bodyPr/>
          <a:lstStyle/>
          <a:p>
            <a:r>
              <a:rPr lang="en-US" b="1" smtClean="0"/>
              <a:t>Learning Objectives</a:t>
            </a:r>
          </a:p>
        </p:txBody>
      </p:sp>
      <p:sp>
        <p:nvSpPr>
          <p:cNvPr id="3" name="Content Placeholder 2"/>
          <p:cNvSpPr>
            <a:spLocks noGrp="1"/>
          </p:cNvSpPr>
          <p:nvPr>
            <p:ph idx="1"/>
          </p:nvPr>
        </p:nvSpPr>
        <p:spPr>
          <a:xfrm>
            <a:off x="533400" y="1752600"/>
            <a:ext cx="8153400" cy="4525963"/>
          </a:xfrm>
        </p:spPr>
        <p:txBody>
          <a:bodyPr rtlCol="0">
            <a:normAutofit fontScale="92500" lnSpcReduction="20000"/>
          </a:bodyPr>
          <a:lstStyle/>
          <a:p>
            <a:pPr fontAlgn="auto">
              <a:lnSpc>
                <a:spcPct val="90000"/>
              </a:lnSpc>
              <a:spcAft>
                <a:spcPts val="0"/>
              </a:spcAft>
              <a:buFont typeface="Arial"/>
              <a:buNone/>
              <a:defRPr/>
            </a:pPr>
            <a:r>
              <a:rPr lang="en-US" sz="3500" b="1" dirty="0"/>
              <a:t>Students will be able to:</a:t>
            </a:r>
          </a:p>
          <a:p>
            <a:pPr marL="679450" indent="-679450" fontAlgn="auto">
              <a:lnSpc>
                <a:spcPct val="124000"/>
              </a:lnSpc>
              <a:spcBef>
                <a:spcPts val="0"/>
              </a:spcBef>
              <a:spcAft>
                <a:spcPts val="0"/>
              </a:spcAft>
              <a:buFont typeface="Arial"/>
              <a:buNone/>
              <a:defRPr/>
            </a:pPr>
            <a:r>
              <a:rPr lang="en-US" sz="3500" dirty="0" smtClean="0"/>
              <a:t>4a</a:t>
            </a:r>
            <a:r>
              <a:rPr lang="en-US" sz="3500" dirty="0"/>
              <a:t>. Compare cells and buildings with regard to processes required for maintenance and repair</a:t>
            </a:r>
          </a:p>
          <a:p>
            <a:pPr marL="679450" indent="-679450" fontAlgn="auto">
              <a:lnSpc>
                <a:spcPct val="124000"/>
              </a:lnSpc>
              <a:spcBef>
                <a:spcPts val="0"/>
              </a:spcBef>
              <a:spcAft>
                <a:spcPts val="0"/>
              </a:spcAft>
              <a:buFont typeface="Arial"/>
              <a:buNone/>
              <a:defRPr/>
            </a:pPr>
            <a:r>
              <a:rPr lang="en-US" sz="3500" dirty="0"/>
              <a:t>4b. Identify at least 2 dynamic processes required to maintain and repair non-motile, non-dividing cells</a:t>
            </a:r>
          </a:p>
          <a:p>
            <a:pPr marL="679450" indent="-679450" fontAlgn="auto">
              <a:lnSpc>
                <a:spcPct val="124000"/>
              </a:lnSpc>
              <a:spcBef>
                <a:spcPts val="0"/>
              </a:spcBef>
              <a:spcAft>
                <a:spcPts val="0"/>
              </a:spcAft>
              <a:buFont typeface="Arial"/>
              <a:buNone/>
              <a:defRPr/>
            </a:pPr>
            <a:r>
              <a:rPr lang="en-US" sz="3500" dirty="0"/>
              <a:t>4c. Design an experiment to visualize </a:t>
            </a:r>
            <a:r>
              <a:rPr lang="en-US" sz="3500" dirty="0" smtClean="0"/>
              <a:t>dynamic maintenance </a:t>
            </a:r>
            <a:r>
              <a:rPr lang="en-US" sz="3500" dirty="0"/>
              <a:t>processes in </a:t>
            </a:r>
            <a:r>
              <a:rPr lang="en-US" sz="3500" dirty="0" smtClean="0"/>
              <a:t>cells</a:t>
            </a:r>
            <a:endParaRPr lang="en-US" dirty="0"/>
          </a:p>
          <a:p>
            <a:pPr marL="679450" indent="-679450" fontAlgn="auto">
              <a:lnSpc>
                <a:spcPct val="90000"/>
              </a:lnSpc>
              <a:spcAft>
                <a:spcPts val="0"/>
              </a:spcAft>
              <a:buFont typeface="Arial"/>
              <a:buChar char="•"/>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b="1" smtClean="0"/>
              <a:t>Assessment</a:t>
            </a:r>
          </a:p>
        </p:txBody>
      </p:sp>
      <p:sp>
        <p:nvSpPr>
          <p:cNvPr id="28675" name="Content Placeholder 2"/>
          <p:cNvSpPr>
            <a:spLocks noGrp="1"/>
          </p:cNvSpPr>
          <p:nvPr>
            <p:ph idx="1"/>
          </p:nvPr>
        </p:nvSpPr>
        <p:spPr>
          <a:xfrm>
            <a:off x="457200" y="1524000"/>
            <a:ext cx="8229600" cy="4800600"/>
          </a:xfrm>
        </p:spPr>
        <p:txBody>
          <a:bodyPr rtlCol="0">
            <a:normAutofit fontScale="92500"/>
          </a:bodyPr>
          <a:lstStyle/>
          <a:p>
            <a:pPr fontAlgn="auto">
              <a:spcAft>
                <a:spcPts val="0"/>
              </a:spcAft>
              <a:buFont typeface="Arial"/>
              <a:buChar char="•"/>
              <a:defRPr/>
            </a:pPr>
            <a:r>
              <a:rPr lang="en-US" sz="2400" b="1" dirty="0" smtClean="0"/>
              <a:t>Formative assessments, of increasingly higher-order: </a:t>
            </a:r>
          </a:p>
          <a:p>
            <a:pPr lvl="1" fontAlgn="auto">
              <a:spcAft>
                <a:spcPts val="0"/>
              </a:spcAft>
              <a:buFont typeface="Arial"/>
              <a:buChar char="–"/>
              <a:defRPr/>
            </a:pPr>
            <a:r>
              <a:rPr lang="en-US" sz="2400" dirty="0" smtClean="0"/>
              <a:t>Pair brainstorming</a:t>
            </a:r>
          </a:p>
          <a:p>
            <a:pPr lvl="1" fontAlgn="auto">
              <a:spcAft>
                <a:spcPts val="0"/>
              </a:spcAft>
              <a:buFont typeface="Arial"/>
              <a:buChar char="–"/>
              <a:defRPr/>
            </a:pPr>
            <a:r>
              <a:rPr lang="en-US" sz="2400" dirty="0" smtClean="0"/>
              <a:t>Jigsaw pair-shares</a:t>
            </a:r>
          </a:p>
          <a:p>
            <a:pPr lvl="1" fontAlgn="auto">
              <a:spcAft>
                <a:spcPts val="0"/>
              </a:spcAft>
              <a:buFont typeface="Arial"/>
              <a:buChar char="–"/>
              <a:defRPr/>
            </a:pPr>
            <a:r>
              <a:rPr lang="en-US" sz="2400" dirty="0" smtClean="0"/>
              <a:t>1-minute paper</a:t>
            </a:r>
          </a:p>
          <a:p>
            <a:pPr lvl="1" fontAlgn="auto">
              <a:spcAft>
                <a:spcPts val="0"/>
              </a:spcAft>
              <a:buFont typeface="Arial"/>
              <a:buChar char="–"/>
              <a:defRPr/>
            </a:pPr>
            <a:r>
              <a:rPr lang="en-US" sz="2400" dirty="0" smtClean="0"/>
              <a:t>Homework</a:t>
            </a:r>
          </a:p>
          <a:p>
            <a:pPr fontAlgn="auto">
              <a:spcAft>
                <a:spcPts val="0"/>
              </a:spcAft>
              <a:buFont typeface="Arial"/>
              <a:buChar char="•"/>
              <a:defRPr/>
            </a:pPr>
            <a:r>
              <a:rPr lang="en-US" sz="2400" b="1" dirty="0" smtClean="0"/>
              <a:t>Summative assessment</a:t>
            </a:r>
          </a:p>
          <a:p>
            <a:pPr lvl="1" fontAlgn="auto">
              <a:spcAft>
                <a:spcPts val="0"/>
              </a:spcAft>
              <a:buFont typeface="Arial"/>
              <a:buChar char="–"/>
              <a:defRPr/>
            </a:pPr>
            <a:r>
              <a:rPr lang="en-US" sz="2400" dirty="0" smtClean="0"/>
              <a:t>Homework could be graded</a:t>
            </a:r>
          </a:p>
          <a:p>
            <a:pPr lvl="1" fontAlgn="auto">
              <a:spcAft>
                <a:spcPts val="0"/>
              </a:spcAft>
              <a:buFont typeface="Arial"/>
              <a:buChar char="–"/>
              <a:defRPr/>
            </a:pPr>
            <a:r>
              <a:rPr lang="en-US" sz="2400" dirty="0" smtClean="0"/>
              <a:t>Creation of exam question similar to homework that interprets a dynamic cell process shown in a primary literature paper</a:t>
            </a:r>
          </a:p>
          <a:p>
            <a:pPr lvl="1" fontAlgn="auto">
              <a:spcAft>
                <a:spcPts val="0"/>
              </a:spcAft>
              <a:buFont typeface="Arial"/>
              <a:buChar char="–"/>
              <a:defRPr/>
            </a:pPr>
            <a:r>
              <a:rPr lang="en-US" sz="2400" dirty="0" smtClean="0"/>
              <a:t>Creation of take home exam question that students must design a series of experiments to test hypotheses related to unit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b="1" smtClean="0"/>
              <a:t>Inclusive Teaching</a:t>
            </a:r>
          </a:p>
        </p:txBody>
      </p:sp>
      <p:sp>
        <p:nvSpPr>
          <p:cNvPr id="36866" name="TextBox 3"/>
          <p:cNvSpPr txBox="1">
            <a:spLocks noChangeArrowheads="1"/>
          </p:cNvSpPr>
          <p:nvPr/>
        </p:nvSpPr>
        <p:spPr bwMode="auto">
          <a:xfrm>
            <a:off x="533400" y="1835150"/>
            <a:ext cx="8077200" cy="4032250"/>
          </a:xfrm>
          <a:prstGeom prst="rect">
            <a:avLst/>
          </a:prstGeom>
          <a:noFill/>
          <a:ln w="9525">
            <a:noFill/>
            <a:miter lim="800000"/>
            <a:headEnd/>
            <a:tailEnd/>
          </a:ln>
        </p:spPr>
        <p:txBody>
          <a:bodyPr>
            <a:spAutoFit/>
          </a:bodyPr>
          <a:lstStyle/>
          <a:p>
            <a:pPr marL="280988" indent="-280988">
              <a:buFont typeface="Arial" charset="0"/>
              <a:buChar char="•"/>
            </a:pPr>
            <a:r>
              <a:rPr lang="en-US" sz="3200"/>
              <a:t>Students bring diverse perspectives to the concept of building maintenance and repair</a:t>
            </a:r>
          </a:p>
          <a:p>
            <a:pPr marL="280988" indent="-280988">
              <a:buFont typeface="Arial" charset="0"/>
              <a:buChar char="•"/>
            </a:pPr>
            <a:r>
              <a:rPr lang="en-US" sz="3200"/>
              <a:t>Activities accommodate multiple learning styles</a:t>
            </a:r>
          </a:p>
          <a:p>
            <a:pPr marL="280988" indent="-280988">
              <a:buFont typeface="Arial" charset="0"/>
              <a:buChar char="•"/>
            </a:pPr>
            <a:r>
              <a:rPr lang="en-US" sz="3200"/>
              <a:t>Activities promote participation by different personality types</a:t>
            </a:r>
          </a:p>
          <a:p>
            <a:pPr marL="280988" indent="-280988">
              <a:buFont typeface="Arial" charset="0"/>
              <a:buChar char="•"/>
            </a:pPr>
            <a:r>
              <a:rPr lang="en-US" sz="3200"/>
              <a:t>Minimal cost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09600" y="255587"/>
            <a:ext cx="4991100" cy="1927225"/>
          </a:xfrm>
        </p:spPr>
        <p:txBody>
          <a:bodyPr>
            <a:normAutofit/>
          </a:bodyPr>
          <a:lstStyle/>
          <a:p>
            <a:pPr fontAlgn="auto">
              <a:spcAft>
                <a:spcPts val="0"/>
              </a:spcAft>
              <a:defRPr/>
            </a:pPr>
            <a:r>
              <a:rPr smtClean="0"/>
              <a:t>Static is Dynamic</a:t>
            </a:r>
          </a:p>
        </p:txBody>
      </p:sp>
      <p:pic>
        <p:nvPicPr>
          <p:cNvPr id="37890" name="Picture 4"/>
          <p:cNvPicPr>
            <a:picLocks noChangeAspect="1" noChangeArrowheads="1"/>
          </p:cNvPicPr>
          <p:nvPr/>
        </p:nvPicPr>
        <p:blipFill>
          <a:blip r:embed="rId3"/>
          <a:srcRect/>
          <a:stretch>
            <a:fillRect/>
          </a:stretch>
        </p:blipFill>
        <p:spPr bwMode="auto">
          <a:xfrm>
            <a:off x="2324100" y="1600200"/>
            <a:ext cx="5919788" cy="443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382000" cy="1173162"/>
          </a:xfrm>
        </p:spPr>
        <p:txBody>
          <a:bodyPr>
            <a:normAutofit fontScale="90000"/>
          </a:bodyPr>
          <a:lstStyle/>
          <a:p>
            <a:pPr fontAlgn="auto">
              <a:spcAft>
                <a:spcPts val="0"/>
              </a:spcAft>
              <a:defRPr/>
            </a:pPr>
            <a:r>
              <a:rPr lang="en-US" sz="4800" b="1" dirty="0" smtClean="0"/>
              <a:t>Cells vs. Buildings</a:t>
            </a:r>
            <a:r>
              <a:rPr lang="en-US" sz="4000" dirty="0" smtClean="0"/>
              <a:t/>
            </a:r>
            <a:br>
              <a:rPr lang="en-US" sz="4000" dirty="0" smtClean="0"/>
            </a:br>
            <a:r>
              <a:rPr lang="en-US" sz="4000" i="1" dirty="0" smtClean="0"/>
              <a:t>maintenance and repair</a:t>
            </a:r>
            <a:endParaRPr lang="en-US" sz="3200" i="1" dirty="0" smtClean="0"/>
          </a:p>
        </p:txBody>
      </p:sp>
      <p:sp>
        <p:nvSpPr>
          <p:cNvPr id="3" name="Content Placeholder 2"/>
          <p:cNvSpPr>
            <a:spLocks noGrp="1"/>
          </p:cNvSpPr>
          <p:nvPr>
            <p:ph idx="1"/>
          </p:nvPr>
        </p:nvSpPr>
        <p:spPr>
          <a:xfrm>
            <a:off x="457200" y="1447800"/>
            <a:ext cx="8382000" cy="4830763"/>
          </a:xfrm>
        </p:spPr>
        <p:txBody>
          <a:bodyPr>
            <a:noAutofit/>
          </a:bodyPr>
          <a:lstStyle/>
          <a:p>
            <a:pPr marL="0" indent="0" fontAlgn="auto">
              <a:lnSpc>
                <a:spcPct val="114000"/>
              </a:lnSpc>
              <a:spcAft>
                <a:spcPts val="0"/>
              </a:spcAft>
              <a:buFont typeface="Wingdings 2"/>
              <a:buNone/>
              <a:defRPr/>
            </a:pPr>
            <a:r>
              <a:rPr lang="en-US" sz="2800" b="1" i="1" dirty="0" smtClean="0"/>
              <a:t>Partner Brainstorm</a:t>
            </a:r>
          </a:p>
          <a:p>
            <a:pPr marL="457200" indent="-457200" fontAlgn="auto">
              <a:lnSpc>
                <a:spcPct val="114000"/>
              </a:lnSpc>
              <a:spcBef>
                <a:spcPts val="0"/>
              </a:spcBef>
              <a:spcAft>
                <a:spcPts val="0"/>
              </a:spcAft>
              <a:buFont typeface="Wingdings 2"/>
              <a:buAutoNum type="arabicPeriod"/>
              <a:defRPr/>
            </a:pPr>
            <a:r>
              <a:rPr lang="en-US" sz="2800" dirty="0" smtClean="0"/>
              <a:t>Pair up by color </a:t>
            </a:r>
          </a:p>
          <a:p>
            <a:pPr marL="514350" indent="-514350" fontAlgn="auto">
              <a:lnSpc>
                <a:spcPct val="114000"/>
              </a:lnSpc>
              <a:spcBef>
                <a:spcPts val="0"/>
              </a:spcBef>
              <a:spcAft>
                <a:spcPts val="0"/>
              </a:spcAft>
              <a:buFont typeface="Wingdings 2"/>
              <a:buNone/>
              <a:defRPr/>
            </a:pPr>
            <a:r>
              <a:rPr lang="en-US" sz="2800" i="1" dirty="0" smtClean="0"/>
              <a:t>	Yellow: cells </a:t>
            </a:r>
          </a:p>
          <a:p>
            <a:pPr marL="514350" indent="-514350" fontAlgn="auto">
              <a:lnSpc>
                <a:spcPct val="114000"/>
              </a:lnSpc>
              <a:spcBef>
                <a:spcPts val="0"/>
              </a:spcBef>
              <a:spcAft>
                <a:spcPts val="0"/>
              </a:spcAft>
              <a:buFont typeface="Wingdings 2"/>
              <a:buNone/>
              <a:defRPr/>
            </a:pPr>
            <a:r>
              <a:rPr lang="en-US" sz="2800" dirty="0" smtClean="0"/>
              <a:t>			OR	</a:t>
            </a:r>
          </a:p>
          <a:p>
            <a:pPr marL="514350" lvl="1" indent="-514350" fontAlgn="auto">
              <a:lnSpc>
                <a:spcPct val="114000"/>
              </a:lnSpc>
              <a:spcBef>
                <a:spcPts val="0"/>
              </a:spcBef>
              <a:spcAft>
                <a:spcPts val="0"/>
              </a:spcAft>
              <a:buFont typeface="Wingdings 2"/>
              <a:buNone/>
              <a:defRPr/>
            </a:pPr>
            <a:r>
              <a:rPr lang="en-US" dirty="0" smtClean="0"/>
              <a:t>	</a:t>
            </a:r>
            <a:r>
              <a:rPr lang="en-US" sz="2800" i="1" dirty="0" smtClean="0"/>
              <a:t>Blue: this building</a:t>
            </a:r>
          </a:p>
          <a:p>
            <a:pPr marL="514350" lvl="1" indent="-514350" fontAlgn="auto">
              <a:lnSpc>
                <a:spcPct val="114000"/>
              </a:lnSpc>
              <a:spcBef>
                <a:spcPts val="0"/>
              </a:spcBef>
              <a:spcAft>
                <a:spcPts val="0"/>
              </a:spcAft>
              <a:buFont typeface="Wingdings 2"/>
              <a:buNone/>
              <a:defRPr/>
            </a:pPr>
            <a:endParaRPr lang="en-US" sz="2800" dirty="0" smtClean="0"/>
          </a:p>
          <a:p>
            <a:pPr marL="514350" indent="-514350" fontAlgn="auto">
              <a:lnSpc>
                <a:spcPct val="114000"/>
              </a:lnSpc>
              <a:spcBef>
                <a:spcPts val="0"/>
              </a:spcBef>
              <a:spcAft>
                <a:spcPts val="0"/>
              </a:spcAft>
              <a:buFont typeface="+mj-lt"/>
              <a:buAutoNum type="arabicPeriod" startAt="2"/>
              <a:defRPr/>
            </a:pPr>
            <a:r>
              <a:rPr lang="en-US" sz="2800" dirty="0" smtClean="0"/>
              <a:t>List or sketch dynamic processes needed to maintain </a:t>
            </a:r>
            <a:r>
              <a:rPr lang="en-US" sz="2800" b="1" dirty="0" smtClean="0"/>
              <a:t>non-motile </a:t>
            </a:r>
            <a:r>
              <a:rPr lang="en-US" sz="2800" dirty="0" smtClean="0"/>
              <a:t>cells or buildings</a:t>
            </a:r>
            <a:endParaRPr lang="en-US" sz="2800" dirty="0" smtClean="0">
              <a:solidFill>
                <a:srgbClr val="FF0000"/>
              </a:solidFill>
            </a:endParaRPr>
          </a:p>
          <a:p>
            <a:pPr marL="457200" indent="-457200" fontAlgn="auto">
              <a:lnSpc>
                <a:spcPct val="114000"/>
              </a:lnSpc>
              <a:spcBef>
                <a:spcPts val="0"/>
              </a:spcBef>
              <a:spcAft>
                <a:spcPts val="0"/>
              </a:spcAft>
              <a:buFont typeface="Wingdings 2"/>
              <a:buNone/>
              <a:defRPr/>
            </a:pPr>
            <a:r>
              <a:rPr lang="en-US" sz="2800" dirty="0" smtClean="0"/>
              <a:t>		</a:t>
            </a:r>
            <a:endParaRPr lang="en-US" sz="2800" i="1" dirty="0" smtClean="0"/>
          </a:p>
          <a:p>
            <a:pPr marL="400050" lvl="1" indent="0" fontAlgn="auto">
              <a:lnSpc>
                <a:spcPct val="114000"/>
              </a:lnSpc>
              <a:spcBef>
                <a:spcPts val="0"/>
              </a:spcBef>
              <a:spcAft>
                <a:spcPts val="0"/>
              </a:spcAft>
              <a:buFont typeface="Wingdings 2"/>
              <a:buNone/>
              <a:defRPr/>
            </a:pPr>
            <a:r>
              <a:rPr lang="en-US" i="1" dirty="0" smtClean="0"/>
              <a:t>Make sure each person has a list or sketch to take with them for the next step!</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382000" cy="1173162"/>
          </a:xfrm>
        </p:spPr>
        <p:txBody>
          <a:bodyPr>
            <a:normAutofit fontScale="90000"/>
          </a:bodyPr>
          <a:lstStyle/>
          <a:p>
            <a:pPr fontAlgn="auto">
              <a:spcAft>
                <a:spcPts val="0"/>
              </a:spcAft>
              <a:defRPr/>
            </a:pPr>
            <a:r>
              <a:rPr lang="en-US" sz="4800" b="1" dirty="0" smtClean="0"/>
              <a:t>Cells vs. Buildings</a:t>
            </a:r>
            <a:r>
              <a:rPr lang="en-US" sz="4000" dirty="0" smtClean="0"/>
              <a:t/>
            </a:r>
            <a:br>
              <a:rPr lang="en-US" sz="4000" dirty="0" smtClean="0"/>
            </a:br>
            <a:r>
              <a:rPr lang="en-US" sz="4000" i="1" dirty="0" smtClean="0"/>
              <a:t>maintenance and repair</a:t>
            </a:r>
            <a:endParaRPr lang="en-US" sz="3200" i="1" dirty="0" smtClean="0"/>
          </a:p>
        </p:txBody>
      </p:sp>
      <p:sp>
        <p:nvSpPr>
          <p:cNvPr id="3" name="Content Placeholder 2"/>
          <p:cNvSpPr>
            <a:spLocks noGrp="1"/>
          </p:cNvSpPr>
          <p:nvPr>
            <p:ph idx="1"/>
          </p:nvPr>
        </p:nvSpPr>
        <p:spPr>
          <a:xfrm>
            <a:off x="457200" y="1752600"/>
            <a:ext cx="8382000" cy="4525963"/>
          </a:xfrm>
        </p:spPr>
        <p:txBody>
          <a:bodyPr>
            <a:noAutofit/>
          </a:bodyPr>
          <a:lstStyle/>
          <a:p>
            <a:pPr marL="0" indent="0" fontAlgn="auto">
              <a:lnSpc>
                <a:spcPct val="114000"/>
              </a:lnSpc>
              <a:spcBef>
                <a:spcPts val="0"/>
              </a:spcBef>
              <a:spcAft>
                <a:spcPts val="0"/>
              </a:spcAft>
              <a:buFont typeface="Wingdings 2"/>
              <a:buNone/>
              <a:defRPr/>
            </a:pPr>
            <a:r>
              <a:rPr lang="en-US" sz="2800" b="1" dirty="0" smtClean="0"/>
              <a:t>Jigsaw Pair-Share </a:t>
            </a:r>
          </a:p>
          <a:p>
            <a:pPr marL="457200" indent="-457200" fontAlgn="auto">
              <a:lnSpc>
                <a:spcPct val="114000"/>
              </a:lnSpc>
              <a:spcBef>
                <a:spcPts val="0"/>
              </a:spcBef>
              <a:spcAft>
                <a:spcPts val="0"/>
              </a:spcAft>
              <a:buFont typeface="Wingdings 2"/>
              <a:buAutoNum type="arabicPeriod"/>
              <a:defRPr/>
            </a:pPr>
            <a:r>
              <a:rPr lang="en-US" sz="2800" dirty="0" smtClean="0"/>
              <a:t>Find a partner of the opposite color (Cell x Building) </a:t>
            </a:r>
          </a:p>
          <a:p>
            <a:pPr marL="457200" indent="-457200" fontAlgn="auto">
              <a:lnSpc>
                <a:spcPct val="114000"/>
              </a:lnSpc>
              <a:spcBef>
                <a:spcPts val="0"/>
              </a:spcBef>
              <a:spcAft>
                <a:spcPts val="0"/>
              </a:spcAft>
              <a:buFont typeface="Wingdings 2"/>
              <a:buAutoNum type="arabicPeriod"/>
              <a:defRPr/>
            </a:pPr>
            <a:r>
              <a:rPr lang="en-US" sz="2800" dirty="0" smtClean="0"/>
              <a:t>Share your drawing or list with your new partner</a:t>
            </a:r>
          </a:p>
          <a:p>
            <a:pPr marL="457200" indent="-457200" fontAlgn="auto">
              <a:lnSpc>
                <a:spcPct val="114000"/>
              </a:lnSpc>
              <a:spcBef>
                <a:spcPts val="0"/>
              </a:spcBef>
              <a:spcAft>
                <a:spcPts val="0"/>
              </a:spcAft>
              <a:buFont typeface="Wingdings 2"/>
              <a:buAutoNum type="arabicPeriod"/>
              <a:defRPr/>
            </a:pPr>
            <a:r>
              <a:rPr lang="en-US" sz="2800" dirty="0" smtClean="0"/>
              <a:t>Compile one shared </a:t>
            </a:r>
            <a:r>
              <a:rPr lang="en-US" sz="2800" b="1" dirty="0" smtClean="0"/>
              <a:t>cellular maintenance and repair list, </a:t>
            </a:r>
            <a:r>
              <a:rPr lang="en-US" sz="2800" dirty="0" smtClean="0"/>
              <a:t>inspired by discussion</a:t>
            </a:r>
          </a:p>
          <a:p>
            <a:pPr marL="457200" indent="-457200" fontAlgn="auto">
              <a:lnSpc>
                <a:spcPct val="114000"/>
              </a:lnSpc>
              <a:spcBef>
                <a:spcPts val="0"/>
              </a:spcBef>
              <a:spcAft>
                <a:spcPts val="0"/>
              </a:spcAft>
              <a:buFont typeface="Wingdings 2"/>
              <a:buAutoNum type="arabicPeriod"/>
              <a:defRPr/>
            </a:pPr>
            <a:r>
              <a:rPr lang="en-US" sz="2800" dirty="0" smtClean="0"/>
              <a:t>Report to the class one dynamic process needed for </a:t>
            </a:r>
            <a:r>
              <a:rPr lang="en-US" sz="2800" b="1" dirty="0" smtClean="0"/>
              <a:t>cellular</a:t>
            </a:r>
            <a:r>
              <a:rPr lang="en-US" sz="2800" dirty="0" smtClean="0"/>
              <a:t> </a:t>
            </a:r>
            <a:r>
              <a:rPr lang="en-US" sz="2800" b="1" dirty="0" smtClean="0"/>
              <a:t>maintenance or repair</a:t>
            </a:r>
            <a:r>
              <a:rPr lang="en-US" sz="2800" dirty="0" smtClean="0"/>
              <a:t/>
            </a:r>
            <a:br>
              <a:rPr lang="en-US" sz="2800" dirty="0" smtClean="0"/>
            </a:br>
            <a:endParaRPr lang="en-US" sz="2800" dirty="0" smtClean="0"/>
          </a:p>
          <a:p>
            <a:pPr marL="457200" indent="0" fontAlgn="auto">
              <a:lnSpc>
                <a:spcPct val="114000"/>
              </a:lnSpc>
              <a:spcBef>
                <a:spcPts val="0"/>
              </a:spcBef>
              <a:spcAft>
                <a:spcPts val="0"/>
              </a:spcAft>
              <a:buFont typeface="Wingdings 2"/>
              <a:buNone/>
              <a:defRPr/>
            </a:pPr>
            <a:endParaRPr lang="en-US"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1182</TotalTime>
  <Words>1539</Words>
  <Application>Microsoft Macintosh PowerPoint</Application>
  <PresentationFormat>On-screen Show (4:3)</PresentationFormat>
  <Paragraphs>153</Paragraphs>
  <Slides>13</Slides>
  <Notes>12</Notes>
  <HiddenSlides>0</HiddenSlides>
  <MMClips>0</MMClips>
  <ScaleCrop>false</ScaleCrop>
  <HeadingPairs>
    <vt:vector size="6" baseType="variant">
      <vt:variant>
        <vt:lpstr>Fonts Used</vt:lpstr>
      </vt:variant>
      <vt:variant>
        <vt:i4>5</vt:i4>
      </vt:variant>
      <vt:variant>
        <vt:lpstr>Design Template</vt:lpstr>
      </vt:variant>
      <vt:variant>
        <vt:i4>7</vt:i4>
      </vt:variant>
      <vt:variant>
        <vt:lpstr>Slide Titles</vt:lpstr>
      </vt:variant>
      <vt:variant>
        <vt:i4>13</vt:i4>
      </vt:variant>
    </vt:vector>
  </HeadingPairs>
  <TitlesOfParts>
    <vt:vector size="25" baseType="lpstr">
      <vt:lpstr>Arial</vt:lpstr>
      <vt:lpstr>ＭＳ Ｐゴシック</vt:lpstr>
      <vt:lpstr>Franklin Gothic Book</vt:lpstr>
      <vt:lpstr>Wingdings 2</vt:lpstr>
      <vt:lpstr>Calibri</vt:lpstr>
      <vt:lpstr>Technic</vt:lpstr>
      <vt:lpstr>Office Theme</vt:lpstr>
      <vt:lpstr>Technic</vt:lpstr>
      <vt:lpstr>Technic</vt:lpstr>
      <vt:lpstr>Technic</vt:lpstr>
      <vt:lpstr>Technic</vt:lpstr>
      <vt:lpstr>Technic</vt:lpstr>
      <vt:lpstr>Group 1: Cell and Development A</vt:lpstr>
      <vt:lpstr>Context</vt:lpstr>
      <vt:lpstr>Learning Goals for the Unit</vt:lpstr>
      <vt:lpstr>Learning Objectives</vt:lpstr>
      <vt:lpstr>Assessment</vt:lpstr>
      <vt:lpstr>Inclusive Teaching</vt:lpstr>
      <vt:lpstr>Slide 7</vt:lpstr>
      <vt:lpstr>Cells vs. Buildings maintenance and repair</vt:lpstr>
      <vt:lpstr>Cells vs. Buildings maintenance and repair</vt:lpstr>
      <vt:lpstr>Slide 10</vt:lpstr>
      <vt:lpstr>1-Minute Paper: Cells  </vt:lpstr>
      <vt:lpstr>Slide 12</vt:lpstr>
      <vt:lpstr>Investigate Dynamic Cell Processes</vt:lpstr>
    </vt:vector>
  </TitlesOfParts>
  <Company>Northeastern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 is Dynamic</dc:title>
  <dc:creator>Wendy Smith</dc:creator>
  <cp:lastModifiedBy>jdy</cp:lastModifiedBy>
  <cp:revision>68</cp:revision>
  <dcterms:created xsi:type="dcterms:W3CDTF">2013-08-08T12:41:30Z</dcterms:created>
  <dcterms:modified xsi:type="dcterms:W3CDTF">2013-11-07T16:32:21Z</dcterms:modified>
</cp:coreProperties>
</file>