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mp3" ContentType="audio/unknown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5"/>
  </p:notesMasterIdLst>
  <p:sldIdLst>
    <p:sldId id="297" r:id="rId2"/>
    <p:sldId id="450" r:id="rId3"/>
    <p:sldId id="258" r:id="rId4"/>
    <p:sldId id="259" r:id="rId5"/>
    <p:sldId id="411" r:id="rId6"/>
    <p:sldId id="404" r:id="rId7"/>
    <p:sldId id="415" r:id="rId8"/>
    <p:sldId id="412" r:id="rId9"/>
    <p:sldId id="406" r:id="rId10"/>
    <p:sldId id="407" r:id="rId11"/>
    <p:sldId id="408" r:id="rId12"/>
    <p:sldId id="451" r:id="rId13"/>
    <p:sldId id="409" r:id="rId14"/>
    <p:sldId id="410" r:id="rId15"/>
    <p:sldId id="413" r:id="rId16"/>
    <p:sldId id="419" r:id="rId17"/>
    <p:sldId id="420" r:id="rId18"/>
    <p:sldId id="431" r:id="rId19"/>
    <p:sldId id="423" r:id="rId20"/>
    <p:sldId id="424" r:id="rId21"/>
    <p:sldId id="425" r:id="rId22"/>
    <p:sldId id="405" r:id="rId23"/>
    <p:sldId id="426" r:id="rId24"/>
    <p:sldId id="432" r:id="rId25"/>
    <p:sldId id="433" r:id="rId26"/>
    <p:sldId id="427" r:id="rId27"/>
    <p:sldId id="434" r:id="rId28"/>
    <p:sldId id="428" r:id="rId29"/>
    <p:sldId id="429" r:id="rId30"/>
    <p:sldId id="417" r:id="rId31"/>
    <p:sldId id="418" r:id="rId32"/>
    <p:sldId id="435" r:id="rId33"/>
    <p:sldId id="397" r:id="rId34"/>
    <p:sldId id="449" r:id="rId35"/>
    <p:sldId id="380" r:id="rId36"/>
    <p:sldId id="436" r:id="rId37"/>
    <p:sldId id="377" r:id="rId38"/>
    <p:sldId id="376" r:id="rId39"/>
    <p:sldId id="437" r:id="rId40"/>
    <p:sldId id="438" r:id="rId41"/>
    <p:sldId id="440" r:id="rId42"/>
    <p:sldId id="441" r:id="rId43"/>
    <p:sldId id="442" r:id="rId44"/>
    <p:sldId id="439" r:id="rId45"/>
    <p:sldId id="445" r:id="rId46"/>
    <p:sldId id="446" r:id="rId47"/>
    <p:sldId id="448" r:id="rId48"/>
    <p:sldId id="447" r:id="rId49"/>
    <p:sldId id="366" r:id="rId50"/>
    <p:sldId id="367" r:id="rId51"/>
    <p:sldId id="275" r:id="rId52"/>
    <p:sldId id="443" r:id="rId53"/>
    <p:sldId id="444" r:id="rId5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80" d="100"/>
          <a:sy n="80" d="100"/>
        </p:scale>
        <p:origin x="-46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notesMaster" Target="notesMasters/notesMaster1.xml"/><Relationship Id="rId56" Type="http://schemas.openxmlformats.org/officeDocument/2006/relationships/printerSettings" Target="printerSettings/printerSettings1.bin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66F6F2-D8C2-304F-A481-AF5A002EB92C}" type="datetimeFigureOut">
              <a:rPr lang="en-US" smtClean="0"/>
              <a:t>3/6/15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B99E2D-8E71-1943-9DCA-C4AECB205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172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r>
              <a:rPr lang="en-US" sz="1000" dirty="0" smtClean="0">
                <a:cs typeface="+mn-cs"/>
              </a:rPr>
              <a:t>**Run through this slide**</a:t>
            </a:r>
          </a:p>
          <a:p>
            <a:pPr eaLnBrk="1" hangingPunct="1">
              <a:defRPr/>
            </a:pPr>
            <a:endParaRPr lang="en-US" sz="1000" b="1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cs typeface="+mn-cs"/>
              </a:rPr>
              <a:t>Click 1: </a:t>
            </a:r>
            <a:r>
              <a:rPr lang="en-US" dirty="0" smtClean="0">
                <a:cs typeface="+mn-cs"/>
              </a:rPr>
              <a:t>This is a three protein complex. </a:t>
            </a:r>
          </a:p>
          <a:p>
            <a:pPr marL="0" lvl="1" eaLnBrk="1" hangingPunct="1">
              <a:defRPr/>
            </a:pPr>
            <a:r>
              <a:rPr lang="en-US" b="1" dirty="0" smtClean="0"/>
              <a:t>Click 2:</a:t>
            </a:r>
            <a:r>
              <a:rPr lang="en-US" dirty="0" smtClean="0"/>
              <a:t> The NLRs have nucleotide binding domains and a </a:t>
            </a:r>
            <a:r>
              <a:rPr lang="en-US" dirty="0" err="1" smtClean="0">
                <a:latin typeface="Calibri" charset="0"/>
                <a:cs typeface="Calibri" charset="0"/>
                <a:sym typeface="Calibri" charset="0"/>
              </a:rPr>
              <a:t>leucine</a:t>
            </a:r>
            <a:r>
              <a:rPr lang="en-US" dirty="0" smtClean="0">
                <a:latin typeface="Calibri" charset="0"/>
                <a:cs typeface="Calibri" charset="0"/>
                <a:sym typeface="Calibri" charset="0"/>
              </a:rPr>
              <a:t> </a:t>
            </a:r>
            <a:r>
              <a:rPr lang="en-US" dirty="0" smtClean="0"/>
              <a:t>rich domain. (Nucleotide-binding domain </a:t>
            </a:r>
            <a:r>
              <a:rPr lang="en-US" dirty="0" err="1" smtClean="0"/>
              <a:t>leucine</a:t>
            </a:r>
            <a:r>
              <a:rPr lang="en-US" dirty="0" smtClean="0"/>
              <a:t>-rich repeat–containing receptors)</a:t>
            </a:r>
          </a:p>
          <a:p>
            <a:pPr eaLnBrk="1" hangingPunct="1">
              <a:defRPr/>
            </a:pPr>
            <a:r>
              <a:rPr lang="en-US" b="1" dirty="0" smtClean="0">
                <a:cs typeface="+mn-cs"/>
              </a:rPr>
              <a:t>Click 3: </a:t>
            </a:r>
            <a:r>
              <a:rPr lang="en-US" dirty="0" smtClean="0">
                <a:cs typeface="+mn-cs"/>
              </a:rPr>
              <a:t>They also have a </a:t>
            </a:r>
            <a:r>
              <a:rPr lang="en-US" dirty="0" err="1" smtClean="0">
                <a:cs typeface="+mn-cs"/>
              </a:rPr>
              <a:t>pyrin</a:t>
            </a:r>
            <a:r>
              <a:rPr lang="en-US" dirty="0" smtClean="0">
                <a:cs typeface="+mn-cs"/>
              </a:rPr>
              <a:t> domain (PYD) which differentiates </a:t>
            </a:r>
            <a:r>
              <a:rPr lang="en-US" dirty="0" err="1" smtClean="0">
                <a:cs typeface="+mn-cs"/>
              </a:rPr>
              <a:t>inflammasome</a:t>
            </a:r>
            <a:r>
              <a:rPr lang="en-US" dirty="0" smtClean="0">
                <a:cs typeface="+mn-cs"/>
              </a:rPr>
              <a:t> from other complexes, one example being </a:t>
            </a:r>
            <a:r>
              <a:rPr lang="en-US" dirty="0" err="1" smtClean="0">
                <a:cs typeface="+mn-cs"/>
              </a:rPr>
              <a:t>heptamers</a:t>
            </a:r>
            <a:r>
              <a:rPr lang="en-US" dirty="0" smtClean="0">
                <a:cs typeface="+mn-cs"/>
              </a:rPr>
              <a:t> such as the </a:t>
            </a:r>
            <a:r>
              <a:rPr lang="en-US" dirty="0" err="1" smtClean="0">
                <a:cs typeface="+mn-cs"/>
              </a:rPr>
              <a:t>apoptosome</a:t>
            </a:r>
            <a:r>
              <a:rPr lang="en-US" dirty="0" smtClean="0">
                <a:cs typeface="+mn-cs"/>
              </a:rPr>
              <a:t>.  </a:t>
            </a:r>
          </a:p>
          <a:p>
            <a:pPr eaLnBrk="1" hangingPunct="1">
              <a:defRPr/>
            </a:pPr>
            <a:r>
              <a:rPr lang="en-US" b="1" dirty="0" smtClean="0">
                <a:cs typeface="+mn-cs"/>
              </a:rPr>
              <a:t>Click 4: </a:t>
            </a:r>
            <a:r>
              <a:rPr lang="en-US" dirty="0" smtClean="0">
                <a:cs typeface="+mn-cs"/>
              </a:rPr>
              <a:t>The ASC is an adapter protein that has a CARD domain (</a:t>
            </a:r>
            <a:r>
              <a:rPr lang="en-US" dirty="0" err="1" smtClean="0">
                <a:cs typeface="+mn-cs"/>
              </a:rPr>
              <a:t>caspase</a:t>
            </a:r>
            <a:r>
              <a:rPr lang="en-US" dirty="0" smtClean="0">
                <a:cs typeface="+mn-cs"/>
              </a:rPr>
              <a:t> recruitment domain) and CARD recruits pro-</a:t>
            </a:r>
            <a:r>
              <a:rPr lang="en-US" dirty="0" err="1" smtClean="0">
                <a:cs typeface="+mn-cs"/>
              </a:rPr>
              <a:t>caspase</a:t>
            </a:r>
            <a:r>
              <a:rPr lang="en-US" dirty="0" smtClean="0">
                <a:cs typeface="+mn-cs"/>
              </a:rPr>
              <a:t> </a:t>
            </a:r>
          </a:p>
          <a:p>
            <a:pPr eaLnBrk="1" hangingPunct="1">
              <a:defRPr/>
            </a:pPr>
            <a:r>
              <a:rPr lang="en-US" b="1" dirty="0" smtClean="0">
                <a:cs typeface="+mn-cs"/>
              </a:rPr>
              <a:t>Click 5: </a:t>
            </a:r>
            <a:r>
              <a:rPr lang="en-US" dirty="0" smtClean="0">
                <a:cs typeface="+mn-cs"/>
              </a:rPr>
              <a:t>and you get </a:t>
            </a:r>
            <a:r>
              <a:rPr lang="en-US" dirty="0" err="1" smtClean="0">
                <a:cs typeface="+mn-cs"/>
              </a:rPr>
              <a:t>oligomerization</a:t>
            </a:r>
            <a:r>
              <a:rPr lang="en-US" dirty="0" smtClean="0">
                <a:cs typeface="+mn-cs"/>
              </a:rPr>
              <a:t> in concentrations of low K+ and high ATP and you form </a:t>
            </a:r>
          </a:p>
          <a:p>
            <a:pPr eaLnBrk="1" hangingPunct="1">
              <a:defRPr/>
            </a:pPr>
            <a:r>
              <a:rPr lang="en-US" b="1" dirty="0" smtClean="0">
                <a:cs typeface="+mn-cs"/>
              </a:rPr>
              <a:t>Click 6: </a:t>
            </a:r>
            <a:r>
              <a:rPr lang="en-US" dirty="0" smtClean="0">
                <a:cs typeface="+mn-cs"/>
              </a:rPr>
              <a:t>this massive </a:t>
            </a:r>
            <a:r>
              <a:rPr lang="en-US" dirty="0" err="1" smtClean="0">
                <a:cs typeface="+mn-cs"/>
              </a:rPr>
              <a:t>heptomer</a:t>
            </a:r>
            <a:r>
              <a:rPr lang="en-US" dirty="0" smtClean="0">
                <a:cs typeface="+mn-cs"/>
              </a:rPr>
              <a:t> (this massive wheel shape) If you’ve taken cell biology you recognize this is similar to the </a:t>
            </a:r>
            <a:r>
              <a:rPr lang="en-US" dirty="0" err="1" smtClean="0">
                <a:cs typeface="+mn-cs"/>
              </a:rPr>
              <a:t>apoptosome</a:t>
            </a:r>
            <a:r>
              <a:rPr lang="en-US" dirty="0" smtClean="0">
                <a:cs typeface="+mn-cs"/>
              </a:rPr>
              <a:t>. There’s only a single </a:t>
            </a:r>
            <a:r>
              <a:rPr lang="en-US" dirty="0" err="1" smtClean="0">
                <a:cs typeface="+mn-cs"/>
              </a:rPr>
              <a:t>inflammasome</a:t>
            </a:r>
            <a:r>
              <a:rPr lang="en-US" dirty="0" smtClean="0">
                <a:cs typeface="+mn-cs"/>
              </a:rPr>
              <a:t> per cell that’s 2 microns in diameter – it’s enormous. </a:t>
            </a:r>
          </a:p>
          <a:p>
            <a:pPr eaLnBrk="1" hangingPunct="1">
              <a:defRPr/>
            </a:pPr>
            <a:r>
              <a:rPr lang="en-US" b="1" dirty="0" smtClean="0">
                <a:cs typeface="+mn-cs"/>
              </a:rPr>
              <a:t>Click 7: </a:t>
            </a:r>
            <a:r>
              <a:rPr lang="en-US" dirty="0" smtClean="0">
                <a:cs typeface="+mn-cs"/>
              </a:rPr>
              <a:t>The </a:t>
            </a:r>
            <a:r>
              <a:rPr lang="en-US" dirty="0" err="1" smtClean="0">
                <a:cs typeface="+mn-cs"/>
              </a:rPr>
              <a:t>inflammasome</a:t>
            </a:r>
            <a:r>
              <a:rPr lang="en-US" dirty="0" smtClean="0">
                <a:cs typeface="+mn-cs"/>
              </a:rPr>
              <a:t> needs to be activated and once it’s been activated, active </a:t>
            </a:r>
            <a:r>
              <a:rPr lang="en-US" dirty="0" err="1" smtClean="0">
                <a:cs typeface="+mn-cs"/>
              </a:rPr>
              <a:t>caspase</a:t>
            </a:r>
            <a:r>
              <a:rPr lang="en-US" dirty="0" smtClean="0">
                <a:cs typeface="+mn-cs"/>
              </a:rPr>
              <a:t> 1 is produced from pro-</a:t>
            </a:r>
            <a:r>
              <a:rPr lang="en-US" dirty="0" err="1" smtClean="0">
                <a:cs typeface="+mn-cs"/>
              </a:rPr>
              <a:t>caspase</a:t>
            </a:r>
            <a:r>
              <a:rPr lang="en-US" dirty="0" smtClean="0">
                <a:cs typeface="+mn-cs"/>
              </a:rPr>
              <a:t> 1.</a:t>
            </a:r>
          </a:p>
          <a:p>
            <a:pPr eaLnBrk="1" hangingPunct="1">
              <a:defRPr/>
            </a:pPr>
            <a:r>
              <a:rPr lang="en-US" b="1" dirty="0" smtClean="0">
                <a:cs typeface="+mn-cs"/>
              </a:rPr>
              <a:t>Click 8: </a:t>
            </a:r>
            <a:r>
              <a:rPr lang="en-US" dirty="0" smtClean="0">
                <a:cs typeface="+mn-cs"/>
              </a:rPr>
              <a:t>Then, </a:t>
            </a:r>
            <a:r>
              <a:rPr lang="en-US" dirty="0" err="1" smtClean="0">
                <a:cs typeface="+mn-cs"/>
              </a:rPr>
              <a:t>caspase</a:t>
            </a:r>
            <a:r>
              <a:rPr lang="en-US" dirty="0" smtClean="0">
                <a:cs typeface="+mn-cs"/>
              </a:rPr>
              <a:t> becomes active protease and that’s the event we need to actually get the inflammatory response. </a:t>
            </a:r>
          </a:p>
          <a:p>
            <a:pPr eaLnBrk="1" hangingPunct="1">
              <a:defRPr/>
            </a:pPr>
            <a:r>
              <a:rPr lang="en-US" dirty="0" smtClean="0">
                <a:cs typeface="+mn-cs"/>
              </a:rPr>
              <a:t>- But, how do we know this? </a:t>
            </a:r>
          </a:p>
          <a:p>
            <a:pPr eaLnBrk="1" hangingPunct="1">
              <a:defRPr/>
            </a:pPr>
            <a:endParaRPr lang="en-US" b="1" dirty="0" smtClean="0">
              <a:cs typeface="+mn-cs"/>
            </a:endParaRPr>
          </a:p>
          <a:p>
            <a:pPr eaLnBrk="1" hangingPunct="1">
              <a:defRPr/>
            </a:pPr>
            <a:endParaRPr lang="en-US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www.rxlist.com</a:t>
            </a:r>
            <a:r>
              <a:rPr lang="en-US" dirty="0" smtClean="0"/>
              <a:t>/colchicine-drug/clinical-</a:t>
            </a:r>
            <a:r>
              <a:rPr lang="en-US" dirty="0" err="1" smtClean="0"/>
              <a:t>pharmacology.htm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99E2D-8E71-1943-9DCA-C4AECB20543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652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www.rxlist.com</a:t>
            </a:r>
            <a:r>
              <a:rPr lang="en-US" dirty="0" smtClean="0"/>
              <a:t>/colchicine-drug/clinical-</a:t>
            </a:r>
            <a:r>
              <a:rPr lang="en-US" dirty="0" err="1" smtClean="0"/>
              <a:t>pharmacology.htm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99E2D-8E71-1943-9DCA-C4AECB20543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652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Drug Therapy of Gout</a:t>
            </a:r>
          </a:p>
          <a:p>
            <a:r>
              <a:rPr lang="en-US" dirty="0" smtClean="0"/>
              <a:t>LSU Clinical Pharmacology</a:t>
            </a:r>
          </a:p>
          <a:p>
            <a:r>
              <a:rPr lang="en-US" dirty="0" smtClean="0"/>
              <a:t>Reginald D Sanders, MD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99E2D-8E71-1943-9DCA-C4AECB20543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6203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www.rxlist.com</a:t>
            </a:r>
            <a:r>
              <a:rPr lang="en-US" dirty="0" smtClean="0"/>
              <a:t>/colchicine-drug/clinical-</a:t>
            </a:r>
            <a:r>
              <a:rPr lang="en-US" dirty="0" err="1" smtClean="0"/>
              <a:t>pharmacology.htm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99E2D-8E71-1943-9DCA-C4AECB20543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6522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www.rxlist.com</a:t>
            </a:r>
            <a:r>
              <a:rPr lang="en-US" dirty="0" smtClean="0"/>
              <a:t>/colchicine-drug/clinical-</a:t>
            </a:r>
            <a:r>
              <a:rPr lang="en-US" dirty="0" err="1" smtClean="0"/>
              <a:t>pharmacology.htm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99E2D-8E71-1943-9DCA-C4AECB20543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652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0A469-59F2-BC47-BB87-76A3AD91F0B8}" type="datetimeFigureOut">
              <a:rPr lang="en-US" smtClean="0"/>
              <a:t>3/6/15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FAAF-5207-C74D-B701-57A7603EF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378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0A469-59F2-BC47-BB87-76A3AD91F0B8}" type="datetimeFigureOut">
              <a:rPr lang="en-US" smtClean="0"/>
              <a:t>3/6/15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FAAF-5207-C74D-B701-57A7603EF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443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0A469-59F2-BC47-BB87-76A3AD91F0B8}" type="datetimeFigureOut">
              <a:rPr lang="en-US" smtClean="0"/>
              <a:t>3/6/15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FAAF-5207-C74D-B701-57A7603EF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042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0A469-59F2-BC47-BB87-76A3AD91F0B8}" type="datetimeFigureOut">
              <a:rPr lang="en-US" smtClean="0"/>
              <a:t>3/6/15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FAAF-5207-C74D-B701-57A7603EF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324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0A469-59F2-BC47-BB87-76A3AD91F0B8}" type="datetimeFigureOut">
              <a:rPr lang="en-US" smtClean="0"/>
              <a:t>3/6/15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FAAF-5207-C74D-B701-57A7603EF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307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0A469-59F2-BC47-BB87-76A3AD91F0B8}" type="datetimeFigureOut">
              <a:rPr lang="en-US" smtClean="0"/>
              <a:t>3/6/15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FAAF-5207-C74D-B701-57A7603EF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261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0A469-59F2-BC47-BB87-76A3AD91F0B8}" type="datetimeFigureOut">
              <a:rPr lang="en-US" smtClean="0"/>
              <a:t>3/6/15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FAAF-5207-C74D-B701-57A7603EF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449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0A469-59F2-BC47-BB87-76A3AD91F0B8}" type="datetimeFigureOut">
              <a:rPr lang="en-US" smtClean="0"/>
              <a:t>3/6/15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FAAF-5207-C74D-B701-57A7603EF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499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0A469-59F2-BC47-BB87-76A3AD91F0B8}" type="datetimeFigureOut">
              <a:rPr lang="en-US" smtClean="0"/>
              <a:t>3/6/15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FAAF-5207-C74D-B701-57A7603EF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4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0A469-59F2-BC47-BB87-76A3AD91F0B8}" type="datetimeFigureOut">
              <a:rPr lang="en-US" smtClean="0"/>
              <a:t>3/6/15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FAAF-5207-C74D-B701-57A7603EF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236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0A469-59F2-BC47-BB87-76A3AD91F0B8}" type="datetimeFigureOut">
              <a:rPr lang="en-US" smtClean="0"/>
              <a:t>3/6/15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FAAF-5207-C74D-B701-57A7603EF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174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0A469-59F2-BC47-BB87-76A3AD91F0B8}" type="datetimeFigureOut">
              <a:rPr lang="en-US" smtClean="0"/>
              <a:t>3/6/15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AFAAF-5207-C74D-B701-57A7603EF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433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6.png"/><Relationship Id="rId5" Type="http://schemas.openxmlformats.org/officeDocument/2006/relationships/image" Target="../media/image2.png"/><Relationship Id="rId1" Type="http://schemas.microsoft.com/office/2007/relationships/media" Target="file://localhost/Users/adamfrange/Documents/BCMP234/whowants/New%20Question.wav" TargetMode="External"/><Relationship Id="rId2" Type="http://schemas.openxmlformats.org/officeDocument/2006/relationships/audio" Target="file://localhost/Users/adamfrange/Documents/BCMP234/whowants/New%20Question.wav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Value%20of%20Next%20Question.wav" TargetMode="External"/><Relationship Id="rId2" Type="http://schemas.openxmlformats.org/officeDocument/2006/relationships/audio" Target="file://localhost/Users/adamfrange/Documents/BCMP234/whowants/Value%20of%20Next%20Question.wav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New%20Question.wav" TargetMode="External"/><Relationship Id="rId2" Type="http://schemas.openxmlformats.org/officeDocument/2006/relationships/audio" Target="file://localhost/Users/adamfrange/Documents/BCMP234/whowants/New%20Question.wav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Value%20of%20Next%20Question.wav" TargetMode="External"/><Relationship Id="rId2" Type="http://schemas.openxmlformats.org/officeDocument/2006/relationships/audio" Target="file://localhost/Users/adamfrange/Documents/BCMP234/whowants/Value%20of%20Next%20Question.wav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2.png"/><Relationship Id="rId1" Type="http://schemas.microsoft.com/office/2007/relationships/media" Target="file://localhost/Users/adamfrange/Documents/BCMP234/whowants/New%20Question.wav" TargetMode="External"/><Relationship Id="rId2" Type="http://schemas.openxmlformats.org/officeDocument/2006/relationships/audio" Target="file://localhost/Users/adamfrange/Documents/BCMP234/whowants/New%20Question.wav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0.png"/><Relationship Id="rId5" Type="http://schemas.openxmlformats.org/officeDocument/2006/relationships/image" Target="../media/image2.png"/><Relationship Id="rId1" Type="http://schemas.microsoft.com/office/2007/relationships/media" Target="file://localhost/Users/adamfrange/Documents/BCMP234/whowants/New%20Question.wav" TargetMode="External"/><Relationship Id="rId2" Type="http://schemas.openxmlformats.org/officeDocument/2006/relationships/audio" Target="file://localhost/Users/adamfrange/Documents/BCMP234/whowants/New%20Question.wa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Value%20of%20Next%20Question.wav" TargetMode="External"/><Relationship Id="rId2" Type="http://schemas.openxmlformats.org/officeDocument/2006/relationships/audio" Target="file://localhost/Users/adamfrange/Documents/BCMP234/whowants/Value%20of%20Next%20Question.wav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Regis%20Walks%20In.wav" TargetMode="External"/><Relationship Id="rId2" Type="http://schemas.openxmlformats.org/officeDocument/2006/relationships/audio" Target="file://localhost/Users/adamfrange/Documents/BCMP234/whowants/Regis%20Walks%20In.wav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11.jpeg"/><Relationship Id="rId6" Type="http://schemas.openxmlformats.org/officeDocument/2006/relationships/image" Target="../media/image2.png"/><Relationship Id="rId1" Type="http://schemas.microsoft.com/office/2007/relationships/media" Target="file://localhost/Users/adamfrange/Documents/BCMP234/whowants/New%20Question.wav" TargetMode="External"/><Relationship Id="rId2" Type="http://schemas.openxmlformats.org/officeDocument/2006/relationships/audio" Target="file://localhost/Users/adamfrange/Documents/BCMP234/whowants/New%20Question.wav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Value%20of%20Next%20Question.wav" TargetMode="External"/><Relationship Id="rId2" Type="http://schemas.openxmlformats.org/officeDocument/2006/relationships/audio" Target="file://localhost/Users/adamfrange/Documents/BCMP234/whowants/Value%20of%20Next%20Question.wav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2.png"/><Relationship Id="rId1" Type="http://schemas.microsoft.com/office/2007/relationships/media" Target="file://localhost/Users/adamfrange/Documents/BCMP234/whowants/New%20Question.wav" TargetMode="External"/><Relationship Id="rId2" Type="http://schemas.openxmlformats.org/officeDocument/2006/relationships/audio" Target="file://localhost/Users/adamfrange/Documents/BCMP234/whowants/New%20Question.wav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Value%20of%20Next%20Question.wav" TargetMode="External"/><Relationship Id="rId2" Type="http://schemas.openxmlformats.org/officeDocument/2006/relationships/audio" Target="file://localhost/Users/adamfrange/Documents/BCMP234/whowants/Value%20of%20Next%20Question.wav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Relationship Id="rId5" Type="http://schemas.openxmlformats.org/officeDocument/2006/relationships/image" Target="../media/image2.png"/><Relationship Id="rId1" Type="http://schemas.microsoft.com/office/2007/relationships/media" Target="file://localhost/Users/adamfrange/Documents/BCMP234/whowants/New%20Question.wav" TargetMode="External"/><Relationship Id="rId2" Type="http://schemas.openxmlformats.org/officeDocument/2006/relationships/audio" Target="file://localhost/Users/adamfrange/Documents/BCMP234/whowants/New%20Question.wav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Value%20of%20Next%20Question.wav" TargetMode="External"/><Relationship Id="rId2" Type="http://schemas.openxmlformats.org/officeDocument/2006/relationships/audio" Target="file://localhost/Users/adamfrange/Documents/BCMP234/whowants/Value%20of%20Next%20Question.wav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5.png"/><Relationship Id="rId5" Type="http://schemas.openxmlformats.org/officeDocument/2006/relationships/image" Target="../media/image2.png"/><Relationship Id="rId1" Type="http://schemas.microsoft.com/office/2007/relationships/media" Target="file://localhost/Users/adamfrange/Documents/BCMP234/whowants/New%20Question.wav" TargetMode="External"/><Relationship Id="rId2" Type="http://schemas.openxmlformats.org/officeDocument/2006/relationships/audio" Target="file://localhost/Users/adamfrange/Documents/BCMP234/whowants/New%20Question.wav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2.png"/><Relationship Id="rId1" Type="http://schemas.microsoft.com/office/2007/relationships/media" Target="file://localhost/Users/adamfrange/Documents/BCMP234/whowants/New%20Question.wav" TargetMode="External"/><Relationship Id="rId2" Type="http://schemas.openxmlformats.org/officeDocument/2006/relationships/audio" Target="file://localhost/Users/adamfrange/Documents/BCMP234/whowants/New%20Question.wav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.wmf"/><Relationship Id="rId5" Type="http://schemas.openxmlformats.org/officeDocument/2006/relationships/image" Target="../media/image2.png"/><Relationship Id="rId1" Type="http://schemas.microsoft.com/office/2007/relationships/media" Target="file://localhost/Users/adamfrange/Documents/BCMP234/whowants/Lets%20Play%20Theme.wav" TargetMode="External"/><Relationship Id="rId2" Type="http://schemas.openxmlformats.org/officeDocument/2006/relationships/audio" Target="file://localhost/Users/adamfrange/Documents/BCMP234/whowants/Lets%20Play%20Theme.wav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Value%20of%20Next%20Question.wav" TargetMode="External"/><Relationship Id="rId2" Type="http://schemas.openxmlformats.org/officeDocument/2006/relationships/audio" Target="file://localhost/Users/adamfrange/Documents/BCMP234/whowants/Value%20of%20Next%20Question.wav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Relationship Id="rId5" Type="http://schemas.openxmlformats.org/officeDocument/2006/relationships/image" Target="../media/image2.png"/><Relationship Id="rId1" Type="http://schemas.microsoft.com/office/2007/relationships/media" Target="file://localhost/Users/adamfrange/Documents/BCMP234/whowants/New%20Question.wav" TargetMode="External"/><Relationship Id="rId2" Type="http://schemas.openxmlformats.org/officeDocument/2006/relationships/audio" Target="file://localhost/Users/adamfrange/Documents/BCMP234/whowants/New%20Question.wav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Relationship Id="rId5" Type="http://schemas.openxmlformats.org/officeDocument/2006/relationships/image" Target="../media/image2.png"/><Relationship Id="rId1" Type="http://schemas.microsoft.com/office/2007/relationships/media" Target="file://localhost/Users/adamfrange/Documents/BCMP234/whowants/New%20Question.wav" TargetMode="External"/><Relationship Id="rId2" Type="http://schemas.openxmlformats.org/officeDocument/2006/relationships/audio" Target="file://localhost/Users/adamfrange/Documents/BCMP234/whowants/New%20Question.wav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Value%20of%20Next%20Question.wav" TargetMode="External"/><Relationship Id="rId2" Type="http://schemas.openxmlformats.org/officeDocument/2006/relationships/audio" Target="file://localhost/Users/adamfrange/Documents/BCMP234/whowants/Value%20of%20Next%20Question.wav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8.jpg"/><Relationship Id="rId5" Type="http://schemas.openxmlformats.org/officeDocument/2006/relationships/image" Target="../media/image19.jpg"/><Relationship Id="rId6" Type="http://schemas.openxmlformats.org/officeDocument/2006/relationships/image" Target="../media/image2.png"/><Relationship Id="rId1" Type="http://schemas.microsoft.com/office/2007/relationships/media" Target="file://localhost/Users/adamfrange/Documents/BCMP234/whowants/New%20Question.wav" TargetMode="External"/><Relationship Id="rId2" Type="http://schemas.openxmlformats.org/officeDocument/2006/relationships/audio" Target="file://localhost/Users/adamfrange/Documents/BCMP234/whowants/New%20Question.wav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Value%20of%20Next%20Question.wav" TargetMode="External"/><Relationship Id="rId2" Type="http://schemas.openxmlformats.org/officeDocument/2006/relationships/audio" Target="file://localhost/Users/adamfrange/Documents/BCMP234/whowants/Value%20of%20Next%20Question.wav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Value%20of%20Next%20Question.wav" TargetMode="External"/><Relationship Id="rId2" Type="http://schemas.openxmlformats.org/officeDocument/2006/relationships/audio" Target="file://localhost/Users/adamfrange/Documents/BCMP234/whowants/Value%20of%20Next%20Question.wav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image" Target="../media/image21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Value%20of%20Next%20Question.wav" TargetMode="External"/><Relationship Id="rId2" Type="http://schemas.openxmlformats.org/officeDocument/2006/relationships/audio" Target="file://localhost/Users/adamfrange/Documents/BCMP234/whowants/Value%20of%20Next%20Question.wav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1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Value%20of%20Next%20Question.wav" TargetMode="External"/><Relationship Id="rId2" Type="http://schemas.openxmlformats.org/officeDocument/2006/relationships/audio" Target="file://localhost/Users/adamfrange/Documents/BCMP234/whowants/Value%20of%20Next%20Question.wav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Value%20of%20Next%20Question.wav" TargetMode="External"/><Relationship Id="rId2" Type="http://schemas.openxmlformats.org/officeDocument/2006/relationships/audio" Target="file://localhost/Users/adamfrange/Documents/BCMP234/whowants/Value%20of%20Next%20Question.wav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Value%20of%20Next%20Question.wav" TargetMode="External"/><Relationship Id="rId2" Type="http://schemas.openxmlformats.org/officeDocument/2006/relationships/audio" Target="file://localhost/Users/adamfrange/Documents/BCMP234/whowants/Value%20of%20Next%20Question.wav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Value%20of%20Next%20Question.wav" TargetMode="External"/><Relationship Id="rId2" Type="http://schemas.openxmlformats.org/officeDocument/2006/relationships/audio" Target="file://localhost/Users/adamfrange/Documents/BCMP234/whowants/Value%20of%20Next%20Question.wav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Value%20of%20Next%20Question.wav" TargetMode="External"/><Relationship Id="rId2" Type="http://schemas.openxmlformats.org/officeDocument/2006/relationships/audio" Target="file://localhost/Users/adamfrange/Documents/BCMP234/whowants/Value%20of%20Next%20Question.wav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Value%20of%20Next%20Question.wav" TargetMode="External"/><Relationship Id="rId2" Type="http://schemas.openxmlformats.org/officeDocument/2006/relationships/audio" Target="file://localhost/Users/adamfrange/Documents/BCMP234/whowants/Value%20of%20Next%20Question.wav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New%20Question.wav" TargetMode="External"/><Relationship Id="rId2" Type="http://schemas.openxmlformats.org/officeDocument/2006/relationships/audio" Target="file://localhost/Users/adamfrange/Documents/BCMP234/whowants/New%20Question.wav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image" Target="../media/image21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5" Type="http://schemas.openxmlformats.org/officeDocument/2006/relationships/image" Target="../media/image23.wmf"/><Relationship Id="rId1" Type="http://schemas.microsoft.com/office/2007/relationships/media" Target="file://localhost/Users/adamfrange/Documents/BCMP234/whowants/Lets%20Play%20Theme.wav" TargetMode="External"/><Relationship Id="rId2" Type="http://schemas.openxmlformats.org/officeDocument/2006/relationships/audio" Target="file://localhost/Users/adamfrange/Documents/BCMP234/whowants/Lets%20Play%20Theme.wav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New%20Question.wav" TargetMode="External"/><Relationship Id="rId2" Type="http://schemas.openxmlformats.org/officeDocument/2006/relationships/audio" Target="file://localhost/Users/adamfrange/Documents/BCMP234/whowants/New%20Question.wav" TargetMode="Externa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Value%20of%20Next%20Question.wav" TargetMode="External"/><Relationship Id="rId2" Type="http://schemas.openxmlformats.org/officeDocument/2006/relationships/audio" Target="file://localhost/Users/adamfrange/Documents/BCMP234/whowants/Value%20of%20Next%20Question.wav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1" Type="http://schemas.microsoft.com/office/2007/relationships/media" Target="file://localhost/Users/adamfrange/Documents/BCMP234/whowants/New%20Question.wav" TargetMode="External"/><Relationship Id="rId2" Type="http://schemas.openxmlformats.org/officeDocument/2006/relationships/audio" Target="file://localhost/Users/adamfrange/Documents/BCMP234/whowants/New%20Question.wa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Section 4	- BCMP234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March 6, 2015</a:t>
            </a:r>
          </a:p>
          <a:p>
            <a:r>
              <a:rPr lang="en-US" dirty="0" smtClean="0"/>
              <a:t>Harvard Medical School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036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  <a:latin typeface="Franklin Gothic Medium" charset="0"/>
              </a:rPr>
              <a:t>Case presentation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85950"/>
            <a:ext cx="8178800" cy="352425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  <a:latin typeface="Franklin Gothic Book" charset="0"/>
              </a:rPr>
              <a:t>can barely walk (due to pain)</a:t>
            </a:r>
          </a:p>
          <a:p>
            <a:r>
              <a:rPr lang="en-US" dirty="0">
                <a:solidFill>
                  <a:srgbClr val="FFFFFF"/>
                </a:solidFill>
                <a:latin typeface="Franklin Gothic Book" charset="0"/>
              </a:rPr>
              <a:t>right elbow swollen</a:t>
            </a:r>
          </a:p>
          <a:p>
            <a:r>
              <a:rPr lang="en-US" dirty="0">
                <a:solidFill>
                  <a:srgbClr val="FFFFFF"/>
                </a:solidFill>
                <a:latin typeface="Franklin Gothic Book" charset="0"/>
              </a:rPr>
              <a:t>exam shows left first MTP joint &amp; left ankle to be red, swollen &amp; tender to touch</a:t>
            </a:r>
          </a:p>
          <a:p>
            <a:r>
              <a:rPr lang="en-US" dirty="0">
                <a:solidFill>
                  <a:srgbClr val="FFFFFF"/>
                </a:solidFill>
                <a:latin typeface="Franklin Gothic Book" charset="0"/>
              </a:rPr>
              <a:t>right elbow also swollen</a:t>
            </a:r>
          </a:p>
        </p:txBody>
      </p:sp>
    </p:spTree>
    <p:extLst>
      <p:ext uri="{BB962C8B-B14F-4D97-AF65-F5344CB8AC3E}">
        <p14:creationId xmlns:p14="http://schemas.microsoft.com/office/powerpoint/2010/main" val="336071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  <a:latin typeface="Franklin Gothic Medium" charset="0"/>
              </a:rPr>
              <a:t>Case presentation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  <a:latin typeface="Franklin Gothic Book" charset="0"/>
              </a:rPr>
              <a:t>lab studies</a:t>
            </a:r>
          </a:p>
          <a:p>
            <a:pPr lvl="1"/>
            <a:r>
              <a:rPr lang="en-US" dirty="0">
                <a:solidFill>
                  <a:srgbClr val="FFFFFF"/>
                </a:solidFill>
                <a:latin typeface="Franklin Gothic Book" charset="0"/>
              </a:rPr>
              <a:t>serum uric acid = 11.5 mg/dl</a:t>
            </a:r>
          </a:p>
          <a:p>
            <a:pPr lvl="1"/>
            <a:r>
              <a:rPr lang="en-US" dirty="0">
                <a:solidFill>
                  <a:srgbClr val="FFFFFF"/>
                </a:solidFill>
                <a:latin typeface="Franklin Gothic Book" charset="0"/>
              </a:rPr>
              <a:t>24-hour uric acid excretion = 300 mg</a:t>
            </a:r>
          </a:p>
          <a:p>
            <a:r>
              <a:rPr lang="en-US" dirty="0">
                <a:solidFill>
                  <a:srgbClr val="FFFFFF"/>
                </a:solidFill>
                <a:latin typeface="Franklin Gothic Book" charset="0"/>
              </a:rPr>
              <a:t>left foot X-rays show</a:t>
            </a:r>
            <a:r>
              <a:rPr lang="en-US" dirty="0">
                <a:solidFill>
                  <a:srgbClr val="FFFFFF"/>
                </a:solidFill>
                <a:latin typeface="Franklin Gothic Book" charset="0"/>
                <a:sym typeface="WP IconicSymbolsB" charset="0"/>
              </a:rPr>
              <a:t> bony erosion with overhanging edge, medial side of first metatarsal head</a:t>
            </a:r>
          </a:p>
        </p:txBody>
      </p:sp>
    </p:spTree>
    <p:extLst>
      <p:ext uri="{BB962C8B-B14F-4D97-AF65-F5344CB8AC3E}">
        <p14:creationId xmlns:p14="http://schemas.microsoft.com/office/powerpoint/2010/main" val="3051256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Franklin Gothic Medium" charset="0"/>
              </a:rPr>
              <a:t>Gout - X-ray changes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762000" y="3429000"/>
            <a:ext cx="3200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600">
                <a:latin typeface="Franklin Gothic Book" charset="0"/>
              </a:rPr>
              <a:t>bony erosions</a:t>
            </a:r>
          </a:p>
        </p:txBody>
      </p:sp>
      <p:pic>
        <p:nvPicPr>
          <p:cNvPr id="28676" name="Picture 4" descr="goutxr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1" y="1676400"/>
            <a:ext cx="3261078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8" name="Line 8"/>
          <p:cNvSpPr>
            <a:spLocks noChangeShapeType="1"/>
          </p:cNvSpPr>
          <p:nvPr/>
        </p:nvSpPr>
        <p:spPr bwMode="auto">
          <a:xfrm rot="10800000" flipV="1">
            <a:off x="8060267" y="4343400"/>
            <a:ext cx="812800" cy="0"/>
          </a:xfrm>
          <a:prstGeom prst="line">
            <a:avLst/>
          </a:prstGeom>
          <a:noFill/>
          <a:ln w="28575" cap="sq">
            <a:solidFill>
              <a:srgbClr val="FF0000"/>
            </a:solidFill>
            <a:round/>
            <a:headEnd type="none" w="sm" len="sm"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26528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3-05 at 12.36.08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69" y="0"/>
            <a:ext cx="888023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95777" y="2568222"/>
            <a:ext cx="2286001" cy="186266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37444" y="331168"/>
            <a:ext cx="427946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Upon physical examination, you look at </a:t>
            </a:r>
          </a:p>
          <a:p>
            <a:r>
              <a:rPr lang="en-US" sz="2000" dirty="0"/>
              <a:t>t</a:t>
            </a:r>
            <a:r>
              <a:rPr lang="en-US" sz="2000" dirty="0" smtClean="0"/>
              <a:t>he patient’s foot, which he has </a:t>
            </a:r>
          </a:p>
          <a:p>
            <a:r>
              <a:rPr lang="en-US" sz="2000" dirty="0"/>
              <a:t>c</a:t>
            </a:r>
            <a:r>
              <a:rPr lang="en-US" sz="2000" dirty="0" smtClean="0"/>
              <a:t>omplained about, and you see the </a:t>
            </a:r>
          </a:p>
          <a:p>
            <a:r>
              <a:rPr lang="en-US" sz="2000" dirty="0" smtClean="0"/>
              <a:t>following</a:t>
            </a:r>
            <a:r>
              <a:rPr lang="en-US" sz="2000" dirty="0"/>
              <a:t>:</a:t>
            </a:r>
          </a:p>
        </p:txBody>
      </p:sp>
      <p:pic>
        <p:nvPicPr>
          <p:cNvPr id="5" name="New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1111" y="1679222"/>
            <a:ext cx="44891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What is the diagnosis?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741772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animBg="1"/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3-05 at 12.39.4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813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048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505200" y="1127125"/>
            <a:ext cx="2514600" cy="4724400"/>
          </a:xfrm>
          <a:prstGeom prst="rect">
            <a:avLst/>
          </a:prstGeom>
          <a:gradFill rotWithShape="0">
            <a:gsLst>
              <a:gs pos="0">
                <a:srgbClr val="0066CC"/>
              </a:gs>
              <a:gs pos="100000">
                <a:srgbClr val="000066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3571875" y="4875213"/>
            <a:ext cx="2413000" cy="3222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581400" y="111125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15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3581400" y="1431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3581400" y="1736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3581400" y="2041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3581400" y="2346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3581400" y="2651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3581400" y="2955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9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3581400" y="3260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8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3581400" y="3565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7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3581400" y="3870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6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3581400" y="4175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3581400" y="4479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3581400" y="4784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3581400" y="5089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3581400" y="5394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36" name="Text Box 20"/>
          <p:cNvSpPr txBox="1">
            <a:spLocks noChangeArrowheads="1"/>
          </p:cNvSpPr>
          <p:nvPr/>
        </p:nvSpPr>
        <p:spPr bwMode="auto">
          <a:xfrm>
            <a:off x="4419600" y="1127125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 Million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4419600" y="1447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38" name="Text Box 22"/>
          <p:cNvSpPr txBox="1">
            <a:spLocks noChangeArrowheads="1"/>
          </p:cNvSpPr>
          <p:nvPr/>
        </p:nvSpPr>
        <p:spPr bwMode="auto">
          <a:xfrm>
            <a:off x="4419600" y="1752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$250,000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39" name="Text Box 23"/>
          <p:cNvSpPr txBox="1">
            <a:spLocks noChangeArrowheads="1"/>
          </p:cNvSpPr>
          <p:nvPr/>
        </p:nvSpPr>
        <p:spPr bwMode="auto">
          <a:xfrm>
            <a:off x="4419600" y="2057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$125,000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40" name="Text Box 24"/>
          <p:cNvSpPr txBox="1">
            <a:spLocks noChangeArrowheads="1"/>
          </p:cNvSpPr>
          <p:nvPr/>
        </p:nvSpPr>
        <p:spPr bwMode="auto">
          <a:xfrm>
            <a:off x="4419600" y="2362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$64,000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41" name="Text Box 25"/>
          <p:cNvSpPr txBox="1">
            <a:spLocks noChangeArrowheads="1"/>
          </p:cNvSpPr>
          <p:nvPr/>
        </p:nvSpPr>
        <p:spPr bwMode="auto">
          <a:xfrm>
            <a:off x="4419600" y="2667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$32,000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9242" name="Text Box 26"/>
          <p:cNvSpPr txBox="1">
            <a:spLocks noChangeArrowheads="1"/>
          </p:cNvSpPr>
          <p:nvPr/>
        </p:nvSpPr>
        <p:spPr bwMode="auto">
          <a:xfrm>
            <a:off x="4419600" y="2971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$16,000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43" name="Text Box 27"/>
          <p:cNvSpPr txBox="1">
            <a:spLocks noChangeArrowheads="1"/>
          </p:cNvSpPr>
          <p:nvPr/>
        </p:nvSpPr>
        <p:spPr bwMode="auto">
          <a:xfrm>
            <a:off x="4419600" y="3276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$8,000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44" name="Text Box 28"/>
          <p:cNvSpPr txBox="1">
            <a:spLocks noChangeArrowheads="1"/>
          </p:cNvSpPr>
          <p:nvPr/>
        </p:nvSpPr>
        <p:spPr bwMode="auto">
          <a:xfrm>
            <a:off x="4419600" y="3581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45" name="Text Box 29"/>
          <p:cNvSpPr txBox="1">
            <a:spLocks noChangeArrowheads="1"/>
          </p:cNvSpPr>
          <p:nvPr/>
        </p:nvSpPr>
        <p:spPr bwMode="auto">
          <a:xfrm>
            <a:off x="4419600" y="3886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46" name="Text Box 30"/>
          <p:cNvSpPr txBox="1">
            <a:spLocks noChangeArrowheads="1"/>
          </p:cNvSpPr>
          <p:nvPr/>
        </p:nvSpPr>
        <p:spPr bwMode="auto">
          <a:xfrm>
            <a:off x="4419600" y="4191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$1,000</a:t>
            </a:r>
          </a:p>
        </p:txBody>
      </p:sp>
      <p:sp>
        <p:nvSpPr>
          <p:cNvPr id="9247" name="Text Box 31"/>
          <p:cNvSpPr txBox="1">
            <a:spLocks noChangeArrowheads="1"/>
          </p:cNvSpPr>
          <p:nvPr/>
        </p:nvSpPr>
        <p:spPr bwMode="auto">
          <a:xfrm>
            <a:off x="4419600" y="4495800"/>
            <a:ext cx="1000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48" name="Text Box 32"/>
          <p:cNvSpPr txBox="1">
            <a:spLocks noChangeArrowheads="1"/>
          </p:cNvSpPr>
          <p:nvPr/>
        </p:nvSpPr>
        <p:spPr bwMode="auto">
          <a:xfrm>
            <a:off x="4419600" y="4800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$300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49" name="Text Box 33"/>
          <p:cNvSpPr txBox="1">
            <a:spLocks noChangeArrowheads="1"/>
          </p:cNvSpPr>
          <p:nvPr/>
        </p:nvSpPr>
        <p:spPr bwMode="auto">
          <a:xfrm>
            <a:off x="4419600" y="5105400"/>
            <a:ext cx="1333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50" name="Text Box 34"/>
          <p:cNvSpPr txBox="1">
            <a:spLocks noChangeArrowheads="1"/>
          </p:cNvSpPr>
          <p:nvPr/>
        </p:nvSpPr>
        <p:spPr bwMode="auto">
          <a:xfrm>
            <a:off x="4419600" y="5410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9251" name="Oval 35"/>
          <p:cNvSpPr>
            <a:spLocks noChangeArrowheads="1"/>
          </p:cNvSpPr>
          <p:nvPr/>
        </p:nvSpPr>
        <p:spPr bwMode="auto">
          <a:xfrm>
            <a:off x="4114800" y="5546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2" name="Oval 36"/>
          <p:cNvSpPr>
            <a:spLocks noChangeArrowheads="1"/>
          </p:cNvSpPr>
          <p:nvPr/>
        </p:nvSpPr>
        <p:spPr bwMode="auto">
          <a:xfrm>
            <a:off x="4114800" y="5241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3" name="Oval 37"/>
          <p:cNvSpPr>
            <a:spLocks noChangeArrowheads="1"/>
          </p:cNvSpPr>
          <p:nvPr/>
        </p:nvSpPr>
        <p:spPr bwMode="auto">
          <a:xfrm>
            <a:off x="4114800" y="4937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4" name="Oval 38"/>
          <p:cNvSpPr>
            <a:spLocks noChangeArrowheads="1"/>
          </p:cNvSpPr>
          <p:nvPr/>
        </p:nvSpPr>
        <p:spPr bwMode="auto">
          <a:xfrm>
            <a:off x="4114800" y="4632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5" name="Oval 39"/>
          <p:cNvSpPr>
            <a:spLocks noChangeArrowheads="1"/>
          </p:cNvSpPr>
          <p:nvPr/>
        </p:nvSpPr>
        <p:spPr bwMode="auto">
          <a:xfrm>
            <a:off x="4114800" y="4327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6" name="Oval 40"/>
          <p:cNvSpPr>
            <a:spLocks noChangeArrowheads="1"/>
          </p:cNvSpPr>
          <p:nvPr/>
        </p:nvSpPr>
        <p:spPr bwMode="auto">
          <a:xfrm>
            <a:off x="4114800" y="4022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7" name="Oval 41"/>
          <p:cNvSpPr>
            <a:spLocks noChangeArrowheads="1"/>
          </p:cNvSpPr>
          <p:nvPr/>
        </p:nvSpPr>
        <p:spPr bwMode="auto">
          <a:xfrm>
            <a:off x="4114800" y="3717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8" name="Oval 42"/>
          <p:cNvSpPr>
            <a:spLocks noChangeArrowheads="1"/>
          </p:cNvSpPr>
          <p:nvPr/>
        </p:nvSpPr>
        <p:spPr bwMode="auto">
          <a:xfrm>
            <a:off x="4114800" y="3413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9" name="Oval 43"/>
          <p:cNvSpPr>
            <a:spLocks noChangeArrowheads="1"/>
          </p:cNvSpPr>
          <p:nvPr/>
        </p:nvSpPr>
        <p:spPr bwMode="auto">
          <a:xfrm>
            <a:off x="4114800" y="3108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0" name="Oval 44"/>
          <p:cNvSpPr>
            <a:spLocks noChangeArrowheads="1"/>
          </p:cNvSpPr>
          <p:nvPr/>
        </p:nvSpPr>
        <p:spPr bwMode="auto">
          <a:xfrm>
            <a:off x="4114800" y="2803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9261" name="Oval 45"/>
          <p:cNvSpPr>
            <a:spLocks noChangeArrowheads="1"/>
          </p:cNvSpPr>
          <p:nvPr/>
        </p:nvSpPr>
        <p:spPr bwMode="auto">
          <a:xfrm>
            <a:off x="4114800" y="2498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2" name="Oval 46"/>
          <p:cNvSpPr>
            <a:spLocks noChangeArrowheads="1"/>
          </p:cNvSpPr>
          <p:nvPr/>
        </p:nvSpPr>
        <p:spPr bwMode="auto">
          <a:xfrm>
            <a:off x="4114800" y="2193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3" name="Oval 47"/>
          <p:cNvSpPr>
            <a:spLocks noChangeArrowheads="1"/>
          </p:cNvSpPr>
          <p:nvPr/>
        </p:nvSpPr>
        <p:spPr bwMode="auto">
          <a:xfrm>
            <a:off x="4114800" y="1889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4" name="Oval 48"/>
          <p:cNvSpPr>
            <a:spLocks noChangeArrowheads="1"/>
          </p:cNvSpPr>
          <p:nvPr/>
        </p:nvSpPr>
        <p:spPr bwMode="auto">
          <a:xfrm>
            <a:off x="4114800" y="1584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5" name="Oval 49"/>
          <p:cNvSpPr>
            <a:spLocks noChangeArrowheads="1"/>
          </p:cNvSpPr>
          <p:nvPr/>
        </p:nvSpPr>
        <p:spPr bwMode="auto">
          <a:xfrm>
            <a:off x="4114800" y="1279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266" name="Value of Next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23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2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66"/>
                </p:tgtEl>
              </p:cMediaNode>
            </p:audio>
          </p:childTnLst>
        </p:cTn>
      </p:par>
    </p:tnLst>
    <p:bldLst>
      <p:bldP spid="92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65202"/>
            <a:ext cx="8229600" cy="5460962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FFFF"/>
                </a:solidFill>
              </a:rPr>
              <a:t>Why does more than 90% of gout occur in men? 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Males have higher levels of </a:t>
            </a:r>
            <a:r>
              <a:rPr lang="en-US" dirty="0" err="1">
                <a:solidFill>
                  <a:srgbClr val="FFFFFF"/>
                </a:solidFill>
              </a:rPr>
              <a:t>urate</a:t>
            </a:r>
            <a:r>
              <a:rPr lang="en-US" dirty="0">
                <a:solidFill>
                  <a:srgbClr val="FFFFFF"/>
                </a:solidFill>
              </a:rPr>
              <a:t> in the blood. </a:t>
            </a:r>
          </a:p>
          <a:p>
            <a:r>
              <a:rPr lang="en-US" dirty="0">
                <a:solidFill>
                  <a:srgbClr val="FFFFFF"/>
                </a:solidFill>
              </a:rPr>
              <a:t>Why do premenopausal women almost never get gout?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It is largely because estrogenic hormones have a mild </a:t>
            </a:r>
            <a:r>
              <a:rPr lang="en-US" dirty="0" err="1" smtClean="0">
                <a:solidFill>
                  <a:srgbClr val="FFFFFF"/>
                </a:solidFill>
              </a:rPr>
              <a:t>u</a:t>
            </a:r>
            <a:r>
              <a:rPr lang="en-US" dirty="0" err="1" smtClean="0">
                <a:solidFill>
                  <a:srgbClr val="FFFFFF"/>
                </a:solidFill>
              </a:rPr>
              <a:t>ricosuric</a:t>
            </a:r>
            <a:r>
              <a:rPr lang="en-US" dirty="0" smtClean="0">
                <a:solidFill>
                  <a:srgbClr val="FFFFFF"/>
                </a:solidFill>
              </a:rPr>
              <a:t> effect (increase excretion of uric acid)</a:t>
            </a:r>
            <a:r>
              <a:rPr lang="en-US" dirty="0" smtClean="0">
                <a:solidFill>
                  <a:srgbClr val="FFFFFF"/>
                </a:solidFill>
              </a:rPr>
              <a:t>; </a:t>
            </a:r>
            <a:r>
              <a:rPr lang="en-US" dirty="0">
                <a:solidFill>
                  <a:srgbClr val="FFFFFF"/>
                </a:solidFill>
              </a:rPr>
              <a:t>therefore, gout is unusual in premenopausal women. There is higher renal clearance of </a:t>
            </a:r>
            <a:r>
              <a:rPr lang="en-US" dirty="0" err="1">
                <a:solidFill>
                  <a:srgbClr val="FFFFFF"/>
                </a:solidFill>
              </a:rPr>
              <a:t>urate</a:t>
            </a:r>
            <a:r>
              <a:rPr lang="en-US" dirty="0">
                <a:solidFill>
                  <a:srgbClr val="FFFFFF"/>
                </a:solidFill>
              </a:rPr>
              <a:t> in women possibly due to their higher plasma estrogen levels and significantly lower tubular </a:t>
            </a:r>
            <a:r>
              <a:rPr lang="en-US" dirty="0" err="1">
                <a:solidFill>
                  <a:srgbClr val="FFFFFF"/>
                </a:solidFill>
              </a:rPr>
              <a:t>urate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postsecretory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smtClean="0">
                <a:solidFill>
                  <a:srgbClr val="FFFFFF"/>
                </a:solidFill>
              </a:rPr>
              <a:t>reabsorption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New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846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505200" y="1127125"/>
            <a:ext cx="2514600" cy="4724400"/>
          </a:xfrm>
          <a:prstGeom prst="rect">
            <a:avLst/>
          </a:prstGeom>
          <a:gradFill rotWithShape="0">
            <a:gsLst>
              <a:gs pos="0">
                <a:srgbClr val="0066CC"/>
              </a:gs>
              <a:gs pos="100000">
                <a:srgbClr val="000066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571875" y="4560888"/>
            <a:ext cx="2413000" cy="3222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581400" y="111125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15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581400" y="1431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3581400" y="1736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3581400" y="2041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3581400" y="2346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3581400" y="2651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3581400" y="2955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9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3581400" y="3260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8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3581400" y="3565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7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78" name="Text Box 14"/>
          <p:cNvSpPr txBox="1">
            <a:spLocks noChangeArrowheads="1"/>
          </p:cNvSpPr>
          <p:nvPr/>
        </p:nvSpPr>
        <p:spPr bwMode="auto">
          <a:xfrm>
            <a:off x="3581400" y="3870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6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3581400" y="4175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3581400" y="4479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3581400" y="4784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82" name="Text Box 18"/>
          <p:cNvSpPr txBox="1">
            <a:spLocks noChangeArrowheads="1"/>
          </p:cNvSpPr>
          <p:nvPr/>
        </p:nvSpPr>
        <p:spPr bwMode="auto">
          <a:xfrm>
            <a:off x="3581400" y="5089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83" name="Text Box 19"/>
          <p:cNvSpPr txBox="1">
            <a:spLocks noChangeArrowheads="1"/>
          </p:cNvSpPr>
          <p:nvPr/>
        </p:nvSpPr>
        <p:spPr bwMode="auto">
          <a:xfrm>
            <a:off x="3581400" y="5394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84" name="Text Box 20"/>
          <p:cNvSpPr txBox="1">
            <a:spLocks noChangeArrowheads="1"/>
          </p:cNvSpPr>
          <p:nvPr/>
        </p:nvSpPr>
        <p:spPr bwMode="auto">
          <a:xfrm>
            <a:off x="4419600" y="1127125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 Million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4419600" y="1447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86" name="Text Box 22"/>
          <p:cNvSpPr txBox="1">
            <a:spLocks noChangeArrowheads="1"/>
          </p:cNvSpPr>
          <p:nvPr/>
        </p:nvSpPr>
        <p:spPr bwMode="auto">
          <a:xfrm>
            <a:off x="4419600" y="1752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$250,000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87" name="Text Box 23"/>
          <p:cNvSpPr txBox="1">
            <a:spLocks noChangeArrowheads="1"/>
          </p:cNvSpPr>
          <p:nvPr/>
        </p:nvSpPr>
        <p:spPr bwMode="auto">
          <a:xfrm>
            <a:off x="4419600" y="2057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$125,000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88" name="Text Box 24"/>
          <p:cNvSpPr txBox="1">
            <a:spLocks noChangeArrowheads="1"/>
          </p:cNvSpPr>
          <p:nvPr/>
        </p:nvSpPr>
        <p:spPr bwMode="auto">
          <a:xfrm>
            <a:off x="4419600" y="2362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$64,000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89" name="Text Box 25"/>
          <p:cNvSpPr txBox="1">
            <a:spLocks noChangeArrowheads="1"/>
          </p:cNvSpPr>
          <p:nvPr/>
        </p:nvSpPr>
        <p:spPr bwMode="auto">
          <a:xfrm>
            <a:off x="4419600" y="2667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$32,000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1290" name="Text Box 26"/>
          <p:cNvSpPr txBox="1">
            <a:spLocks noChangeArrowheads="1"/>
          </p:cNvSpPr>
          <p:nvPr/>
        </p:nvSpPr>
        <p:spPr bwMode="auto">
          <a:xfrm>
            <a:off x="4419600" y="2971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$16,000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91" name="Text Box 27"/>
          <p:cNvSpPr txBox="1">
            <a:spLocks noChangeArrowheads="1"/>
          </p:cNvSpPr>
          <p:nvPr/>
        </p:nvSpPr>
        <p:spPr bwMode="auto">
          <a:xfrm>
            <a:off x="4419600" y="3276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$8,000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92" name="Text Box 28"/>
          <p:cNvSpPr txBox="1">
            <a:spLocks noChangeArrowheads="1"/>
          </p:cNvSpPr>
          <p:nvPr/>
        </p:nvSpPr>
        <p:spPr bwMode="auto">
          <a:xfrm>
            <a:off x="4419600" y="3581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93" name="Text Box 29"/>
          <p:cNvSpPr txBox="1">
            <a:spLocks noChangeArrowheads="1"/>
          </p:cNvSpPr>
          <p:nvPr/>
        </p:nvSpPr>
        <p:spPr bwMode="auto">
          <a:xfrm>
            <a:off x="4419600" y="3886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94" name="Text Box 30"/>
          <p:cNvSpPr txBox="1">
            <a:spLocks noChangeArrowheads="1"/>
          </p:cNvSpPr>
          <p:nvPr/>
        </p:nvSpPr>
        <p:spPr bwMode="auto">
          <a:xfrm>
            <a:off x="4419600" y="4191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$1,000</a:t>
            </a:r>
          </a:p>
        </p:txBody>
      </p:sp>
      <p:sp>
        <p:nvSpPr>
          <p:cNvPr id="11295" name="Text Box 31"/>
          <p:cNvSpPr txBox="1">
            <a:spLocks noChangeArrowheads="1"/>
          </p:cNvSpPr>
          <p:nvPr/>
        </p:nvSpPr>
        <p:spPr bwMode="auto">
          <a:xfrm>
            <a:off x="4419600" y="4495800"/>
            <a:ext cx="1000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96" name="Text Box 32"/>
          <p:cNvSpPr txBox="1">
            <a:spLocks noChangeArrowheads="1"/>
          </p:cNvSpPr>
          <p:nvPr/>
        </p:nvSpPr>
        <p:spPr bwMode="auto">
          <a:xfrm>
            <a:off x="4419600" y="4800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$300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97" name="Text Box 33"/>
          <p:cNvSpPr txBox="1">
            <a:spLocks noChangeArrowheads="1"/>
          </p:cNvSpPr>
          <p:nvPr/>
        </p:nvSpPr>
        <p:spPr bwMode="auto">
          <a:xfrm>
            <a:off x="4419600" y="5105400"/>
            <a:ext cx="1333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98" name="Text Box 34"/>
          <p:cNvSpPr txBox="1">
            <a:spLocks noChangeArrowheads="1"/>
          </p:cNvSpPr>
          <p:nvPr/>
        </p:nvSpPr>
        <p:spPr bwMode="auto">
          <a:xfrm>
            <a:off x="4419600" y="5410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1299" name="Oval 35"/>
          <p:cNvSpPr>
            <a:spLocks noChangeArrowheads="1"/>
          </p:cNvSpPr>
          <p:nvPr/>
        </p:nvSpPr>
        <p:spPr bwMode="auto">
          <a:xfrm>
            <a:off x="4114800" y="5546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00" name="Oval 36"/>
          <p:cNvSpPr>
            <a:spLocks noChangeArrowheads="1"/>
          </p:cNvSpPr>
          <p:nvPr/>
        </p:nvSpPr>
        <p:spPr bwMode="auto">
          <a:xfrm>
            <a:off x="4114800" y="5241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01" name="Oval 37"/>
          <p:cNvSpPr>
            <a:spLocks noChangeArrowheads="1"/>
          </p:cNvSpPr>
          <p:nvPr/>
        </p:nvSpPr>
        <p:spPr bwMode="auto">
          <a:xfrm>
            <a:off x="4114800" y="4937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02" name="Oval 38"/>
          <p:cNvSpPr>
            <a:spLocks noChangeArrowheads="1"/>
          </p:cNvSpPr>
          <p:nvPr/>
        </p:nvSpPr>
        <p:spPr bwMode="auto">
          <a:xfrm>
            <a:off x="4114800" y="4632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03" name="Oval 39"/>
          <p:cNvSpPr>
            <a:spLocks noChangeArrowheads="1"/>
          </p:cNvSpPr>
          <p:nvPr/>
        </p:nvSpPr>
        <p:spPr bwMode="auto">
          <a:xfrm>
            <a:off x="4114800" y="4327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04" name="Oval 40"/>
          <p:cNvSpPr>
            <a:spLocks noChangeArrowheads="1"/>
          </p:cNvSpPr>
          <p:nvPr/>
        </p:nvSpPr>
        <p:spPr bwMode="auto">
          <a:xfrm>
            <a:off x="4114800" y="4022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05" name="Oval 41"/>
          <p:cNvSpPr>
            <a:spLocks noChangeArrowheads="1"/>
          </p:cNvSpPr>
          <p:nvPr/>
        </p:nvSpPr>
        <p:spPr bwMode="auto">
          <a:xfrm>
            <a:off x="4114800" y="3717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06" name="Oval 42"/>
          <p:cNvSpPr>
            <a:spLocks noChangeArrowheads="1"/>
          </p:cNvSpPr>
          <p:nvPr/>
        </p:nvSpPr>
        <p:spPr bwMode="auto">
          <a:xfrm>
            <a:off x="4114800" y="3413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07" name="Oval 43"/>
          <p:cNvSpPr>
            <a:spLocks noChangeArrowheads="1"/>
          </p:cNvSpPr>
          <p:nvPr/>
        </p:nvSpPr>
        <p:spPr bwMode="auto">
          <a:xfrm>
            <a:off x="4114800" y="3108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08" name="Oval 44"/>
          <p:cNvSpPr>
            <a:spLocks noChangeArrowheads="1"/>
          </p:cNvSpPr>
          <p:nvPr/>
        </p:nvSpPr>
        <p:spPr bwMode="auto">
          <a:xfrm>
            <a:off x="4114800" y="2803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1309" name="Oval 45"/>
          <p:cNvSpPr>
            <a:spLocks noChangeArrowheads="1"/>
          </p:cNvSpPr>
          <p:nvPr/>
        </p:nvSpPr>
        <p:spPr bwMode="auto">
          <a:xfrm>
            <a:off x="4114800" y="2498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10" name="Oval 46"/>
          <p:cNvSpPr>
            <a:spLocks noChangeArrowheads="1"/>
          </p:cNvSpPr>
          <p:nvPr/>
        </p:nvSpPr>
        <p:spPr bwMode="auto">
          <a:xfrm>
            <a:off x="4114800" y="2193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11" name="Oval 47"/>
          <p:cNvSpPr>
            <a:spLocks noChangeArrowheads="1"/>
          </p:cNvSpPr>
          <p:nvPr/>
        </p:nvSpPr>
        <p:spPr bwMode="auto">
          <a:xfrm>
            <a:off x="4114800" y="1889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12" name="Oval 48"/>
          <p:cNvSpPr>
            <a:spLocks noChangeArrowheads="1"/>
          </p:cNvSpPr>
          <p:nvPr/>
        </p:nvSpPr>
        <p:spPr bwMode="auto">
          <a:xfrm>
            <a:off x="4114800" y="1584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13" name="Oval 49"/>
          <p:cNvSpPr>
            <a:spLocks noChangeArrowheads="1"/>
          </p:cNvSpPr>
          <p:nvPr/>
        </p:nvSpPr>
        <p:spPr bwMode="auto">
          <a:xfrm>
            <a:off x="4114800" y="1279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314" name="Value of Next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825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3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314"/>
                </p:tgtEl>
              </p:cMediaNode>
            </p:audio>
          </p:childTnLst>
        </p:cTn>
      </p:par>
    </p:tnLst>
    <p:bldLst>
      <p:bldP spid="1126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DFA299-9017-424C-A8F7-7DCD0068DE7E}" type="slidenum">
              <a:rPr lang="en-US"/>
              <a:pPr>
                <a:defRPr/>
              </a:pPr>
              <a:t>18</a:t>
            </a:fld>
            <a:endParaRPr lang="en-US"/>
          </a:p>
        </p:txBody>
      </p:sp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-663575" y="0"/>
            <a:ext cx="7200900" cy="13335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What complex is critical for </a:t>
            </a:r>
            <a:r>
              <a:rPr lang="en-US" sz="3600" dirty="0" err="1" smtClean="0"/>
              <a:t>Phagosome</a:t>
            </a:r>
            <a:r>
              <a:rPr lang="en-US" sz="3600" dirty="0" smtClean="0"/>
              <a:t> maturation?</a:t>
            </a: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38" y="2628900"/>
            <a:ext cx="7116762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484" name="Group 5"/>
          <p:cNvGrpSpPr>
            <a:grpSpLocks/>
          </p:cNvGrpSpPr>
          <p:nvPr/>
        </p:nvGrpSpPr>
        <p:grpSpPr bwMode="auto">
          <a:xfrm>
            <a:off x="4051300" y="1384300"/>
            <a:ext cx="4686300" cy="1536700"/>
            <a:chOff x="0" y="0"/>
            <a:chExt cx="2952" cy="968"/>
          </a:xfrm>
        </p:grpSpPr>
        <p:pic>
          <p:nvPicPr>
            <p:cNvPr id="20485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602" cy="9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6" name="Rectangle 4"/>
            <p:cNvSpPr>
              <a:spLocks/>
            </p:cNvSpPr>
            <p:nvPr/>
          </p:nvSpPr>
          <p:spPr bwMode="auto">
            <a:xfrm>
              <a:off x="1792" y="607"/>
              <a:ext cx="1160" cy="3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206995" y="1704459"/>
            <a:ext cx="197497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61895" y="2551668"/>
            <a:ext cx="284810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554218" y="2894013"/>
            <a:ext cx="5305554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/>
              <a:t>?</a:t>
            </a:r>
            <a:endParaRPr lang="en-US" sz="5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810000" y="5609193"/>
            <a:ext cx="422275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?</a:t>
            </a:r>
            <a:endParaRPr lang="en-US" sz="2400" b="1" dirty="0"/>
          </a:p>
        </p:txBody>
      </p:sp>
      <p:pic>
        <p:nvPicPr>
          <p:cNvPr id="13" name="New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496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217" grpId="0"/>
      <p:bldP spid="3" grpId="0" animBg="1"/>
      <p:bldP spid="10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89672" y="875955"/>
            <a:ext cx="265688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 descr="Screen Shot 2015-03-05 at 12.46.49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24095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41005" y="875955"/>
            <a:ext cx="6246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What’s the complex that’s important for pH decrease over here?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041005" y="1988533"/>
            <a:ext cx="21590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3405" y="506623"/>
            <a:ext cx="21590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New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499138" y="2959134"/>
            <a:ext cx="21590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578698" y="4861311"/>
            <a:ext cx="2428857" cy="51502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578698" y="6342978"/>
            <a:ext cx="2428857" cy="51502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3405" y="5367935"/>
            <a:ext cx="68677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What’s happening here? It appears as if some sort of sack is fusing with </a:t>
            </a:r>
          </a:p>
          <a:p>
            <a:r>
              <a:rPr lang="en-US" dirty="0"/>
              <a:t>s</a:t>
            </a:r>
            <a:r>
              <a:rPr lang="en-US" dirty="0" smtClean="0"/>
              <a:t>ome other sack…what’s going on?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193405" y="6166666"/>
            <a:ext cx="70095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Why is the result a decrease in pH? Why is a decrease in pH important to</a:t>
            </a:r>
          </a:p>
          <a:p>
            <a:r>
              <a:rPr lang="en-US" dirty="0"/>
              <a:t>i</a:t>
            </a:r>
            <a:r>
              <a:rPr lang="en-US" dirty="0" smtClean="0"/>
              <a:t>nclude in this cartoon?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350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Your Feedback to Me From Last Week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only thing you said was “please add more sound effects.” </a:t>
            </a:r>
          </a:p>
          <a:p>
            <a:r>
              <a:rPr lang="en-US" dirty="0"/>
              <a:t>So please go to http://</a:t>
            </a:r>
            <a:r>
              <a:rPr lang="en-US" dirty="0" err="1"/>
              <a:t>www.myinstants.com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065052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505200" y="1127125"/>
            <a:ext cx="2514600" cy="4724400"/>
          </a:xfrm>
          <a:prstGeom prst="rect">
            <a:avLst/>
          </a:prstGeom>
          <a:gradFill rotWithShape="0">
            <a:gsLst>
              <a:gs pos="0">
                <a:srgbClr val="0066CC"/>
              </a:gs>
              <a:gs pos="100000">
                <a:srgbClr val="000066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571875" y="4264025"/>
            <a:ext cx="2413000" cy="3222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3581400" y="111125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15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3581400" y="1431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3581400" y="1736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3581400" y="2041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3581400" y="2346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3581400" y="2651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3581400" y="2955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9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3581400" y="3260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8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3581400" y="3565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7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3581400" y="3870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6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3581400" y="4175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3581400" y="4479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3581400" y="4784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3581400" y="5089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3581400" y="5394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4419600" y="1127125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 Million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5381" name="Text Box 21"/>
          <p:cNvSpPr txBox="1">
            <a:spLocks noChangeArrowheads="1"/>
          </p:cNvSpPr>
          <p:nvPr/>
        </p:nvSpPr>
        <p:spPr bwMode="auto">
          <a:xfrm>
            <a:off x="4419600" y="1447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82" name="Text Box 22"/>
          <p:cNvSpPr txBox="1">
            <a:spLocks noChangeArrowheads="1"/>
          </p:cNvSpPr>
          <p:nvPr/>
        </p:nvSpPr>
        <p:spPr bwMode="auto">
          <a:xfrm>
            <a:off x="4419600" y="1752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$250,000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83" name="Text Box 23"/>
          <p:cNvSpPr txBox="1">
            <a:spLocks noChangeArrowheads="1"/>
          </p:cNvSpPr>
          <p:nvPr/>
        </p:nvSpPr>
        <p:spPr bwMode="auto">
          <a:xfrm>
            <a:off x="4419600" y="2057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$125,000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84" name="Text Box 24"/>
          <p:cNvSpPr txBox="1">
            <a:spLocks noChangeArrowheads="1"/>
          </p:cNvSpPr>
          <p:nvPr/>
        </p:nvSpPr>
        <p:spPr bwMode="auto">
          <a:xfrm>
            <a:off x="4419600" y="2362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$64,000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85" name="Text Box 25"/>
          <p:cNvSpPr txBox="1">
            <a:spLocks noChangeArrowheads="1"/>
          </p:cNvSpPr>
          <p:nvPr/>
        </p:nvSpPr>
        <p:spPr bwMode="auto">
          <a:xfrm>
            <a:off x="4419600" y="2667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$32,000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5386" name="Text Box 26"/>
          <p:cNvSpPr txBox="1">
            <a:spLocks noChangeArrowheads="1"/>
          </p:cNvSpPr>
          <p:nvPr/>
        </p:nvSpPr>
        <p:spPr bwMode="auto">
          <a:xfrm>
            <a:off x="4419600" y="2971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$16,000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87" name="Text Box 27"/>
          <p:cNvSpPr txBox="1">
            <a:spLocks noChangeArrowheads="1"/>
          </p:cNvSpPr>
          <p:nvPr/>
        </p:nvSpPr>
        <p:spPr bwMode="auto">
          <a:xfrm>
            <a:off x="4419600" y="3276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$8,000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88" name="Text Box 28"/>
          <p:cNvSpPr txBox="1">
            <a:spLocks noChangeArrowheads="1"/>
          </p:cNvSpPr>
          <p:nvPr/>
        </p:nvSpPr>
        <p:spPr bwMode="auto">
          <a:xfrm>
            <a:off x="4419600" y="3581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89" name="Text Box 29"/>
          <p:cNvSpPr txBox="1">
            <a:spLocks noChangeArrowheads="1"/>
          </p:cNvSpPr>
          <p:nvPr/>
        </p:nvSpPr>
        <p:spPr bwMode="auto">
          <a:xfrm>
            <a:off x="4419600" y="3886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90" name="Text Box 30"/>
          <p:cNvSpPr txBox="1">
            <a:spLocks noChangeArrowheads="1"/>
          </p:cNvSpPr>
          <p:nvPr/>
        </p:nvSpPr>
        <p:spPr bwMode="auto">
          <a:xfrm>
            <a:off x="4419600" y="4191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$1,000</a:t>
            </a:r>
          </a:p>
        </p:txBody>
      </p:sp>
      <p:sp>
        <p:nvSpPr>
          <p:cNvPr id="15391" name="Text Box 31"/>
          <p:cNvSpPr txBox="1">
            <a:spLocks noChangeArrowheads="1"/>
          </p:cNvSpPr>
          <p:nvPr/>
        </p:nvSpPr>
        <p:spPr bwMode="auto">
          <a:xfrm>
            <a:off x="4419600" y="4495800"/>
            <a:ext cx="1000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92" name="Text Box 32"/>
          <p:cNvSpPr txBox="1">
            <a:spLocks noChangeArrowheads="1"/>
          </p:cNvSpPr>
          <p:nvPr/>
        </p:nvSpPr>
        <p:spPr bwMode="auto">
          <a:xfrm>
            <a:off x="4419600" y="4800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$300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93" name="Text Box 33"/>
          <p:cNvSpPr txBox="1">
            <a:spLocks noChangeArrowheads="1"/>
          </p:cNvSpPr>
          <p:nvPr/>
        </p:nvSpPr>
        <p:spPr bwMode="auto">
          <a:xfrm>
            <a:off x="4419600" y="5105400"/>
            <a:ext cx="1333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94" name="Text Box 34"/>
          <p:cNvSpPr txBox="1">
            <a:spLocks noChangeArrowheads="1"/>
          </p:cNvSpPr>
          <p:nvPr/>
        </p:nvSpPr>
        <p:spPr bwMode="auto">
          <a:xfrm>
            <a:off x="4419600" y="5410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5395" name="Oval 35"/>
          <p:cNvSpPr>
            <a:spLocks noChangeArrowheads="1"/>
          </p:cNvSpPr>
          <p:nvPr/>
        </p:nvSpPr>
        <p:spPr bwMode="auto">
          <a:xfrm>
            <a:off x="4114800" y="5546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96" name="Oval 36"/>
          <p:cNvSpPr>
            <a:spLocks noChangeArrowheads="1"/>
          </p:cNvSpPr>
          <p:nvPr/>
        </p:nvSpPr>
        <p:spPr bwMode="auto">
          <a:xfrm>
            <a:off x="4114800" y="5241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97" name="Oval 37"/>
          <p:cNvSpPr>
            <a:spLocks noChangeArrowheads="1"/>
          </p:cNvSpPr>
          <p:nvPr/>
        </p:nvSpPr>
        <p:spPr bwMode="auto">
          <a:xfrm>
            <a:off x="4114800" y="4937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98" name="Oval 38"/>
          <p:cNvSpPr>
            <a:spLocks noChangeArrowheads="1"/>
          </p:cNvSpPr>
          <p:nvPr/>
        </p:nvSpPr>
        <p:spPr bwMode="auto">
          <a:xfrm>
            <a:off x="4114800" y="4632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99" name="Oval 39"/>
          <p:cNvSpPr>
            <a:spLocks noChangeArrowheads="1"/>
          </p:cNvSpPr>
          <p:nvPr/>
        </p:nvSpPr>
        <p:spPr bwMode="auto">
          <a:xfrm>
            <a:off x="4114800" y="4327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400" name="Oval 40"/>
          <p:cNvSpPr>
            <a:spLocks noChangeArrowheads="1"/>
          </p:cNvSpPr>
          <p:nvPr/>
        </p:nvSpPr>
        <p:spPr bwMode="auto">
          <a:xfrm>
            <a:off x="4114800" y="4022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401" name="Oval 41"/>
          <p:cNvSpPr>
            <a:spLocks noChangeArrowheads="1"/>
          </p:cNvSpPr>
          <p:nvPr/>
        </p:nvSpPr>
        <p:spPr bwMode="auto">
          <a:xfrm>
            <a:off x="4114800" y="3717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402" name="Oval 42"/>
          <p:cNvSpPr>
            <a:spLocks noChangeArrowheads="1"/>
          </p:cNvSpPr>
          <p:nvPr/>
        </p:nvSpPr>
        <p:spPr bwMode="auto">
          <a:xfrm>
            <a:off x="4114800" y="3413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403" name="Oval 43"/>
          <p:cNvSpPr>
            <a:spLocks noChangeArrowheads="1"/>
          </p:cNvSpPr>
          <p:nvPr/>
        </p:nvSpPr>
        <p:spPr bwMode="auto">
          <a:xfrm>
            <a:off x="4114800" y="3108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404" name="Oval 44"/>
          <p:cNvSpPr>
            <a:spLocks noChangeArrowheads="1"/>
          </p:cNvSpPr>
          <p:nvPr/>
        </p:nvSpPr>
        <p:spPr bwMode="auto">
          <a:xfrm>
            <a:off x="4114800" y="2803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5405" name="Oval 45"/>
          <p:cNvSpPr>
            <a:spLocks noChangeArrowheads="1"/>
          </p:cNvSpPr>
          <p:nvPr/>
        </p:nvSpPr>
        <p:spPr bwMode="auto">
          <a:xfrm>
            <a:off x="4114800" y="2498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406" name="Oval 46"/>
          <p:cNvSpPr>
            <a:spLocks noChangeArrowheads="1"/>
          </p:cNvSpPr>
          <p:nvPr/>
        </p:nvSpPr>
        <p:spPr bwMode="auto">
          <a:xfrm>
            <a:off x="4114800" y="2193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407" name="Oval 47"/>
          <p:cNvSpPr>
            <a:spLocks noChangeArrowheads="1"/>
          </p:cNvSpPr>
          <p:nvPr/>
        </p:nvSpPr>
        <p:spPr bwMode="auto">
          <a:xfrm>
            <a:off x="4114800" y="1889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408" name="Oval 48"/>
          <p:cNvSpPr>
            <a:spLocks noChangeArrowheads="1"/>
          </p:cNvSpPr>
          <p:nvPr/>
        </p:nvSpPr>
        <p:spPr bwMode="auto">
          <a:xfrm>
            <a:off x="4114800" y="1584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409" name="Oval 49"/>
          <p:cNvSpPr>
            <a:spLocks noChangeArrowheads="1"/>
          </p:cNvSpPr>
          <p:nvPr/>
        </p:nvSpPr>
        <p:spPr bwMode="auto">
          <a:xfrm>
            <a:off x="4114800" y="1279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5410" name="Value of Next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533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4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410"/>
                </p:tgtEl>
              </p:cMediaNode>
            </p:audio>
          </p:childTnLst>
        </p:cTn>
      </p:par>
    </p:tnLst>
    <p:bldLst>
      <p:bldP spid="1536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 rot="299">
            <a:off x="752475" y="361950"/>
            <a:ext cx="78517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6000" b="1">
                <a:solidFill>
                  <a:schemeClr val="bg1"/>
                </a:solidFill>
                <a:latin typeface="Arial" charset="0"/>
              </a:rPr>
              <a:t>Congratulations!</a:t>
            </a:r>
            <a:endParaRPr lang="en-US" sz="6000" b="1">
              <a:solidFill>
                <a:schemeClr val="bg1"/>
              </a:solidFill>
            </a:endParaRP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 rot="299">
            <a:off x="755650" y="2352675"/>
            <a:ext cx="7851775" cy="1098550"/>
          </a:xfrm>
          <a:prstGeom prst="rect">
            <a:avLst/>
          </a:prstGeom>
          <a:noFill/>
          <a:ln>
            <a:noFill/>
          </a:ln>
          <a:effectLst>
            <a:outerShdw blurRad="63500" dist="71842" dir="2700000" algn="ctr" rotWithShape="0">
              <a:schemeClr val="accent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6600" b="1">
                <a:solidFill>
                  <a:srgbClr val="FFCC00"/>
                </a:solidFill>
                <a:latin typeface="Arial" charset="0"/>
              </a:rPr>
              <a:t>You</a:t>
            </a:r>
            <a:r>
              <a:rPr lang="ja-JP" altLang="en-US" sz="6600" b="1">
                <a:solidFill>
                  <a:srgbClr val="FFCC00"/>
                </a:solidFill>
                <a:latin typeface="Arial"/>
              </a:rPr>
              <a:t>’</a:t>
            </a:r>
            <a:r>
              <a:rPr lang="en-US" sz="6600" b="1">
                <a:solidFill>
                  <a:srgbClr val="FFCC00"/>
                </a:solidFill>
                <a:latin typeface="Arial" charset="0"/>
              </a:rPr>
              <a:t>ve Reached</a:t>
            </a:r>
            <a:endParaRPr lang="en-US" sz="6600" b="1">
              <a:solidFill>
                <a:srgbClr val="FFCC00"/>
              </a:solidFill>
            </a:endParaRPr>
          </a:p>
        </p:txBody>
      </p:sp>
      <p:pic>
        <p:nvPicPr>
          <p:cNvPr id="36868" name="Regis Walks I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2346325" y="3511550"/>
            <a:ext cx="4243388" cy="1098550"/>
          </a:xfrm>
          <a:prstGeom prst="rect">
            <a:avLst/>
          </a:prstGeom>
          <a:noFill/>
          <a:ln>
            <a:noFill/>
          </a:ln>
          <a:effectLst>
            <a:outerShdw blurRad="63500" dist="71842" dir="2700000" algn="ctr" rotWithShape="0">
              <a:schemeClr val="accent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6600" b="1">
                <a:solidFill>
                  <a:srgbClr val="FFCC00"/>
                </a:solidFill>
                <a:latin typeface="Arial" charset="0"/>
              </a:rPr>
              <a:t>the $1,000</a:t>
            </a: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2389188" y="4699000"/>
            <a:ext cx="4333875" cy="1098550"/>
          </a:xfrm>
          <a:prstGeom prst="rect">
            <a:avLst/>
          </a:prstGeom>
          <a:noFill/>
          <a:ln>
            <a:noFill/>
          </a:ln>
          <a:effectLst>
            <a:outerShdw blurRad="63500" dist="71842" dir="2700000" algn="ctr" rotWithShape="0">
              <a:schemeClr val="accent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6600" b="1">
                <a:solidFill>
                  <a:srgbClr val="FFCC00"/>
                </a:solidFill>
                <a:latin typeface="Arial" charset="0"/>
              </a:rPr>
              <a:t>Milestone!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 rot="299">
            <a:off x="776288" y="387350"/>
            <a:ext cx="78517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6000" b="1">
                <a:solidFill>
                  <a:schemeClr val="accent2"/>
                </a:solidFill>
                <a:latin typeface="Arial" charset="0"/>
              </a:rPr>
              <a:t>Congratulations!</a:t>
            </a:r>
            <a:endParaRPr lang="en-US" sz="6000" b="1">
              <a:solidFill>
                <a:schemeClr val="accent2"/>
              </a:solidFill>
            </a:endParaRP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 rot="299">
            <a:off x="842963" y="431800"/>
            <a:ext cx="78517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6000" b="1">
                <a:solidFill>
                  <a:srgbClr val="FFCC00"/>
                </a:solidFill>
                <a:latin typeface="Arial" charset="0"/>
              </a:rPr>
              <a:t>Congratulations!</a:t>
            </a:r>
            <a:endParaRPr lang="en-US" sz="6000" b="1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70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8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9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" presetClass="entr" presetSubtype="3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75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21" presetID="1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700"/>
                            </p:stCondLst>
                            <p:childTnLst>
                              <p:par>
                                <p:cTn id="2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2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868"/>
                </p:tgtEl>
              </p:cMediaNode>
            </p:audio>
          </p:childTnLst>
        </p:cTn>
      </p:par>
    </p:tnLst>
    <p:bldLst>
      <p:bldP spid="36866" grpId="0" autoUpdateAnimBg="0"/>
      <p:bldP spid="36867" grpId="0" autoUpdateAnimBg="0"/>
      <p:bldP spid="36869" grpId="0" autoUpdateAnimBg="0"/>
      <p:bldP spid="36870" grpId="0" autoUpdateAnimBg="0"/>
      <p:bldP spid="36871" grpId="0" autoUpdateAnimBg="0"/>
      <p:bldP spid="36872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/>
          </p:cNvSpPr>
          <p:nvPr/>
        </p:nvSpPr>
        <p:spPr bwMode="auto">
          <a:xfrm>
            <a:off x="4864100" y="6276975"/>
            <a:ext cx="3924300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lnSpc>
                <a:spcPct val="93000"/>
              </a:lnSpc>
              <a:tabLst>
                <a:tab pos="660400" algn="l"/>
                <a:tab pos="1308100" algn="l"/>
                <a:tab pos="1968500" algn="l"/>
                <a:tab pos="2628900" algn="l"/>
                <a:tab pos="3289300" algn="l"/>
                <a:tab pos="3314700" algn="l"/>
              </a:tabLst>
            </a:pPr>
            <a:r>
              <a:rPr lang="en-US" sz="10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  <a:sym typeface="Arial Bold" charset="0"/>
              </a:rPr>
              <a:t>So A , Busso N Ann Rheum Dis 2009;68:1517-1519</a:t>
            </a:r>
          </a:p>
        </p:txBody>
      </p:sp>
      <p:sp>
        <p:nvSpPr>
          <p:cNvPr id="21506" name="Rectangle 2"/>
          <p:cNvSpPr>
            <a:spLocks/>
          </p:cNvSpPr>
          <p:nvPr/>
        </p:nvSpPr>
        <p:spPr bwMode="auto">
          <a:xfrm>
            <a:off x="4732338" y="6489700"/>
            <a:ext cx="4940300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76200" indent="-76200" algn="l">
              <a:lnSpc>
                <a:spcPct val="93000"/>
              </a:lnSpc>
              <a:tabLst>
                <a:tab pos="660400" algn="l"/>
                <a:tab pos="1308100" algn="l"/>
                <a:tab pos="1968500" algn="l"/>
                <a:tab pos="2628900" algn="l"/>
                <a:tab pos="3289300" algn="l"/>
                <a:tab pos="3937000" algn="l"/>
                <a:tab pos="4597400" algn="l"/>
                <a:tab pos="4978400" algn="l"/>
              </a:tabLst>
            </a:pPr>
            <a:r>
              <a:rPr lang="en-US" sz="9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©2009 by BMJ Publishing Group Ltd and European League Against Rheumatism</a:t>
            </a:r>
          </a:p>
        </p:txBody>
      </p:sp>
      <p:sp>
        <p:nvSpPr>
          <p:cNvPr id="21507" name="Rectangle 3"/>
          <p:cNvSpPr>
            <a:spLocks/>
          </p:cNvSpPr>
          <p:nvPr/>
        </p:nvSpPr>
        <p:spPr bwMode="auto">
          <a:xfrm>
            <a:off x="1062038" y="330200"/>
            <a:ext cx="69977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lnSpc>
                <a:spcPct val="93000"/>
              </a:lnSpc>
              <a:tabLst>
                <a:tab pos="660400" algn="l"/>
                <a:tab pos="1308100" algn="l"/>
                <a:tab pos="1968500" algn="l"/>
                <a:tab pos="2628900" algn="l"/>
                <a:tab pos="3289300" algn="l"/>
                <a:tab pos="3937000" algn="l"/>
                <a:tab pos="4597400" algn="l"/>
                <a:tab pos="5257800" algn="l"/>
                <a:tab pos="5905500" algn="l"/>
                <a:tab pos="6565900" algn="l"/>
                <a:tab pos="7226300" algn="l"/>
                <a:tab pos="7886700" algn="l"/>
              </a:tabLst>
            </a:pPr>
            <a:r>
              <a:rPr lang="en-US" sz="36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  <a:sym typeface="Calibri" charset="0"/>
              </a:rPr>
              <a:t>The inflammatory cascade initiated by monosodium urate (MSU) crystals</a:t>
            </a:r>
          </a:p>
          <a:p>
            <a:pPr>
              <a:lnSpc>
                <a:spcPct val="93000"/>
              </a:lnSpc>
              <a:tabLst>
                <a:tab pos="660400" algn="l"/>
                <a:tab pos="1308100" algn="l"/>
                <a:tab pos="1968500" algn="l"/>
                <a:tab pos="2628900" algn="l"/>
                <a:tab pos="3289300" algn="l"/>
                <a:tab pos="3937000" algn="l"/>
                <a:tab pos="4597400" algn="l"/>
                <a:tab pos="5257800" algn="l"/>
                <a:tab pos="5905500" algn="l"/>
                <a:tab pos="6565900" algn="l"/>
                <a:tab pos="7226300" algn="l"/>
                <a:tab pos="7886700" algn="l"/>
              </a:tabLst>
            </a:pPr>
            <a:endParaRPr lang="en-US" sz="1400">
              <a:solidFill>
                <a:schemeClr val="tx1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grpSp>
        <p:nvGrpSpPr>
          <p:cNvPr id="5126" name="Group 6"/>
          <p:cNvGrpSpPr>
            <a:grpSpLocks/>
          </p:cNvGrpSpPr>
          <p:nvPr/>
        </p:nvGrpSpPr>
        <p:grpSpPr bwMode="auto">
          <a:xfrm>
            <a:off x="5230813" y="2120900"/>
            <a:ext cx="3646487" cy="2540000"/>
            <a:chOff x="0" y="0"/>
            <a:chExt cx="2296" cy="1600"/>
          </a:xfrm>
        </p:grpSpPr>
        <p:pic>
          <p:nvPicPr>
            <p:cNvPr id="21516" name="Picture 4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9" t="62167" r="52522" b="441"/>
            <a:stretch>
              <a:fillRect/>
            </a:stretch>
          </p:blipFill>
          <p:spPr bwMode="auto">
            <a:xfrm>
              <a:off x="0" y="106"/>
              <a:ext cx="2101" cy="1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517" name="Rectangle 5"/>
            <p:cNvSpPr>
              <a:spLocks/>
            </p:cNvSpPr>
            <p:nvPr/>
          </p:nvSpPr>
          <p:spPr bwMode="auto">
            <a:xfrm>
              <a:off x="1739" y="0"/>
              <a:ext cx="557" cy="49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  <p:grpSp>
        <p:nvGrpSpPr>
          <p:cNvPr id="21509" name="Group 10"/>
          <p:cNvGrpSpPr>
            <a:grpSpLocks/>
          </p:cNvGrpSpPr>
          <p:nvPr/>
        </p:nvGrpSpPr>
        <p:grpSpPr bwMode="auto">
          <a:xfrm>
            <a:off x="279400" y="1549400"/>
            <a:ext cx="4533900" cy="4038600"/>
            <a:chOff x="0" y="0"/>
            <a:chExt cx="2856" cy="2544"/>
          </a:xfrm>
        </p:grpSpPr>
        <p:pic>
          <p:nvPicPr>
            <p:cNvPr id="21513" name="Picture 7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16" r="18729" b="38274"/>
            <a:stretch>
              <a:fillRect/>
            </a:stretch>
          </p:blipFill>
          <p:spPr bwMode="auto">
            <a:xfrm>
              <a:off x="0" y="64"/>
              <a:ext cx="2856" cy="2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514" name="Rectangle 8"/>
            <p:cNvSpPr>
              <a:spLocks/>
            </p:cNvSpPr>
            <p:nvPr/>
          </p:nvSpPr>
          <p:spPr bwMode="auto">
            <a:xfrm>
              <a:off x="2336" y="2072"/>
              <a:ext cx="504" cy="44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1515" name="Rectangle 9"/>
            <p:cNvSpPr>
              <a:spLocks/>
            </p:cNvSpPr>
            <p:nvPr/>
          </p:nvSpPr>
          <p:spPr bwMode="auto">
            <a:xfrm>
              <a:off x="1720" y="2136"/>
              <a:ext cx="336" cy="4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4330700" y="3695700"/>
            <a:ext cx="2184400" cy="736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rot="10800000" flipH="1">
            <a:off x="6832600" y="4737100"/>
            <a:ext cx="0" cy="6731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133" name="Rectangle 13"/>
          <p:cNvSpPr>
            <a:spLocks/>
          </p:cNvSpPr>
          <p:nvPr/>
        </p:nvSpPr>
        <p:spPr bwMode="auto">
          <a:xfrm>
            <a:off x="4610100" y="5346700"/>
            <a:ext cx="44450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6867" bIns="0"/>
          <a:lstStyle/>
          <a:p>
            <a:pPr marL="36513" algn="l">
              <a:lnSpc>
                <a:spcPct val="93000"/>
              </a:lnSpc>
            </a:pPr>
            <a:r>
              <a:rPr lang="en-US" sz="20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  <a:sym typeface="Calibri" charset="0"/>
              </a:rPr>
              <a:t>Release of other pro-inflammatory cytokines and recruitment of neutrophils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3700" y="1919843"/>
            <a:ext cx="133667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874962" y="1581150"/>
            <a:ext cx="133667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4570968"/>
            <a:ext cx="133667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894138" y="4476234"/>
            <a:ext cx="133667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062037" y="3695700"/>
            <a:ext cx="133667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024561" y="4367768"/>
            <a:ext cx="133667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4610100" y="5403334"/>
            <a:ext cx="4445000" cy="52322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?</a:t>
            </a:r>
            <a:endParaRPr lang="en-US" sz="28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024561" y="2321521"/>
            <a:ext cx="133667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3395663" y="3998436"/>
            <a:ext cx="133667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1617662" y="960993"/>
            <a:ext cx="6375016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?</a:t>
            </a:r>
            <a:endParaRPr lang="en-US" sz="2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174750" y="3038475"/>
            <a:ext cx="979487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?</a:t>
            </a:r>
            <a:endParaRPr lang="en-US" b="1" dirty="0"/>
          </a:p>
        </p:txBody>
      </p:sp>
      <p:pic>
        <p:nvPicPr>
          <p:cNvPr id="27" name="New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59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-10746744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-107467444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-10746744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-10746744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5131" grpId="0" animBg="1"/>
      <p:bldP spid="5132" grpId="0" animBg="1"/>
      <p:bldP spid="5133" grpId="0" autoUpdateAnimBg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505200" y="1127125"/>
            <a:ext cx="2514600" cy="4724400"/>
          </a:xfrm>
          <a:prstGeom prst="rect">
            <a:avLst/>
          </a:prstGeom>
          <a:gradFill rotWithShape="0">
            <a:gsLst>
              <a:gs pos="0">
                <a:srgbClr val="0066CC"/>
              </a:gs>
              <a:gs pos="100000">
                <a:srgbClr val="000066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3571875" y="3967163"/>
            <a:ext cx="2413000" cy="3222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3581400" y="111125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15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3581400" y="1431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3581400" y="1736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3581400" y="2041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3581400" y="2346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3581400" y="2651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3581400" y="2955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9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3581400" y="3260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8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3581400" y="3565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7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3581400" y="3870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6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3581400" y="4175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17424" name="Text Box 16"/>
          <p:cNvSpPr txBox="1">
            <a:spLocks noChangeArrowheads="1"/>
          </p:cNvSpPr>
          <p:nvPr/>
        </p:nvSpPr>
        <p:spPr bwMode="auto">
          <a:xfrm>
            <a:off x="3581400" y="4479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3581400" y="4784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26" name="Text Box 18"/>
          <p:cNvSpPr txBox="1">
            <a:spLocks noChangeArrowheads="1"/>
          </p:cNvSpPr>
          <p:nvPr/>
        </p:nvSpPr>
        <p:spPr bwMode="auto">
          <a:xfrm>
            <a:off x="3581400" y="5089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27" name="Text Box 19"/>
          <p:cNvSpPr txBox="1">
            <a:spLocks noChangeArrowheads="1"/>
          </p:cNvSpPr>
          <p:nvPr/>
        </p:nvSpPr>
        <p:spPr bwMode="auto">
          <a:xfrm>
            <a:off x="3581400" y="5394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4419600" y="1127125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 Million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7429" name="Text Box 21"/>
          <p:cNvSpPr txBox="1">
            <a:spLocks noChangeArrowheads="1"/>
          </p:cNvSpPr>
          <p:nvPr/>
        </p:nvSpPr>
        <p:spPr bwMode="auto">
          <a:xfrm>
            <a:off x="4419600" y="1447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30" name="Text Box 22"/>
          <p:cNvSpPr txBox="1">
            <a:spLocks noChangeArrowheads="1"/>
          </p:cNvSpPr>
          <p:nvPr/>
        </p:nvSpPr>
        <p:spPr bwMode="auto">
          <a:xfrm>
            <a:off x="4419600" y="1752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$250,000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31" name="Text Box 23"/>
          <p:cNvSpPr txBox="1">
            <a:spLocks noChangeArrowheads="1"/>
          </p:cNvSpPr>
          <p:nvPr/>
        </p:nvSpPr>
        <p:spPr bwMode="auto">
          <a:xfrm>
            <a:off x="4419600" y="2057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$125,000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32" name="Text Box 24"/>
          <p:cNvSpPr txBox="1">
            <a:spLocks noChangeArrowheads="1"/>
          </p:cNvSpPr>
          <p:nvPr/>
        </p:nvSpPr>
        <p:spPr bwMode="auto">
          <a:xfrm>
            <a:off x="4419600" y="2362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$64,000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33" name="Text Box 25"/>
          <p:cNvSpPr txBox="1">
            <a:spLocks noChangeArrowheads="1"/>
          </p:cNvSpPr>
          <p:nvPr/>
        </p:nvSpPr>
        <p:spPr bwMode="auto">
          <a:xfrm>
            <a:off x="4419600" y="2667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$32,000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7434" name="Text Box 26"/>
          <p:cNvSpPr txBox="1">
            <a:spLocks noChangeArrowheads="1"/>
          </p:cNvSpPr>
          <p:nvPr/>
        </p:nvSpPr>
        <p:spPr bwMode="auto">
          <a:xfrm>
            <a:off x="4419600" y="2971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$16,000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35" name="Text Box 27"/>
          <p:cNvSpPr txBox="1">
            <a:spLocks noChangeArrowheads="1"/>
          </p:cNvSpPr>
          <p:nvPr/>
        </p:nvSpPr>
        <p:spPr bwMode="auto">
          <a:xfrm>
            <a:off x="4419600" y="3276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$8,000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36" name="Text Box 28"/>
          <p:cNvSpPr txBox="1">
            <a:spLocks noChangeArrowheads="1"/>
          </p:cNvSpPr>
          <p:nvPr/>
        </p:nvSpPr>
        <p:spPr bwMode="auto">
          <a:xfrm>
            <a:off x="4419600" y="3581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37" name="Text Box 29"/>
          <p:cNvSpPr txBox="1">
            <a:spLocks noChangeArrowheads="1"/>
          </p:cNvSpPr>
          <p:nvPr/>
        </p:nvSpPr>
        <p:spPr bwMode="auto">
          <a:xfrm>
            <a:off x="4419600" y="3886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38" name="Text Box 30"/>
          <p:cNvSpPr txBox="1">
            <a:spLocks noChangeArrowheads="1"/>
          </p:cNvSpPr>
          <p:nvPr/>
        </p:nvSpPr>
        <p:spPr bwMode="auto">
          <a:xfrm>
            <a:off x="4419600" y="4191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$1,000</a:t>
            </a:r>
          </a:p>
        </p:txBody>
      </p:sp>
      <p:sp>
        <p:nvSpPr>
          <p:cNvPr id="17439" name="Text Box 31"/>
          <p:cNvSpPr txBox="1">
            <a:spLocks noChangeArrowheads="1"/>
          </p:cNvSpPr>
          <p:nvPr/>
        </p:nvSpPr>
        <p:spPr bwMode="auto">
          <a:xfrm>
            <a:off x="4419600" y="4495800"/>
            <a:ext cx="1000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40" name="Text Box 32"/>
          <p:cNvSpPr txBox="1">
            <a:spLocks noChangeArrowheads="1"/>
          </p:cNvSpPr>
          <p:nvPr/>
        </p:nvSpPr>
        <p:spPr bwMode="auto">
          <a:xfrm>
            <a:off x="4419600" y="4800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$300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41" name="Text Box 33"/>
          <p:cNvSpPr txBox="1">
            <a:spLocks noChangeArrowheads="1"/>
          </p:cNvSpPr>
          <p:nvPr/>
        </p:nvSpPr>
        <p:spPr bwMode="auto">
          <a:xfrm>
            <a:off x="4419600" y="5105400"/>
            <a:ext cx="1333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42" name="Text Box 34"/>
          <p:cNvSpPr txBox="1">
            <a:spLocks noChangeArrowheads="1"/>
          </p:cNvSpPr>
          <p:nvPr/>
        </p:nvSpPr>
        <p:spPr bwMode="auto">
          <a:xfrm>
            <a:off x="4419600" y="5410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7443" name="Oval 35"/>
          <p:cNvSpPr>
            <a:spLocks noChangeArrowheads="1"/>
          </p:cNvSpPr>
          <p:nvPr/>
        </p:nvSpPr>
        <p:spPr bwMode="auto">
          <a:xfrm>
            <a:off x="4114800" y="5546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44" name="Oval 36"/>
          <p:cNvSpPr>
            <a:spLocks noChangeArrowheads="1"/>
          </p:cNvSpPr>
          <p:nvPr/>
        </p:nvSpPr>
        <p:spPr bwMode="auto">
          <a:xfrm>
            <a:off x="4114800" y="5241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45" name="Oval 37"/>
          <p:cNvSpPr>
            <a:spLocks noChangeArrowheads="1"/>
          </p:cNvSpPr>
          <p:nvPr/>
        </p:nvSpPr>
        <p:spPr bwMode="auto">
          <a:xfrm>
            <a:off x="4114800" y="4937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46" name="Oval 38"/>
          <p:cNvSpPr>
            <a:spLocks noChangeArrowheads="1"/>
          </p:cNvSpPr>
          <p:nvPr/>
        </p:nvSpPr>
        <p:spPr bwMode="auto">
          <a:xfrm>
            <a:off x="4114800" y="4632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47" name="Oval 39"/>
          <p:cNvSpPr>
            <a:spLocks noChangeArrowheads="1"/>
          </p:cNvSpPr>
          <p:nvPr/>
        </p:nvSpPr>
        <p:spPr bwMode="auto">
          <a:xfrm>
            <a:off x="4114800" y="4327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48" name="Oval 40"/>
          <p:cNvSpPr>
            <a:spLocks noChangeArrowheads="1"/>
          </p:cNvSpPr>
          <p:nvPr/>
        </p:nvSpPr>
        <p:spPr bwMode="auto">
          <a:xfrm>
            <a:off x="4114800" y="4022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49" name="Oval 41"/>
          <p:cNvSpPr>
            <a:spLocks noChangeArrowheads="1"/>
          </p:cNvSpPr>
          <p:nvPr/>
        </p:nvSpPr>
        <p:spPr bwMode="auto">
          <a:xfrm>
            <a:off x="4114800" y="3717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50" name="Oval 42"/>
          <p:cNvSpPr>
            <a:spLocks noChangeArrowheads="1"/>
          </p:cNvSpPr>
          <p:nvPr/>
        </p:nvSpPr>
        <p:spPr bwMode="auto">
          <a:xfrm>
            <a:off x="4114800" y="3413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51" name="Oval 43"/>
          <p:cNvSpPr>
            <a:spLocks noChangeArrowheads="1"/>
          </p:cNvSpPr>
          <p:nvPr/>
        </p:nvSpPr>
        <p:spPr bwMode="auto">
          <a:xfrm>
            <a:off x="4114800" y="3108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52" name="Oval 44"/>
          <p:cNvSpPr>
            <a:spLocks noChangeArrowheads="1"/>
          </p:cNvSpPr>
          <p:nvPr/>
        </p:nvSpPr>
        <p:spPr bwMode="auto">
          <a:xfrm>
            <a:off x="4114800" y="2803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7453" name="Oval 45"/>
          <p:cNvSpPr>
            <a:spLocks noChangeArrowheads="1"/>
          </p:cNvSpPr>
          <p:nvPr/>
        </p:nvSpPr>
        <p:spPr bwMode="auto">
          <a:xfrm>
            <a:off x="4114800" y="2498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54" name="Oval 46"/>
          <p:cNvSpPr>
            <a:spLocks noChangeArrowheads="1"/>
          </p:cNvSpPr>
          <p:nvPr/>
        </p:nvSpPr>
        <p:spPr bwMode="auto">
          <a:xfrm>
            <a:off x="4114800" y="2193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55" name="Oval 47"/>
          <p:cNvSpPr>
            <a:spLocks noChangeArrowheads="1"/>
          </p:cNvSpPr>
          <p:nvPr/>
        </p:nvSpPr>
        <p:spPr bwMode="auto">
          <a:xfrm>
            <a:off x="4114800" y="1889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56" name="Oval 48"/>
          <p:cNvSpPr>
            <a:spLocks noChangeArrowheads="1"/>
          </p:cNvSpPr>
          <p:nvPr/>
        </p:nvSpPr>
        <p:spPr bwMode="auto">
          <a:xfrm>
            <a:off x="4114800" y="1584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57" name="Oval 49"/>
          <p:cNvSpPr>
            <a:spLocks noChangeArrowheads="1"/>
          </p:cNvSpPr>
          <p:nvPr/>
        </p:nvSpPr>
        <p:spPr bwMode="auto">
          <a:xfrm>
            <a:off x="4114800" y="1279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7458" name="Value of Next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510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4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458"/>
                </p:tgtEl>
              </p:cMediaNode>
            </p:audio>
          </p:childTnLst>
        </p:cTn>
      </p:par>
    </p:tnLst>
    <p:bldLst>
      <p:bldP spid="174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8A51D5-7C00-9444-B7DA-F663DECC49E4}" type="slidenum">
              <a:rPr lang="en-US"/>
              <a:pPr>
                <a:defRPr/>
              </a:pPr>
              <a:t>24</a:t>
            </a:fld>
            <a:endParaRPr lang="en-US"/>
          </a:p>
        </p:txBody>
      </p:sp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>
          <a:xfrm>
            <a:off x="38100" y="134938"/>
            <a:ext cx="9156700" cy="1028700"/>
          </a:xfrm>
        </p:spPr>
        <p:txBody>
          <a:bodyPr/>
          <a:lstStyle/>
          <a:p>
            <a:pPr eaLnBrk="1" hangingPunct="1">
              <a:defRPr/>
            </a:pPr>
            <a:r>
              <a:rPr lang="en-US" sz="4300" smtClean="0"/>
              <a:t>Enter: NLRP3 (NALP3) inflammasome</a:t>
            </a:r>
          </a:p>
        </p:txBody>
      </p:sp>
      <p:sp>
        <p:nvSpPr>
          <p:cNvPr id="14338" name="Rectangle 2"/>
          <p:cNvSpPr>
            <a:spLocks/>
          </p:cNvSpPr>
          <p:nvPr/>
        </p:nvSpPr>
        <p:spPr bwMode="auto">
          <a:xfrm>
            <a:off x="3746500" y="1257300"/>
            <a:ext cx="4940300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buClr>
                <a:srgbClr val="000000"/>
              </a:buClr>
              <a:buSzPct val="125000"/>
              <a:buFont typeface="Calibri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  <a:sym typeface="Calibri" charset="0"/>
              </a:rPr>
              <a:t>NLR proteins have a nucleotide binding domain and a </a:t>
            </a:r>
            <a:r>
              <a:rPr lang="en-US" sz="180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  <a:sym typeface="Calibri" charset="0"/>
              </a:rPr>
              <a:t>leucine</a:t>
            </a:r>
            <a:r>
              <a:rPr lang="en-US" sz="18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  <a:sym typeface="Calibri" charset="0"/>
              </a:rPr>
              <a:t> rich domain</a:t>
            </a:r>
          </a:p>
          <a:p>
            <a:pPr algn="l">
              <a:buClr>
                <a:srgbClr val="000000"/>
              </a:buClr>
              <a:buSzPct val="125000"/>
              <a:buFont typeface="Calibri" charset="0"/>
              <a:buChar char="•"/>
            </a:pPr>
            <a:endParaRPr lang="en-US" sz="1800" dirty="0">
              <a:solidFill>
                <a:schemeClr val="tx1"/>
              </a:solidFill>
              <a:latin typeface="Calibri" charset="0"/>
              <a:ea typeface="ＭＳ Ｐゴシック" charset="0"/>
              <a:cs typeface="ＭＳ Ｐゴシック" charset="0"/>
              <a:sym typeface="Calibri" charset="0"/>
            </a:endParaRPr>
          </a:p>
          <a:p>
            <a:pPr algn="l">
              <a:buClr>
                <a:srgbClr val="000000"/>
              </a:buClr>
              <a:buSzPct val="125000"/>
              <a:buFont typeface="Calibri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  <a:sym typeface="Calibri" charset="0"/>
              </a:rPr>
              <a:t>NLRP proteins have an additional N-terminal </a:t>
            </a:r>
            <a:r>
              <a:rPr lang="en-US" sz="180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  <a:sym typeface="Calibri" charset="0"/>
              </a:rPr>
              <a:t>pyrin</a:t>
            </a:r>
            <a:r>
              <a:rPr lang="en-US" sz="18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  <a:sym typeface="Calibri" charset="0"/>
              </a:rPr>
              <a:t> domains (PYD)</a:t>
            </a:r>
          </a:p>
          <a:p>
            <a:pPr algn="l">
              <a:buClr>
                <a:srgbClr val="000000"/>
              </a:buClr>
              <a:buSzPct val="125000"/>
              <a:buFont typeface="Calibri" charset="0"/>
              <a:buChar char="•"/>
            </a:pPr>
            <a:endParaRPr lang="en-US" sz="1800" dirty="0">
              <a:solidFill>
                <a:schemeClr val="tx1"/>
              </a:solidFill>
              <a:latin typeface="Calibri" charset="0"/>
              <a:ea typeface="ＭＳ Ｐゴシック" charset="0"/>
              <a:cs typeface="ＭＳ Ｐゴシック" charset="0"/>
              <a:sym typeface="Calibri" charset="0"/>
            </a:endParaRPr>
          </a:p>
          <a:p>
            <a:pPr algn="l">
              <a:buClr>
                <a:srgbClr val="000000"/>
              </a:buClr>
              <a:buSzPct val="125000"/>
              <a:buFont typeface="Calibri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  <a:sym typeface="Calibri" charset="0"/>
              </a:rPr>
              <a:t>ASC is an adaptor protein that recruits pro-caspase-1 through its CARD domain</a:t>
            </a:r>
          </a:p>
          <a:p>
            <a:pPr algn="l">
              <a:buClr>
                <a:srgbClr val="000000"/>
              </a:buClr>
              <a:buSzPct val="125000"/>
              <a:buFont typeface="Calibri" charset="0"/>
              <a:buChar char="•"/>
            </a:pPr>
            <a:endParaRPr lang="en-US" sz="1800" dirty="0">
              <a:solidFill>
                <a:schemeClr val="tx1"/>
              </a:solidFill>
              <a:latin typeface="Calibri" charset="0"/>
              <a:ea typeface="ＭＳ Ｐゴシック" charset="0"/>
              <a:cs typeface="ＭＳ Ｐゴシック" charset="0"/>
              <a:sym typeface="Calibri" charset="0"/>
            </a:endParaRPr>
          </a:p>
          <a:p>
            <a:pPr algn="l">
              <a:buClr>
                <a:srgbClr val="000000"/>
              </a:buClr>
              <a:buSzPct val="125000"/>
              <a:buFont typeface="Calibri" charset="0"/>
              <a:buChar char="•"/>
            </a:pPr>
            <a:r>
              <a:rPr lang="en-US" sz="180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  <a:sym typeface="Calibri" charset="0"/>
              </a:rPr>
              <a:t>Oligomerization</a:t>
            </a:r>
            <a:r>
              <a:rPr lang="en-US" sz="18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  <a:sym typeface="Calibri" charset="0"/>
              </a:rPr>
              <a:t> is promoted by low K+ and requires binding of ATP by NLRP3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1066800"/>
            <a:ext cx="3008313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44" name="Group 8"/>
          <p:cNvGrpSpPr>
            <a:grpSpLocks/>
          </p:cNvGrpSpPr>
          <p:nvPr/>
        </p:nvGrpSpPr>
        <p:grpSpPr bwMode="auto">
          <a:xfrm>
            <a:off x="809625" y="3581400"/>
            <a:ext cx="2705100" cy="2225675"/>
            <a:chOff x="0" y="0"/>
            <a:chExt cx="1704" cy="1402"/>
          </a:xfrm>
        </p:grpSpPr>
        <p:pic>
          <p:nvPicPr>
            <p:cNvPr id="23560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690" cy="1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61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6"/>
              <a:ext cx="410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62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3" y="911"/>
              <a:ext cx="411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63" name="Picture 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" y="1235"/>
              <a:ext cx="251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345" name="Rectangle 9"/>
          <p:cNvSpPr>
            <a:spLocks/>
          </p:cNvSpPr>
          <p:nvPr/>
        </p:nvSpPr>
        <p:spPr bwMode="auto">
          <a:xfrm>
            <a:off x="3768725" y="4597400"/>
            <a:ext cx="46609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buClr>
                <a:srgbClr val="000000"/>
              </a:buClr>
              <a:buSzPct val="125000"/>
              <a:buFont typeface="Calibri" charset="0"/>
              <a:buChar char="•"/>
            </a:pPr>
            <a:r>
              <a:rPr lang="en-US" sz="1800" dirty="0" err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  <a:sym typeface="Calibri" charset="0"/>
              </a:rPr>
              <a:t>Inflammasome</a:t>
            </a:r>
            <a:r>
              <a:rPr lang="en-US" sz="1800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  <a:sym typeface="Calibri" charset="0"/>
              </a:rPr>
              <a:t> activation produces mature, active caspase-1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810249" y="1257300"/>
            <a:ext cx="177800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746500" y="1570514"/>
            <a:ext cx="857250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?</a:t>
            </a:r>
            <a:endParaRPr lang="en-US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7026274" y="2108200"/>
            <a:ext cx="177800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603750" y="2323643"/>
            <a:ext cx="857250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?</a:t>
            </a:r>
            <a:endParaRPr lang="en-US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714875" y="2913538"/>
            <a:ext cx="857250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?</a:t>
            </a:r>
            <a:endParaRPr lang="en-US" sz="1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7478712" y="2851983"/>
            <a:ext cx="4905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562351" y="3194606"/>
            <a:ext cx="1152524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?</a:t>
            </a:r>
            <a:endParaRPr lang="en-US" sz="1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5762624" y="3194606"/>
            <a:ext cx="576262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?</a:t>
            </a:r>
            <a:endParaRPr lang="en-US" sz="1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746500" y="3701534"/>
            <a:ext cx="1825625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?</a:t>
            </a:r>
            <a:endParaRPr lang="en-US" sz="12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7233442" y="4597400"/>
            <a:ext cx="894557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3768724" y="4860468"/>
            <a:ext cx="1692275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?</a:t>
            </a:r>
            <a:endParaRPr lang="en-US" sz="1400" b="1" dirty="0"/>
          </a:p>
        </p:txBody>
      </p:sp>
      <p:pic>
        <p:nvPicPr>
          <p:cNvPr id="26" name="New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34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-107467444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-10746744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-10746744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-10746744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-10746744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-107467444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-10746744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14338" grpId="0" build="p" autoUpdateAnimBg="0"/>
      <p:bldP spid="14345" grpId="0" autoUpdateAnimBg="0"/>
      <p:bldP spid="2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505200" y="1127125"/>
            <a:ext cx="2514600" cy="4724400"/>
          </a:xfrm>
          <a:prstGeom prst="rect">
            <a:avLst/>
          </a:prstGeom>
          <a:gradFill rotWithShape="0">
            <a:gsLst>
              <a:gs pos="0">
                <a:srgbClr val="0066CC"/>
              </a:gs>
              <a:gs pos="100000">
                <a:srgbClr val="000066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571875" y="3652838"/>
            <a:ext cx="2413000" cy="3222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3581400" y="111125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15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3581400" y="1431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3581400" y="1736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3581400" y="2041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3581400" y="2346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3581400" y="2651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3581400" y="2955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9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3581400" y="3260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8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3581400" y="3565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7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3581400" y="3870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6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3581400" y="4175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3581400" y="4479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3581400" y="4784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74" name="Text Box 18"/>
          <p:cNvSpPr txBox="1">
            <a:spLocks noChangeArrowheads="1"/>
          </p:cNvSpPr>
          <p:nvPr/>
        </p:nvSpPr>
        <p:spPr bwMode="auto">
          <a:xfrm>
            <a:off x="3581400" y="5089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75" name="Text Box 19"/>
          <p:cNvSpPr txBox="1">
            <a:spLocks noChangeArrowheads="1"/>
          </p:cNvSpPr>
          <p:nvPr/>
        </p:nvSpPr>
        <p:spPr bwMode="auto">
          <a:xfrm>
            <a:off x="3581400" y="5394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>
            <a:off x="4419600" y="1127125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 Million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9477" name="Text Box 21"/>
          <p:cNvSpPr txBox="1">
            <a:spLocks noChangeArrowheads="1"/>
          </p:cNvSpPr>
          <p:nvPr/>
        </p:nvSpPr>
        <p:spPr bwMode="auto">
          <a:xfrm>
            <a:off x="4419600" y="1447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78" name="Text Box 22"/>
          <p:cNvSpPr txBox="1">
            <a:spLocks noChangeArrowheads="1"/>
          </p:cNvSpPr>
          <p:nvPr/>
        </p:nvSpPr>
        <p:spPr bwMode="auto">
          <a:xfrm>
            <a:off x="4419600" y="1752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$250,000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79" name="Text Box 23"/>
          <p:cNvSpPr txBox="1">
            <a:spLocks noChangeArrowheads="1"/>
          </p:cNvSpPr>
          <p:nvPr/>
        </p:nvSpPr>
        <p:spPr bwMode="auto">
          <a:xfrm>
            <a:off x="4419600" y="2057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$125,000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80" name="Text Box 24"/>
          <p:cNvSpPr txBox="1">
            <a:spLocks noChangeArrowheads="1"/>
          </p:cNvSpPr>
          <p:nvPr/>
        </p:nvSpPr>
        <p:spPr bwMode="auto">
          <a:xfrm>
            <a:off x="4419600" y="2362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$64,000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81" name="Text Box 25"/>
          <p:cNvSpPr txBox="1">
            <a:spLocks noChangeArrowheads="1"/>
          </p:cNvSpPr>
          <p:nvPr/>
        </p:nvSpPr>
        <p:spPr bwMode="auto">
          <a:xfrm>
            <a:off x="4419600" y="2667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$32,000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9482" name="Text Box 26"/>
          <p:cNvSpPr txBox="1">
            <a:spLocks noChangeArrowheads="1"/>
          </p:cNvSpPr>
          <p:nvPr/>
        </p:nvSpPr>
        <p:spPr bwMode="auto">
          <a:xfrm>
            <a:off x="4419600" y="2971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$16,000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83" name="Text Box 27"/>
          <p:cNvSpPr txBox="1">
            <a:spLocks noChangeArrowheads="1"/>
          </p:cNvSpPr>
          <p:nvPr/>
        </p:nvSpPr>
        <p:spPr bwMode="auto">
          <a:xfrm>
            <a:off x="4419600" y="3276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$8,000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84" name="Text Box 28"/>
          <p:cNvSpPr txBox="1">
            <a:spLocks noChangeArrowheads="1"/>
          </p:cNvSpPr>
          <p:nvPr/>
        </p:nvSpPr>
        <p:spPr bwMode="auto">
          <a:xfrm>
            <a:off x="4419600" y="3581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85" name="Text Box 29"/>
          <p:cNvSpPr txBox="1">
            <a:spLocks noChangeArrowheads="1"/>
          </p:cNvSpPr>
          <p:nvPr/>
        </p:nvSpPr>
        <p:spPr bwMode="auto">
          <a:xfrm>
            <a:off x="4419600" y="3886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86" name="Text Box 30"/>
          <p:cNvSpPr txBox="1">
            <a:spLocks noChangeArrowheads="1"/>
          </p:cNvSpPr>
          <p:nvPr/>
        </p:nvSpPr>
        <p:spPr bwMode="auto">
          <a:xfrm>
            <a:off x="4419600" y="4191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$1,000</a:t>
            </a:r>
          </a:p>
        </p:txBody>
      </p:sp>
      <p:sp>
        <p:nvSpPr>
          <p:cNvPr id="19487" name="Text Box 31"/>
          <p:cNvSpPr txBox="1">
            <a:spLocks noChangeArrowheads="1"/>
          </p:cNvSpPr>
          <p:nvPr/>
        </p:nvSpPr>
        <p:spPr bwMode="auto">
          <a:xfrm>
            <a:off x="4419600" y="4495800"/>
            <a:ext cx="1000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88" name="Text Box 32"/>
          <p:cNvSpPr txBox="1">
            <a:spLocks noChangeArrowheads="1"/>
          </p:cNvSpPr>
          <p:nvPr/>
        </p:nvSpPr>
        <p:spPr bwMode="auto">
          <a:xfrm>
            <a:off x="4419600" y="4800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$300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89" name="Text Box 33"/>
          <p:cNvSpPr txBox="1">
            <a:spLocks noChangeArrowheads="1"/>
          </p:cNvSpPr>
          <p:nvPr/>
        </p:nvSpPr>
        <p:spPr bwMode="auto">
          <a:xfrm>
            <a:off x="4419600" y="5105400"/>
            <a:ext cx="1333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90" name="Text Box 34"/>
          <p:cNvSpPr txBox="1">
            <a:spLocks noChangeArrowheads="1"/>
          </p:cNvSpPr>
          <p:nvPr/>
        </p:nvSpPr>
        <p:spPr bwMode="auto">
          <a:xfrm>
            <a:off x="4419600" y="5410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9491" name="Oval 35"/>
          <p:cNvSpPr>
            <a:spLocks noChangeArrowheads="1"/>
          </p:cNvSpPr>
          <p:nvPr/>
        </p:nvSpPr>
        <p:spPr bwMode="auto">
          <a:xfrm>
            <a:off x="4114800" y="5546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92" name="Oval 36"/>
          <p:cNvSpPr>
            <a:spLocks noChangeArrowheads="1"/>
          </p:cNvSpPr>
          <p:nvPr/>
        </p:nvSpPr>
        <p:spPr bwMode="auto">
          <a:xfrm>
            <a:off x="4114800" y="5241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93" name="Oval 37"/>
          <p:cNvSpPr>
            <a:spLocks noChangeArrowheads="1"/>
          </p:cNvSpPr>
          <p:nvPr/>
        </p:nvSpPr>
        <p:spPr bwMode="auto">
          <a:xfrm>
            <a:off x="4114800" y="4937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94" name="Oval 38"/>
          <p:cNvSpPr>
            <a:spLocks noChangeArrowheads="1"/>
          </p:cNvSpPr>
          <p:nvPr/>
        </p:nvSpPr>
        <p:spPr bwMode="auto">
          <a:xfrm>
            <a:off x="4114800" y="4632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95" name="Oval 39"/>
          <p:cNvSpPr>
            <a:spLocks noChangeArrowheads="1"/>
          </p:cNvSpPr>
          <p:nvPr/>
        </p:nvSpPr>
        <p:spPr bwMode="auto">
          <a:xfrm>
            <a:off x="4114800" y="4327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96" name="Oval 40"/>
          <p:cNvSpPr>
            <a:spLocks noChangeArrowheads="1"/>
          </p:cNvSpPr>
          <p:nvPr/>
        </p:nvSpPr>
        <p:spPr bwMode="auto">
          <a:xfrm>
            <a:off x="4114800" y="4022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97" name="Oval 41"/>
          <p:cNvSpPr>
            <a:spLocks noChangeArrowheads="1"/>
          </p:cNvSpPr>
          <p:nvPr/>
        </p:nvSpPr>
        <p:spPr bwMode="auto">
          <a:xfrm>
            <a:off x="4114800" y="3717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98" name="Oval 42"/>
          <p:cNvSpPr>
            <a:spLocks noChangeArrowheads="1"/>
          </p:cNvSpPr>
          <p:nvPr/>
        </p:nvSpPr>
        <p:spPr bwMode="auto">
          <a:xfrm>
            <a:off x="4114800" y="3413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99" name="Oval 43"/>
          <p:cNvSpPr>
            <a:spLocks noChangeArrowheads="1"/>
          </p:cNvSpPr>
          <p:nvPr/>
        </p:nvSpPr>
        <p:spPr bwMode="auto">
          <a:xfrm>
            <a:off x="4114800" y="3108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00" name="Oval 44"/>
          <p:cNvSpPr>
            <a:spLocks noChangeArrowheads="1"/>
          </p:cNvSpPr>
          <p:nvPr/>
        </p:nvSpPr>
        <p:spPr bwMode="auto">
          <a:xfrm>
            <a:off x="4114800" y="2803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9501" name="Oval 45"/>
          <p:cNvSpPr>
            <a:spLocks noChangeArrowheads="1"/>
          </p:cNvSpPr>
          <p:nvPr/>
        </p:nvSpPr>
        <p:spPr bwMode="auto">
          <a:xfrm>
            <a:off x="4114800" y="2498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02" name="Oval 46"/>
          <p:cNvSpPr>
            <a:spLocks noChangeArrowheads="1"/>
          </p:cNvSpPr>
          <p:nvPr/>
        </p:nvSpPr>
        <p:spPr bwMode="auto">
          <a:xfrm>
            <a:off x="4114800" y="2193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03" name="Oval 47"/>
          <p:cNvSpPr>
            <a:spLocks noChangeArrowheads="1"/>
          </p:cNvSpPr>
          <p:nvPr/>
        </p:nvSpPr>
        <p:spPr bwMode="auto">
          <a:xfrm>
            <a:off x="4114800" y="1889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04" name="Oval 48"/>
          <p:cNvSpPr>
            <a:spLocks noChangeArrowheads="1"/>
          </p:cNvSpPr>
          <p:nvPr/>
        </p:nvSpPr>
        <p:spPr bwMode="auto">
          <a:xfrm>
            <a:off x="4114800" y="1584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05" name="Oval 49"/>
          <p:cNvSpPr>
            <a:spLocks noChangeArrowheads="1"/>
          </p:cNvSpPr>
          <p:nvPr/>
        </p:nvSpPr>
        <p:spPr bwMode="auto">
          <a:xfrm>
            <a:off x="4114800" y="1279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9506" name="Value of Next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49817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5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506"/>
                </p:tgtEl>
              </p:cMediaNode>
            </p:audio>
          </p:childTnLst>
        </p:cTn>
      </p:par>
    </p:tnLst>
    <p:bldLst>
      <p:bldP spid="1946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638"/>
            <a:ext cx="8229600" cy="587164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What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smtClean="0">
                <a:solidFill>
                  <a:srgbClr val="FFFFFF"/>
                </a:solidFill>
              </a:rPr>
              <a:t>is </a:t>
            </a:r>
            <a:r>
              <a:rPr lang="en-US" dirty="0" err="1" smtClean="0">
                <a:solidFill>
                  <a:srgbClr val="FFFFFF"/>
                </a:solidFill>
              </a:rPr>
              <a:t>indocin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(indomethacin</a:t>
            </a:r>
            <a:r>
              <a:rPr lang="en-US" dirty="0" smtClean="0">
                <a:solidFill>
                  <a:srgbClr val="FFFFFF"/>
                </a:solidFill>
              </a:rPr>
              <a:t>) used to treat?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Treats pain caused by arthritis, gout, bursitis, and </a:t>
            </a:r>
            <a:r>
              <a:rPr lang="en-US" dirty="0" smtClean="0">
                <a:solidFill>
                  <a:srgbClr val="FFFFFF"/>
                </a:solidFill>
              </a:rPr>
              <a:t>tendonitis. This </a:t>
            </a:r>
            <a:r>
              <a:rPr lang="en-US" dirty="0">
                <a:solidFill>
                  <a:srgbClr val="FFFFFF"/>
                </a:solidFill>
              </a:rPr>
              <a:t>is a </a:t>
            </a:r>
            <a:r>
              <a:rPr lang="en-US" dirty="0" err="1">
                <a:solidFill>
                  <a:srgbClr val="FFFFFF"/>
                </a:solidFill>
              </a:rPr>
              <a:t>nonsteroidal</a:t>
            </a:r>
            <a:r>
              <a:rPr lang="en-US" dirty="0">
                <a:solidFill>
                  <a:srgbClr val="FFFFFF"/>
                </a:solidFill>
              </a:rPr>
              <a:t> anti-inflammatory drug (NSAID)</a:t>
            </a:r>
            <a:r>
              <a:rPr lang="en-US" dirty="0" smtClean="0">
                <a:solidFill>
                  <a:srgbClr val="FFFFFF"/>
                </a:solidFill>
              </a:rPr>
              <a:t>.</a:t>
            </a:r>
            <a:endParaRPr lang="en-US" dirty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What’s </a:t>
            </a:r>
            <a:r>
              <a:rPr lang="en-US" dirty="0">
                <a:solidFill>
                  <a:srgbClr val="FFFFFF"/>
                </a:solidFill>
              </a:rPr>
              <a:t>allopurinol</a:t>
            </a:r>
            <a:r>
              <a:rPr lang="en-US" dirty="0" smtClean="0">
                <a:solidFill>
                  <a:srgbClr val="FFFFFF"/>
                </a:solidFill>
              </a:rPr>
              <a:t>?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inhibits uric acid formation in the body and is used to treat gout and related conditions</a:t>
            </a:r>
            <a:r>
              <a:rPr lang="en-US" dirty="0" smtClean="0">
                <a:solidFill>
                  <a:srgbClr val="FFFFFF"/>
                </a:solidFill>
              </a:rPr>
              <a:t>. It’s a xanthine oxidase inhibitor.</a:t>
            </a:r>
            <a:endParaRPr lang="en-US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New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386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505200" y="1127125"/>
            <a:ext cx="2514600" cy="4724400"/>
          </a:xfrm>
          <a:prstGeom prst="rect">
            <a:avLst/>
          </a:prstGeom>
          <a:gradFill rotWithShape="0">
            <a:gsLst>
              <a:gs pos="0">
                <a:srgbClr val="0066CC"/>
              </a:gs>
              <a:gs pos="100000">
                <a:srgbClr val="000066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55" name="Rectangle 51"/>
          <p:cNvSpPr>
            <a:spLocks noChangeArrowheads="1"/>
          </p:cNvSpPr>
          <p:nvPr/>
        </p:nvSpPr>
        <p:spPr bwMode="auto">
          <a:xfrm>
            <a:off x="3571875" y="3338513"/>
            <a:ext cx="2413000" cy="3222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581400" y="111125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15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3581400" y="1431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3581400" y="1736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3581400" y="2041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3581400" y="2346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3581400" y="2651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3581400" y="2955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9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3581400" y="3260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8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3581400" y="3565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7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3581400" y="3870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6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19" name="Text Box 15"/>
          <p:cNvSpPr txBox="1">
            <a:spLocks noChangeArrowheads="1"/>
          </p:cNvSpPr>
          <p:nvPr/>
        </p:nvSpPr>
        <p:spPr bwMode="auto">
          <a:xfrm>
            <a:off x="3581400" y="4175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3581400" y="4479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21" name="Text Box 17"/>
          <p:cNvSpPr txBox="1">
            <a:spLocks noChangeArrowheads="1"/>
          </p:cNvSpPr>
          <p:nvPr/>
        </p:nvSpPr>
        <p:spPr bwMode="auto">
          <a:xfrm>
            <a:off x="3581400" y="4784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22" name="Text Box 18"/>
          <p:cNvSpPr txBox="1">
            <a:spLocks noChangeArrowheads="1"/>
          </p:cNvSpPr>
          <p:nvPr/>
        </p:nvSpPr>
        <p:spPr bwMode="auto">
          <a:xfrm>
            <a:off x="3581400" y="5089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23" name="Text Box 19"/>
          <p:cNvSpPr txBox="1">
            <a:spLocks noChangeArrowheads="1"/>
          </p:cNvSpPr>
          <p:nvPr/>
        </p:nvSpPr>
        <p:spPr bwMode="auto">
          <a:xfrm>
            <a:off x="3581400" y="5394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24" name="Text Box 20"/>
          <p:cNvSpPr txBox="1">
            <a:spLocks noChangeArrowheads="1"/>
          </p:cNvSpPr>
          <p:nvPr/>
        </p:nvSpPr>
        <p:spPr bwMode="auto">
          <a:xfrm>
            <a:off x="4419600" y="1127125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 Million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1525" name="Text Box 21"/>
          <p:cNvSpPr txBox="1">
            <a:spLocks noChangeArrowheads="1"/>
          </p:cNvSpPr>
          <p:nvPr/>
        </p:nvSpPr>
        <p:spPr bwMode="auto">
          <a:xfrm>
            <a:off x="4419600" y="1447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26" name="Text Box 22"/>
          <p:cNvSpPr txBox="1">
            <a:spLocks noChangeArrowheads="1"/>
          </p:cNvSpPr>
          <p:nvPr/>
        </p:nvSpPr>
        <p:spPr bwMode="auto">
          <a:xfrm>
            <a:off x="4419600" y="1752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$250,000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27" name="Text Box 23"/>
          <p:cNvSpPr txBox="1">
            <a:spLocks noChangeArrowheads="1"/>
          </p:cNvSpPr>
          <p:nvPr/>
        </p:nvSpPr>
        <p:spPr bwMode="auto">
          <a:xfrm>
            <a:off x="4419600" y="2057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$125,000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28" name="Text Box 24"/>
          <p:cNvSpPr txBox="1">
            <a:spLocks noChangeArrowheads="1"/>
          </p:cNvSpPr>
          <p:nvPr/>
        </p:nvSpPr>
        <p:spPr bwMode="auto">
          <a:xfrm>
            <a:off x="4419600" y="2362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$64,000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29" name="Text Box 25"/>
          <p:cNvSpPr txBox="1">
            <a:spLocks noChangeArrowheads="1"/>
          </p:cNvSpPr>
          <p:nvPr/>
        </p:nvSpPr>
        <p:spPr bwMode="auto">
          <a:xfrm>
            <a:off x="4419600" y="2667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$32,000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1530" name="Text Box 26"/>
          <p:cNvSpPr txBox="1">
            <a:spLocks noChangeArrowheads="1"/>
          </p:cNvSpPr>
          <p:nvPr/>
        </p:nvSpPr>
        <p:spPr bwMode="auto">
          <a:xfrm>
            <a:off x="4419600" y="2971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$16,000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31" name="Text Box 27"/>
          <p:cNvSpPr txBox="1">
            <a:spLocks noChangeArrowheads="1"/>
          </p:cNvSpPr>
          <p:nvPr/>
        </p:nvSpPr>
        <p:spPr bwMode="auto">
          <a:xfrm>
            <a:off x="4419600" y="3276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$8,000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32" name="Text Box 28"/>
          <p:cNvSpPr txBox="1">
            <a:spLocks noChangeArrowheads="1"/>
          </p:cNvSpPr>
          <p:nvPr/>
        </p:nvSpPr>
        <p:spPr bwMode="auto">
          <a:xfrm>
            <a:off x="4419600" y="3581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33" name="Text Box 29"/>
          <p:cNvSpPr txBox="1">
            <a:spLocks noChangeArrowheads="1"/>
          </p:cNvSpPr>
          <p:nvPr/>
        </p:nvSpPr>
        <p:spPr bwMode="auto">
          <a:xfrm>
            <a:off x="4419600" y="3886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34" name="Text Box 30"/>
          <p:cNvSpPr txBox="1">
            <a:spLocks noChangeArrowheads="1"/>
          </p:cNvSpPr>
          <p:nvPr/>
        </p:nvSpPr>
        <p:spPr bwMode="auto">
          <a:xfrm>
            <a:off x="4419600" y="4191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$1,000</a:t>
            </a:r>
          </a:p>
        </p:txBody>
      </p:sp>
      <p:sp>
        <p:nvSpPr>
          <p:cNvPr id="21535" name="Text Box 31"/>
          <p:cNvSpPr txBox="1">
            <a:spLocks noChangeArrowheads="1"/>
          </p:cNvSpPr>
          <p:nvPr/>
        </p:nvSpPr>
        <p:spPr bwMode="auto">
          <a:xfrm>
            <a:off x="4419600" y="4495800"/>
            <a:ext cx="1000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36" name="Text Box 32"/>
          <p:cNvSpPr txBox="1">
            <a:spLocks noChangeArrowheads="1"/>
          </p:cNvSpPr>
          <p:nvPr/>
        </p:nvSpPr>
        <p:spPr bwMode="auto">
          <a:xfrm>
            <a:off x="4419600" y="4800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$300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37" name="Text Box 33"/>
          <p:cNvSpPr txBox="1">
            <a:spLocks noChangeArrowheads="1"/>
          </p:cNvSpPr>
          <p:nvPr/>
        </p:nvSpPr>
        <p:spPr bwMode="auto">
          <a:xfrm>
            <a:off x="4419600" y="5105400"/>
            <a:ext cx="1333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38" name="Text Box 34"/>
          <p:cNvSpPr txBox="1">
            <a:spLocks noChangeArrowheads="1"/>
          </p:cNvSpPr>
          <p:nvPr/>
        </p:nvSpPr>
        <p:spPr bwMode="auto">
          <a:xfrm>
            <a:off x="4419600" y="5410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1539" name="Oval 35"/>
          <p:cNvSpPr>
            <a:spLocks noChangeArrowheads="1"/>
          </p:cNvSpPr>
          <p:nvPr/>
        </p:nvSpPr>
        <p:spPr bwMode="auto">
          <a:xfrm>
            <a:off x="4114800" y="5546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40" name="Oval 36"/>
          <p:cNvSpPr>
            <a:spLocks noChangeArrowheads="1"/>
          </p:cNvSpPr>
          <p:nvPr/>
        </p:nvSpPr>
        <p:spPr bwMode="auto">
          <a:xfrm>
            <a:off x="4114800" y="5241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41" name="Oval 37"/>
          <p:cNvSpPr>
            <a:spLocks noChangeArrowheads="1"/>
          </p:cNvSpPr>
          <p:nvPr/>
        </p:nvSpPr>
        <p:spPr bwMode="auto">
          <a:xfrm>
            <a:off x="4114800" y="4937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42" name="Oval 38"/>
          <p:cNvSpPr>
            <a:spLocks noChangeArrowheads="1"/>
          </p:cNvSpPr>
          <p:nvPr/>
        </p:nvSpPr>
        <p:spPr bwMode="auto">
          <a:xfrm>
            <a:off x="4114800" y="4632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43" name="Oval 39"/>
          <p:cNvSpPr>
            <a:spLocks noChangeArrowheads="1"/>
          </p:cNvSpPr>
          <p:nvPr/>
        </p:nvSpPr>
        <p:spPr bwMode="auto">
          <a:xfrm>
            <a:off x="4114800" y="4327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44" name="Oval 40"/>
          <p:cNvSpPr>
            <a:spLocks noChangeArrowheads="1"/>
          </p:cNvSpPr>
          <p:nvPr/>
        </p:nvSpPr>
        <p:spPr bwMode="auto">
          <a:xfrm>
            <a:off x="4114800" y="4022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45" name="Oval 41"/>
          <p:cNvSpPr>
            <a:spLocks noChangeArrowheads="1"/>
          </p:cNvSpPr>
          <p:nvPr/>
        </p:nvSpPr>
        <p:spPr bwMode="auto">
          <a:xfrm>
            <a:off x="4114800" y="3717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46" name="Oval 42"/>
          <p:cNvSpPr>
            <a:spLocks noChangeArrowheads="1"/>
          </p:cNvSpPr>
          <p:nvPr/>
        </p:nvSpPr>
        <p:spPr bwMode="auto">
          <a:xfrm>
            <a:off x="4114800" y="3413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47" name="Oval 43"/>
          <p:cNvSpPr>
            <a:spLocks noChangeArrowheads="1"/>
          </p:cNvSpPr>
          <p:nvPr/>
        </p:nvSpPr>
        <p:spPr bwMode="auto">
          <a:xfrm>
            <a:off x="4114800" y="3108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48" name="Oval 44"/>
          <p:cNvSpPr>
            <a:spLocks noChangeArrowheads="1"/>
          </p:cNvSpPr>
          <p:nvPr/>
        </p:nvSpPr>
        <p:spPr bwMode="auto">
          <a:xfrm>
            <a:off x="4114800" y="2803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1549" name="Oval 45"/>
          <p:cNvSpPr>
            <a:spLocks noChangeArrowheads="1"/>
          </p:cNvSpPr>
          <p:nvPr/>
        </p:nvSpPr>
        <p:spPr bwMode="auto">
          <a:xfrm>
            <a:off x="4114800" y="2498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50" name="Oval 46"/>
          <p:cNvSpPr>
            <a:spLocks noChangeArrowheads="1"/>
          </p:cNvSpPr>
          <p:nvPr/>
        </p:nvSpPr>
        <p:spPr bwMode="auto">
          <a:xfrm>
            <a:off x="4114800" y="2193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51" name="Oval 47"/>
          <p:cNvSpPr>
            <a:spLocks noChangeArrowheads="1"/>
          </p:cNvSpPr>
          <p:nvPr/>
        </p:nvSpPr>
        <p:spPr bwMode="auto">
          <a:xfrm>
            <a:off x="4114800" y="1889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52" name="Oval 48"/>
          <p:cNvSpPr>
            <a:spLocks noChangeArrowheads="1"/>
          </p:cNvSpPr>
          <p:nvPr/>
        </p:nvSpPr>
        <p:spPr bwMode="auto">
          <a:xfrm>
            <a:off x="4114800" y="1584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53" name="Oval 49"/>
          <p:cNvSpPr>
            <a:spLocks noChangeArrowheads="1"/>
          </p:cNvSpPr>
          <p:nvPr/>
        </p:nvSpPr>
        <p:spPr bwMode="auto">
          <a:xfrm>
            <a:off x="4114800" y="1279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1554" name="Value of Next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90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5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21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554"/>
                </p:tgtEl>
              </p:cMediaNode>
            </p:audio>
          </p:childTnLst>
        </p:cTn>
      </p:par>
    </p:tnLst>
    <p:bldLst>
      <p:bldP spid="2155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3-05 at 12.41.45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905603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05667" y="2935110"/>
            <a:ext cx="592666" cy="282223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936066" y="3000076"/>
            <a:ext cx="843632" cy="35836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092243" y="3217332"/>
            <a:ext cx="592666" cy="282223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790244" y="4555064"/>
            <a:ext cx="592666" cy="282223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83445" y="183444"/>
            <a:ext cx="4912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 enzyme converts hypoxanthine to xanthine?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613705" y="516845"/>
            <a:ext cx="4128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 enzyme converts xanthine to </a:t>
            </a:r>
            <a:r>
              <a:rPr lang="en-US" dirty="0" err="1" smtClean="0"/>
              <a:t>urate</a:t>
            </a:r>
            <a:r>
              <a:rPr lang="en-US" dirty="0" smtClean="0"/>
              <a:t>?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722189" y="6005688"/>
            <a:ext cx="4814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 enzyme converts allopurinol to </a:t>
            </a:r>
            <a:r>
              <a:rPr lang="en-US" dirty="0" err="1" smtClean="0"/>
              <a:t>oxypurinol</a:t>
            </a:r>
            <a:r>
              <a:rPr lang="en-US" dirty="0" smtClean="0"/>
              <a:t>?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3445" y="883354"/>
            <a:ext cx="66124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 does xanthine oxidase inhibits the metabolism of </a:t>
            </a:r>
            <a:r>
              <a:rPr lang="en-US" dirty="0"/>
              <a:t>this category </a:t>
            </a:r>
            <a:endParaRPr lang="en-US" dirty="0" smtClean="0"/>
          </a:p>
          <a:p>
            <a:r>
              <a:rPr lang="en-US" dirty="0" smtClean="0"/>
              <a:t>of </a:t>
            </a:r>
            <a:r>
              <a:rPr lang="en-US" dirty="0"/>
              <a:t>heterocyclic aromatic organic </a:t>
            </a:r>
            <a:r>
              <a:rPr lang="en-US" dirty="0" smtClean="0"/>
              <a:t>compounds.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536856" y="1527242"/>
            <a:ext cx="54481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3" name="New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267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7" grpId="0" animBg="1"/>
      <p:bldP spid="8" grpId="0"/>
      <p:bldP spid="9" grpId="0"/>
      <p:bldP spid="10" grpId="0"/>
      <p:bldP spid="11" grpId="0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638"/>
            <a:ext cx="8229600" cy="587164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Why is a Xanthine oxidase inhibitor important for treating gout? 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Because that inhibits purine metabolism, and the end product of purine metabolism is uric acid, which leads to MSU, which is a chief component of the pathogenesis of gout. </a:t>
            </a:r>
          </a:p>
          <a:p>
            <a:r>
              <a:rPr lang="en-US" dirty="0">
                <a:solidFill>
                  <a:srgbClr val="FFFFFF"/>
                </a:solidFill>
              </a:rPr>
              <a:t>What is a potential extreme but rare side effect of Allopurinol that will get you in the ICU?	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toxic epidermal </a:t>
            </a:r>
            <a:r>
              <a:rPr lang="en-US" dirty="0" err="1">
                <a:solidFill>
                  <a:srgbClr val="FFFFFF"/>
                </a:solidFill>
              </a:rPr>
              <a:t>necrolysis</a:t>
            </a:r>
            <a:r>
              <a:rPr lang="en-US" dirty="0">
                <a:solidFill>
                  <a:srgbClr val="FFFFFF"/>
                </a:solidFill>
              </a:rPr>
              <a:t> - 1 in 40,000 </a:t>
            </a:r>
            <a:r>
              <a:rPr lang="en-US" dirty="0" err="1">
                <a:solidFill>
                  <a:srgbClr val="FFFFFF"/>
                </a:solidFill>
              </a:rPr>
              <a:t>allpurinol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New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507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7" name="Rectangle 6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5867400" y="1508125"/>
            <a:ext cx="2514600" cy="4724400"/>
          </a:xfrm>
          <a:prstGeom prst="rect">
            <a:avLst/>
          </a:prstGeom>
          <a:gradFill rotWithShape="0">
            <a:gsLst>
              <a:gs pos="0">
                <a:srgbClr val="0066CC"/>
              </a:gs>
              <a:gs pos="100000">
                <a:srgbClr val="000066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5943600" y="149225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15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5943600" y="1812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5943600" y="2117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943600" y="2422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5943600" y="2727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5943600" y="3032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5943600" y="3336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9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5943600" y="3641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8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5943600" y="3946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7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5943600" y="4251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6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5943600" y="4556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5943600" y="4860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5943600" y="5165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5943600" y="5470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5943600" y="5775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6781800" y="1508125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 Million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auto">
          <a:xfrm>
            <a:off x="6781800" y="1828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093" name="Text Box 21"/>
          <p:cNvSpPr txBox="1">
            <a:spLocks noChangeArrowheads="1"/>
          </p:cNvSpPr>
          <p:nvPr/>
        </p:nvSpPr>
        <p:spPr bwMode="auto">
          <a:xfrm>
            <a:off x="6781800" y="2133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$250,000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094" name="Text Box 22"/>
          <p:cNvSpPr txBox="1">
            <a:spLocks noChangeArrowheads="1"/>
          </p:cNvSpPr>
          <p:nvPr/>
        </p:nvSpPr>
        <p:spPr bwMode="auto">
          <a:xfrm>
            <a:off x="6781800" y="2438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$125,000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095" name="Text Box 23"/>
          <p:cNvSpPr txBox="1">
            <a:spLocks noChangeArrowheads="1"/>
          </p:cNvSpPr>
          <p:nvPr/>
        </p:nvSpPr>
        <p:spPr bwMode="auto">
          <a:xfrm>
            <a:off x="6781800" y="2743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$64,000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096" name="Text Box 24"/>
          <p:cNvSpPr txBox="1">
            <a:spLocks noChangeArrowheads="1"/>
          </p:cNvSpPr>
          <p:nvPr/>
        </p:nvSpPr>
        <p:spPr bwMode="auto">
          <a:xfrm>
            <a:off x="6781800" y="3048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$32,000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097" name="Text Box 25"/>
          <p:cNvSpPr txBox="1">
            <a:spLocks noChangeArrowheads="1"/>
          </p:cNvSpPr>
          <p:nvPr/>
        </p:nvSpPr>
        <p:spPr bwMode="auto">
          <a:xfrm>
            <a:off x="6781800" y="3352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$16,000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098" name="Text Box 26"/>
          <p:cNvSpPr txBox="1">
            <a:spLocks noChangeArrowheads="1"/>
          </p:cNvSpPr>
          <p:nvPr/>
        </p:nvSpPr>
        <p:spPr bwMode="auto">
          <a:xfrm>
            <a:off x="6781800" y="3657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$8,000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099" name="Text Box 27"/>
          <p:cNvSpPr txBox="1">
            <a:spLocks noChangeArrowheads="1"/>
          </p:cNvSpPr>
          <p:nvPr/>
        </p:nvSpPr>
        <p:spPr bwMode="auto">
          <a:xfrm>
            <a:off x="6781800" y="3962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00" name="Text Box 28"/>
          <p:cNvSpPr txBox="1">
            <a:spLocks noChangeArrowheads="1"/>
          </p:cNvSpPr>
          <p:nvPr/>
        </p:nvSpPr>
        <p:spPr bwMode="auto">
          <a:xfrm>
            <a:off x="6781800" y="4267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01" name="Text Box 29"/>
          <p:cNvSpPr txBox="1">
            <a:spLocks noChangeArrowheads="1"/>
          </p:cNvSpPr>
          <p:nvPr/>
        </p:nvSpPr>
        <p:spPr bwMode="auto">
          <a:xfrm>
            <a:off x="6781800" y="4572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$1,000</a:t>
            </a:r>
          </a:p>
        </p:txBody>
      </p:sp>
      <p:sp>
        <p:nvSpPr>
          <p:cNvPr id="3102" name="Text Box 30"/>
          <p:cNvSpPr txBox="1">
            <a:spLocks noChangeArrowheads="1"/>
          </p:cNvSpPr>
          <p:nvPr/>
        </p:nvSpPr>
        <p:spPr bwMode="auto">
          <a:xfrm>
            <a:off x="6781800" y="4876800"/>
            <a:ext cx="1000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03" name="Text Box 31"/>
          <p:cNvSpPr txBox="1">
            <a:spLocks noChangeArrowheads="1"/>
          </p:cNvSpPr>
          <p:nvPr/>
        </p:nvSpPr>
        <p:spPr bwMode="auto">
          <a:xfrm>
            <a:off x="6781800" y="5181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$300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04" name="Text Box 32"/>
          <p:cNvSpPr txBox="1">
            <a:spLocks noChangeArrowheads="1"/>
          </p:cNvSpPr>
          <p:nvPr/>
        </p:nvSpPr>
        <p:spPr bwMode="auto">
          <a:xfrm>
            <a:off x="6781800" y="5486400"/>
            <a:ext cx="1333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05" name="Text Box 33"/>
          <p:cNvSpPr txBox="1">
            <a:spLocks noChangeArrowheads="1"/>
          </p:cNvSpPr>
          <p:nvPr/>
        </p:nvSpPr>
        <p:spPr bwMode="auto">
          <a:xfrm>
            <a:off x="6781800" y="5791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06" name="Oval 34"/>
          <p:cNvSpPr>
            <a:spLocks noChangeArrowheads="1"/>
          </p:cNvSpPr>
          <p:nvPr/>
        </p:nvSpPr>
        <p:spPr bwMode="auto">
          <a:xfrm>
            <a:off x="6477000" y="5927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07" name="Oval 35"/>
          <p:cNvSpPr>
            <a:spLocks noChangeArrowheads="1"/>
          </p:cNvSpPr>
          <p:nvPr/>
        </p:nvSpPr>
        <p:spPr bwMode="auto">
          <a:xfrm>
            <a:off x="6477000" y="5622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08" name="Oval 36"/>
          <p:cNvSpPr>
            <a:spLocks noChangeArrowheads="1"/>
          </p:cNvSpPr>
          <p:nvPr/>
        </p:nvSpPr>
        <p:spPr bwMode="auto">
          <a:xfrm>
            <a:off x="6477000" y="5318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09" name="Oval 37"/>
          <p:cNvSpPr>
            <a:spLocks noChangeArrowheads="1"/>
          </p:cNvSpPr>
          <p:nvPr/>
        </p:nvSpPr>
        <p:spPr bwMode="auto">
          <a:xfrm>
            <a:off x="6477000" y="5013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10" name="Oval 38"/>
          <p:cNvSpPr>
            <a:spLocks noChangeArrowheads="1"/>
          </p:cNvSpPr>
          <p:nvPr/>
        </p:nvSpPr>
        <p:spPr bwMode="auto">
          <a:xfrm>
            <a:off x="6477000" y="4708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11" name="Oval 39"/>
          <p:cNvSpPr>
            <a:spLocks noChangeArrowheads="1"/>
          </p:cNvSpPr>
          <p:nvPr/>
        </p:nvSpPr>
        <p:spPr bwMode="auto">
          <a:xfrm>
            <a:off x="6477000" y="4403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12" name="Oval 40"/>
          <p:cNvSpPr>
            <a:spLocks noChangeArrowheads="1"/>
          </p:cNvSpPr>
          <p:nvPr/>
        </p:nvSpPr>
        <p:spPr bwMode="auto">
          <a:xfrm>
            <a:off x="6477000" y="4098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13" name="Oval 41"/>
          <p:cNvSpPr>
            <a:spLocks noChangeArrowheads="1"/>
          </p:cNvSpPr>
          <p:nvPr/>
        </p:nvSpPr>
        <p:spPr bwMode="auto">
          <a:xfrm>
            <a:off x="6477000" y="3794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14" name="Oval 42"/>
          <p:cNvSpPr>
            <a:spLocks noChangeArrowheads="1"/>
          </p:cNvSpPr>
          <p:nvPr/>
        </p:nvSpPr>
        <p:spPr bwMode="auto">
          <a:xfrm>
            <a:off x="6477000" y="3489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15" name="Oval 43"/>
          <p:cNvSpPr>
            <a:spLocks noChangeArrowheads="1"/>
          </p:cNvSpPr>
          <p:nvPr/>
        </p:nvSpPr>
        <p:spPr bwMode="auto">
          <a:xfrm>
            <a:off x="6477000" y="3184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116" name="Oval 44"/>
          <p:cNvSpPr>
            <a:spLocks noChangeArrowheads="1"/>
          </p:cNvSpPr>
          <p:nvPr/>
        </p:nvSpPr>
        <p:spPr bwMode="auto">
          <a:xfrm>
            <a:off x="6477000" y="2879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17" name="Oval 45"/>
          <p:cNvSpPr>
            <a:spLocks noChangeArrowheads="1"/>
          </p:cNvSpPr>
          <p:nvPr/>
        </p:nvSpPr>
        <p:spPr bwMode="auto">
          <a:xfrm>
            <a:off x="6477000" y="2574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18" name="Oval 46"/>
          <p:cNvSpPr>
            <a:spLocks noChangeArrowheads="1"/>
          </p:cNvSpPr>
          <p:nvPr/>
        </p:nvSpPr>
        <p:spPr bwMode="auto">
          <a:xfrm>
            <a:off x="6477000" y="2270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19" name="Oval 47"/>
          <p:cNvSpPr>
            <a:spLocks noChangeArrowheads="1"/>
          </p:cNvSpPr>
          <p:nvPr/>
        </p:nvSpPr>
        <p:spPr bwMode="auto">
          <a:xfrm>
            <a:off x="6477000" y="1965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20" name="Oval 48"/>
          <p:cNvSpPr>
            <a:spLocks noChangeArrowheads="1"/>
          </p:cNvSpPr>
          <p:nvPr/>
        </p:nvSpPr>
        <p:spPr bwMode="auto">
          <a:xfrm>
            <a:off x="6477000" y="1660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21" name="Text Box 49"/>
          <p:cNvSpPr txBox="1">
            <a:spLocks noChangeArrowheads="1"/>
          </p:cNvSpPr>
          <p:nvPr/>
        </p:nvSpPr>
        <p:spPr bwMode="auto">
          <a:xfrm>
            <a:off x="306388" y="2012950"/>
            <a:ext cx="5257800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dirty="0">
                <a:solidFill>
                  <a:schemeClr val="bg1"/>
                </a:solidFill>
                <a:latin typeface="Arial" charset="0"/>
              </a:rPr>
              <a:t>Welcome to</a:t>
            </a:r>
            <a:br>
              <a:rPr lang="en-US" sz="5400" dirty="0">
                <a:solidFill>
                  <a:schemeClr val="bg1"/>
                </a:solidFill>
                <a:latin typeface="Arial" charset="0"/>
              </a:rPr>
            </a:br>
            <a:r>
              <a:rPr lang="en-US" sz="5400" dirty="0">
                <a:solidFill>
                  <a:schemeClr val="bg1"/>
                </a:solidFill>
                <a:latin typeface="Arial" charset="0"/>
              </a:rPr>
              <a:t/>
            </a:r>
            <a:br>
              <a:rPr lang="en-US" sz="5400" dirty="0">
                <a:solidFill>
                  <a:schemeClr val="bg1"/>
                </a:solidFill>
                <a:latin typeface="Arial" charset="0"/>
              </a:rPr>
            </a:br>
            <a:r>
              <a:rPr lang="en-US" sz="54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5400" b="1" i="1" dirty="0">
                <a:solidFill>
                  <a:schemeClr val="bg1"/>
                </a:solidFill>
                <a:latin typeface="Arial" charset="0"/>
              </a:rPr>
              <a:t>Who Wants to be a </a:t>
            </a:r>
            <a:r>
              <a:rPr lang="en-US" sz="4400" b="1" i="1" dirty="0" err="1" smtClean="0">
                <a:solidFill>
                  <a:schemeClr val="bg1"/>
                </a:solidFill>
                <a:latin typeface="Arial" charset="0"/>
              </a:rPr>
              <a:t>Metabolipardyaire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3122" name="Oval 50"/>
          <p:cNvSpPr>
            <a:spLocks noChangeArrowheads="1"/>
          </p:cNvSpPr>
          <p:nvPr/>
        </p:nvSpPr>
        <p:spPr bwMode="auto">
          <a:xfrm>
            <a:off x="4953000" y="533400"/>
            <a:ext cx="1295400" cy="685800"/>
          </a:xfrm>
          <a:prstGeom prst="ellips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23" name="Oval 51"/>
          <p:cNvSpPr>
            <a:spLocks noChangeArrowheads="1"/>
          </p:cNvSpPr>
          <p:nvPr/>
        </p:nvSpPr>
        <p:spPr bwMode="auto">
          <a:xfrm>
            <a:off x="7848600" y="533400"/>
            <a:ext cx="1295400" cy="685800"/>
          </a:xfrm>
          <a:prstGeom prst="ellips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24" name="Oval 52"/>
          <p:cNvSpPr>
            <a:spLocks noChangeArrowheads="1"/>
          </p:cNvSpPr>
          <p:nvPr/>
        </p:nvSpPr>
        <p:spPr bwMode="auto">
          <a:xfrm>
            <a:off x="6400800" y="533400"/>
            <a:ext cx="1295400" cy="685800"/>
          </a:xfrm>
          <a:prstGeom prst="ellips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25" name="Text Box 53"/>
          <p:cNvSpPr txBox="1">
            <a:spLocks noChangeArrowheads="1"/>
          </p:cNvSpPr>
          <p:nvPr/>
        </p:nvSpPr>
        <p:spPr bwMode="auto">
          <a:xfrm>
            <a:off x="5137150" y="6731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chemeClr val="bg1"/>
                </a:solidFill>
                <a:latin typeface="Arial" charset="0"/>
              </a:rPr>
              <a:t>50:50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3126" name="Picture 5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750050" y="565150"/>
            <a:ext cx="514350" cy="60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127" name="AutoShape 55"/>
          <p:cNvSpPr>
            <a:spLocks noChangeArrowheads="1"/>
          </p:cNvSpPr>
          <p:nvPr/>
        </p:nvSpPr>
        <p:spPr bwMode="auto">
          <a:xfrm rot="5400000">
            <a:off x="8023225" y="800100"/>
            <a:ext cx="304800" cy="304800"/>
          </a:xfrm>
          <a:prstGeom prst="flowChartDisplay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28" name="Oval 56"/>
          <p:cNvSpPr>
            <a:spLocks noChangeArrowheads="1"/>
          </p:cNvSpPr>
          <p:nvPr/>
        </p:nvSpPr>
        <p:spPr bwMode="auto">
          <a:xfrm>
            <a:off x="8099425" y="647700"/>
            <a:ext cx="152400" cy="152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29" name="AutoShape 57"/>
          <p:cNvSpPr>
            <a:spLocks noChangeArrowheads="1"/>
          </p:cNvSpPr>
          <p:nvPr/>
        </p:nvSpPr>
        <p:spPr bwMode="auto">
          <a:xfrm rot="5400000">
            <a:off x="8328025" y="876300"/>
            <a:ext cx="304800" cy="304800"/>
          </a:xfrm>
          <a:prstGeom prst="flowChartDisplay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30" name="Oval 58"/>
          <p:cNvSpPr>
            <a:spLocks noChangeArrowheads="1"/>
          </p:cNvSpPr>
          <p:nvPr/>
        </p:nvSpPr>
        <p:spPr bwMode="auto">
          <a:xfrm>
            <a:off x="8404225" y="723900"/>
            <a:ext cx="152400" cy="152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31" name="AutoShape 59"/>
          <p:cNvSpPr>
            <a:spLocks noChangeArrowheads="1"/>
          </p:cNvSpPr>
          <p:nvPr/>
        </p:nvSpPr>
        <p:spPr bwMode="auto">
          <a:xfrm rot="5400000">
            <a:off x="8632825" y="800100"/>
            <a:ext cx="304800" cy="304800"/>
          </a:xfrm>
          <a:prstGeom prst="flowChartDisplay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32" name="Oval 60"/>
          <p:cNvSpPr>
            <a:spLocks noChangeArrowheads="1"/>
          </p:cNvSpPr>
          <p:nvPr/>
        </p:nvSpPr>
        <p:spPr bwMode="auto">
          <a:xfrm>
            <a:off x="8709025" y="647700"/>
            <a:ext cx="152400" cy="152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138" name="Lets Play Theme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508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9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38"/>
                </p:tgtEl>
              </p:cMediaNode>
            </p:audio>
          </p:childTnLst>
        </p:cTn>
      </p:par>
    </p:tnLst>
    <p:bldLst>
      <p:bldP spid="3121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8737600" cy="1143000"/>
          </a:xfrm>
        </p:spPr>
        <p:txBody>
          <a:bodyPr/>
          <a:lstStyle/>
          <a:p>
            <a:r>
              <a:rPr lang="en-US">
                <a:latin typeface="Franklin Gothic Medium" charset="0"/>
              </a:rPr>
              <a:t>Allopurinol (Zyloprim™)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85950"/>
            <a:ext cx="8382000" cy="4057650"/>
          </a:xfrm>
        </p:spPr>
        <p:txBody>
          <a:bodyPr/>
          <a:lstStyle/>
          <a:p>
            <a:r>
              <a:rPr lang="en-US" dirty="0">
                <a:latin typeface="Franklin Gothic Book" charset="0"/>
              </a:rPr>
              <a:t>inhibitor of xanthine oxidase</a:t>
            </a:r>
          </a:p>
          <a:p>
            <a:r>
              <a:rPr lang="en-US" dirty="0">
                <a:latin typeface="Franklin Gothic Book" charset="0"/>
              </a:rPr>
              <a:t>effectively blocks formation of uric acid</a:t>
            </a:r>
          </a:p>
          <a:p>
            <a:r>
              <a:rPr lang="en-US" dirty="0">
                <a:latin typeface="Franklin Gothic Book" charset="0"/>
              </a:rPr>
              <a:t>how supplied - 100 mg &amp; 300 mg </a:t>
            </a:r>
            <a:r>
              <a:rPr lang="en-US" dirty="0" smtClean="0">
                <a:latin typeface="Franklin Gothic Book" charset="0"/>
              </a:rPr>
              <a:t>tablets</a:t>
            </a:r>
            <a:endParaRPr lang="en-US" dirty="0">
              <a:latin typeface="Franklin Gothic Book" charset="0"/>
            </a:endParaRPr>
          </a:p>
        </p:txBody>
      </p:sp>
      <p:grpSp>
        <p:nvGrpSpPr>
          <p:cNvPr id="59396" name="Group 7"/>
          <p:cNvGrpSpPr>
            <a:grpSpLocks/>
          </p:cNvGrpSpPr>
          <p:nvPr/>
        </p:nvGrpSpPr>
        <p:grpSpPr bwMode="auto">
          <a:xfrm>
            <a:off x="6570133" y="4800600"/>
            <a:ext cx="2573867" cy="1752600"/>
            <a:chOff x="4485" y="2880"/>
            <a:chExt cx="1824" cy="1104"/>
          </a:xfrm>
        </p:grpSpPr>
        <p:pic>
          <p:nvPicPr>
            <p:cNvPr id="59397" name="Picture 5" descr="allopu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73" r="18690" b="16992"/>
            <a:stretch>
              <a:fillRect/>
            </a:stretch>
          </p:blipFill>
          <p:spPr bwMode="auto">
            <a:xfrm>
              <a:off x="4848" y="2880"/>
              <a:ext cx="1104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398" name="Text Box 6"/>
            <p:cNvSpPr txBox="1">
              <a:spLocks noChangeArrowheads="1"/>
            </p:cNvSpPr>
            <p:nvPr/>
          </p:nvSpPr>
          <p:spPr bwMode="auto">
            <a:xfrm>
              <a:off x="4485" y="2880"/>
              <a:ext cx="182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800">
                  <a:latin typeface="Franklin Gothic Book" charset="0"/>
                </a:rPr>
                <a:t>allopurinol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4083994"/>
      </p:ext>
    </p:extLst>
  </p:cSld>
  <p:clrMapOvr>
    <a:masterClrMapping/>
  </p:clrMapOvr>
  <p:transition xmlns:p14="http://schemas.microsoft.com/office/powerpoint/2010/main">
    <p:pull dir="r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Franklin Gothic Medium" charset="0"/>
              </a:rPr>
              <a:t>Allopurinol effects</a:t>
            </a:r>
          </a:p>
        </p:txBody>
      </p:sp>
      <p:sp>
        <p:nvSpPr>
          <p:cNvPr id="62467" name="Text Box 1027"/>
          <p:cNvSpPr txBox="1">
            <a:spLocks noChangeArrowheads="1"/>
          </p:cNvSpPr>
          <p:nvPr/>
        </p:nvSpPr>
        <p:spPr bwMode="auto">
          <a:xfrm>
            <a:off x="677333" y="1981200"/>
            <a:ext cx="7924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i="1">
                <a:latin typeface="Franklin Gothic Book" charset="0"/>
              </a:rPr>
              <a:t>Effect of Allopurinol on Total Serum Levels of </a:t>
            </a:r>
            <a:r>
              <a:rPr lang="en-US" i="1" u="sng">
                <a:latin typeface="Franklin Gothic Book" charset="0"/>
              </a:rPr>
              <a:t>Xanthine + Hypoxanthine</a:t>
            </a:r>
          </a:p>
        </p:txBody>
      </p:sp>
      <p:grpSp>
        <p:nvGrpSpPr>
          <p:cNvPr id="62468" name="Group 1046"/>
          <p:cNvGrpSpPr>
            <a:grpSpLocks/>
          </p:cNvGrpSpPr>
          <p:nvPr/>
        </p:nvGrpSpPr>
        <p:grpSpPr bwMode="auto">
          <a:xfrm>
            <a:off x="270934" y="3276601"/>
            <a:ext cx="7586133" cy="2400301"/>
            <a:chOff x="240" y="2208"/>
            <a:chExt cx="5376" cy="1512"/>
          </a:xfrm>
        </p:grpSpPr>
        <p:grpSp>
          <p:nvGrpSpPr>
            <p:cNvPr id="62471" name="Group 1041"/>
            <p:cNvGrpSpPr>
              <a:grpSpLocks/>
            </p:cNvGrpSpPr>
            <p:nvPr/>
          </p:nvGrpSpPr>
          <p:grpSpPr bwMode="auto">
            <a:xfrm>
              <a:off x="240" y="2208"/>
              <a:ext cx="2303" cy="577"/>
              <a:chOff x="301" y="2313"/>
              <a:chExt cx="2303" cy="577"/>
            </a:xfrm>
          </p:grpSpPr>
          <p:sp>
            <p:nvSpPr>
              <p:cNvPr id="62478" name="Rectangle 1028"/>
              <p:cNvSpPr>
                <a:spLocks noChangeArrowheads="1"/>
              </p:cNvSpPr>
              <p:nvPr/>
            </p:nvSpPr>
            <p:spPr bwMode="auto">
              <a:xfrm>
                <a:off x="301" y="2314"/>
                <a:ext cx="2303" cy="576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50000">
                    <a:srgbClr val="5E1800"/>
                  </a:gs>
                  <a:gs pos="100000">
                    <a:srgbClr val="CC3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479" name="Text Box 1029"/>
              <p:cNvSpPr txBox="1">
                <a:spLocks noChangeArrowheads="1"/>
              </p:cNvSpPr>
              <p:nvPr/>
            </p:nvSpPr>
            <p:spPr bwMode="auto">
              <a:xfrm>
                <a:off x="324" y="2313"/>
                <a:ext cx="2256" cy="5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3600">
                    <a:latin typeface="Franklin Gothic Book" charset="0"/>
                  </a:rPr>
                  <a:t>Normal</a:t>
                </a:r>
              </a:p>
            </p:txBody>
          </p:sp>
        </p:grpSp>
        <p:sp>
          <p:nvSpPr>
            <p:cNvPr id="62472" name="Text Box 1039"/>
            <p:cNvSpPr txBox="1">
              <a:spLocks noChangeArrowheads="1"/>
            </p:cNvSpPr>
            <p:nvPr/>
          </p:nvSpPr>
          <p:spPr bwMode="auto">
            <a:xfrm>
              <a:off x="4176" y="2315"/>
              <a:ext cx="1440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r">
                <a:spcBef>
                  <a:spcPct val="50000"/>
                </a:spcBef>
              </a:pPr>
              <a:r>
                <a:rPr lang="en-US" b="1">
                  <a:latin typeface="Franklin Gothic Book" charset="0"/>
                </a:rPr>
                <a:t>0.15 mg/dl</a:t>
              </a:r>
            </a:p>
          </p:txBody>
        </p:sp>
        <p:grpSp>
          <p:nvGrpSpPr>
            <p:cNvPr id="62473" name="Group 1045"/>
            <p:cNvGrpSpPr>
              <a:grpSpLocks/>
            </p:cNvGrpSpPr>
            <p:nvPr/>
          </p:nvGrpSpPr>
          <p:grpSpPr bwMode="auto">
            <a:xfrm>
              <a:off x="240" y="2928"/>
              <a:ext cx="5376" cy="792"/>
              <a:chOff x="240" y="3152"/>
              <a:chExt cx="5376" cy="792"/>
            </a:xfrm>
          </p:grpSpPr>
          <p:grpSp>
            <p:nvGrpSpPr>
              <p:cNvPr id="62474" name="Group 1042"/>
              <p:cNvGrpSpPr>
                <a:grpSpLocks/>
              </p:cNvGrpSpPr>
              <p:nvPr/>
            </p:nvGrpSpPr>
            <p:grpSpPr bwMode="auto">
              <a:xfrm>
                <a:off x="240" y="3152"/>
                <a:ext cx="5355" cy="577"/>
                <a:chOff x="240" y="3266"/>
                <a:chExt cx="5355" cy="577"/>
              </a:xfrm>
            </p:grpSpPr>
            <p:sp>
              <p:nvSpPr>
                <p:cNvPr id="62476" name="Rectangle 1032"/>
                <p:cNvSpPr>
                  <a:spLocks noChangeArrowheads="1"/>
                </p:cNvSpPr>
                <p:nvPr/>
              </p:nvSpPr>
              <p:spPr bwMode="auto">
                <a:xfrm>
                  <a:off x="240" y="3266"/>
                  <a:ext cx="5355" cy="5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8080"/>
                    </a:gs>
                    <a:gs pos="50000">
                      <a:srgbClr val="003B3B"/>
                    </a:gs>
                    <a:gs pos="100000">
                      <a:srgbClr val="00808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sq">
                      <a:solidFill>
                        <a:srgbClr val="000000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477" name="Text Box 1033"/>
                <p:cNvSpPr txBox="1">
                  <a:spLocks noChangeArrowheads="1"/>
                </p:cNvSpPr>
                <p:nvPr/>
              </p:nvSpPr>
              <p:spPr bwMode="auto">
                <a:xfrm>
                  <a:off x="253" y="3267"/>
                  <a:ext cx="5328" cy="576"/>
                </a:xfrm>
                <a:prstGeom prst="rect">
                  <a:avLst/>
                </a:prstGeom>
                <a:gradFill rotWithShape="0">
                  <a:gsLst>
                    <a:gs pos="0">
                      <a:srgbClr val="008080"/>
                    </a:gs>
                    <a:gs pos="50000">
                      <a:srgbClr val="003B3B"/>
                    </a:gs>
                    <a:gs pos="100000">
                      <a:srgbClr val="00808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sq">
                      <a:solidFill>
                        <a:srgbClr val="000000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 anchor="ctr"/>
                <a:lstStyle>
                  <a:lvl1pPr>
                    <a:defRPr sz="32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1pPr>
                  <a:lvl2pPr marL="742950" indent="-285750">
                    <a:defRPr sz="32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32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32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32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sz="3600">
                      <a:latin typeface="Franklin Gothic Book" charset="0"/>
                    </a:rPr>
                    <a:t>Allopurinol</a:t>
                  </a:r>
                </a:p>
              </p:txBody>
            </p:sp>
          </p:grpSp>
          <p:sp>
            <p:nvSpPr>
              <p:cNvPr id="62475" name="Text Box 1040"/>
              <p:cNvSpPr txBox="1">
                <a:spLocks noChangeArrowheads="1"/>
              </p:cNvSpPr>
              <p:nvPr/>
            </p:nvSpPr>
            <p:spPr bwMode="auto">
              <a:xfrm>
                <a:off x="4197" y="3265"/>
                <a:ext cx="1419" cy="6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algn="r">
                  <a:spcBef>
                    <a:spcPct val="50000"/>
                  </a:spcBef>
                </a:pPr>
                <a:r>
                  <a:rPr lang="en-US" b="1">
                    <a:latin typeface="Franklin Gothic Book" charset="0"/>
                  </a:rPr>
                  <a:t>0.35 mg/dl</a:t>
                </a:r>
              </a:p>
            </p:txBody>
          </p:sp>
        </p:grpSp>
      </p:grpSp>
      <p:sp>
        <p:nvSpPr>
          <p:cNvPr id="62469" name="Text Box 1044"/>
          <p:cNvSpPr txBox="1">
            <a:spLocks noChangeArrowheads="1"/>
          </p:cNvSpPr>
          <p:nvPr/>
        </p:nvSpPr>
        <p:spPr bwMode="auto">
          <a:xfrm>
            <a:off x="1076679" y="6278564"/>
            <a:ext cx="7329311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/>
            <a:endParaRPr lang="en-US">
              <a:latin typeface="Franklin Gothic Book" charset="0"/>
            </a:endParaRPr>
          </a:p>
        </p:txBody>
      </p:sp>
      <p:sp>
        <p:nvSpPr>
          <p:cNvPr id="62470" name="Text Box 1047"/>
          <p:cNvSpPr txBox="1">
            <a:spLocks noChangeArrowheads="1"/>
          </p:cNvSpPr>
          <p:nvPr/>
        </p:nvSpPr>
        <p:spPr bwMode="auto">
          <a:xfrm>
            <a:off x="474133" y="5683251"/>
            <a:ext cx="846666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sz="2800">
                <a:latin typeface="Franklin Gothic Book" charset="0"/>
              </a:rPr>
              <a:t>saturation level of xanthine &amp; hypoxanthine &gt; 7 mg/dl</a:t>
            </a:r>
          </a:p>
        </p:txBody>
      </p:sp>
    </p:spTree>
    <p:extLst>
      <p:ext uri="{BB962C8B-B14F-4D97-AF65-F5344CB8AC3E}">
        <p14:creationId xmlns:p14="http://schemas.microsoft.com/office/powerpoint/2010/main" val="1544204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3505200" y="1127125"/>
            <a:ext cx="2514600" cy="4724400"/>
          </a:xfrm>
          <a:prstGeom prst="rect">
            <a:avLst/>
          </a:prstGeom>
          <a:gradFill rotWithShape="0">
            <a:gsLst>
              <a:gs pos="0">
                <a:srgbClr val="0066CC"/>
              </a:gs>
              <a:gs pos="100000">
                <a:srgbClr val="000066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571875" y="3059113"/>
            <a:ext cx="2413000" cy="3222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3581400" y="111125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15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581400" y="1431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3581400" y="1736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3581400" y="2041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3581400" y="2346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3581400" y="2651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3581400" y="2955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9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3581400" y="3260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8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3581400" y="3565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7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3581400" y="3870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6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3581400" y="4175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23568" name="Text Box 16"/>
          <p:cNvSpPr txBox="1">
            <a:spLocks noChangeArrowheads="1"/>
          </p:cNvSpPr>
          <p:nvPr/>
        </p:nvSpPr>
        <p:spPr bwMode="auto">
          <a:xfrm>
            <a:off x="3581400" y="4479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69" name="Text Box 17"/>
          <p:cNvSpPr txBox="1">
            <a:spLocks noChangeArrowheads="1"/>
          </p:cNvSpPr>
          <p:nvPr/>
        </p:nvSpPr>
        <p:spPr bwMode="auto">
          <a:xfrm>
            <a:off x="3581400" y="4784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70" name="Text Box 18"/>
          <p:cNvSpPr txBox="1">
            <a:spLocks noChangeArrowheads="1"/>
          </p:cNvSpPr>
          <p:nvPr/>
        </p:nvSpPr>
        <p:spPr bwMode="auto">
          <a:xfrm>
            <a:off x="3581400" y="5089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71" name="Text Box 19"/>
          <p:cNvSpPr txBox="1">
            <a:spLocks noChangeArrowheads="1"/>
          </p:cNvSpPr>
          <p:nvPr/>
        </p:nvSpPr>
        <p:spPr bwMode="auto">
          <a:xfrm>
            <a:off x="3581400" y="5394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72" name="Text Box 20"/>
          <p:cNvSpPr txBox="1">
            <a:spLocks noChangeArrowheads="1"/>
          </p:cNvSpPr>
          <p:nvPr/>
        </p:nvSpPr>
        <p:spPr bwMode="auto">
          <a:xfrm>
            <a:off x="4419600" y="1127125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 Million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3573" name="Text Box 21"/>
          <p:cNvSpPr txBox="1">
            <a:spLocks noChangeArrowheads="1"/>
          </p:cNvSpPr>
          <p:nvPr/>
        </p:nvSpPr>
        <p:spPr bwMode="auto">
          <a:xfrm>
            <a:off x="4419600" y="1447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74" name="Text Box 22"/>
          <p:cNvSpPr txBox="1">
            <a:spLocks noChangeArrowheads="1"/>
          </p:cNvSpPr>
          <p:nvPr/>
        </p:nvSpPr>
        <p:spPr bwMode="auto">
          <a:xfrm>
            <a:off x="4419600" y="1752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$250,000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75" name="Text Box 23"/>
          <p:cNvSpPr txBox="1">
            <a:spLocks noChangeArrowheads="1"/>
          </p:cNvSpPr>
          <p:nvPr/>
        </p:nvSpPr>
        <p:spPr bwMode="auto">
          <a:xfrm>
            <a:off x="4419600" y="2057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$125,000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76" name="Text Box 24"/>
          <p:cNvSpPr txBox="1">
            <a:spLocks noChangeArrowheads="1"/>
          </p:cNvSpPr>
          <p:nvPr/>
        </p:nvSpPr>
        <p:spPr bwMode="auto">
          <a:xfrm>
            <a:off x="4419600" y="2362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$64,000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77" name="Text Box 25"/>
          <p:cNvSpPr txBox="1">
            <a:spLocks noChangeArrowheads="1"/>
          </p:cNvSpPr>
          <p:nvPr/>
        </p:nvSpPr>
        <p:spPr bwMode="auto">
          <a:xfrm>
            <a:off x="4419600" y="2667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$32,000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3578" name="Text Box 26"/>
          <p:cNvSpPr txBox="1">
            <a:spLocks noChangeArrowheads="1"/>
          </p:cNvSpPr>
          <p:nvPr/>
        </p:nvSpPr>
        <p:spPr bwMode="auto">
          <a:xfrm>
            <a:off x="4419600" y="2971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$16,000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79" name="Text Box 27"/>
          <p:cNvSpPr txBox="1">
            <a:spLocks noChangeArrowheads="1"/>
          </p:cNvSpPr>
          <p:nvPr/>
        </p:nvSpPr>
        <p:spPr bwMode="auto">
          <a:xfrm>
            <a:off x="4419600" y="3276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$8,000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80" name="Text Box 28"/>
          <p:cNvSpPr txBox="1">
            <a:spLocks noChangeArrowheads="1"/>
          </p:cNvSpPr>
          <p:nvPr/>
        </p:nvSpPr>
        <p:spPr bwMode="auto">
          <a:xfrm>
            <a:off x="4419600" y="3581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81" name="Text Box 29"/>
          <p:cNvSpPr txBox="1">
            <a:spLocks noChangeArrowheads="1"/>
          </p:cNvSpPr>
          <p:nvPr/>
        </p:nvSpPr>
        <p:spPr bwMode="auto">
          <a:xfrm>
            <a:off x="4419600" y="3886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82" name="Text Box 30"/>
          <p:cNvSpPr txBox="1">
            <a:spLocks noChangeArrowheads="1"/>
          </p:cNvSpPr>
          <p:nvPr/>
        </p:nvSpPr>
        <p:spPr bwMode="auto">
          <a:xfrm>
            <a:off x="4419600" y="4191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$1,000</a:t>
            </a:r>
          </a:p>
        </p:txBody>
      </p:sp>
      <p:sp>
        <p:nvSpPr>
          <p:cNvPr id="23583" name="Text Box 31"/>
          <p:cNvSpPr txBox="1">
            <a:spLocks noChangeArrowheads="1"/>
          </p:cNvSpPr>
          <p:nvPr/>
        </p:nvSpPr>
        <p:spPr bwMode="auto">
          <a:xfrm>
            <a:off x="4419600" y="4495800"/>
            <a:ext cx="1000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84" name="Text Box 32"/>
          <p:cNvSpPr txBox="1">
            <a:spLocks noChangeArrowheads="1"/>
          </p:cNvSpPr>
          <p:nvPr/>
        </p:nvSpPr>
        <p:spPr bwMode="auto">
          <a:xfrm>
            <a:off x="4419600" y="4800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$300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85" name="Text Box 33"/>
          <p:cNvSpPr txBox="1">
            <a:spLocks noChangeArrowheads="1"/>
          </p:cNvSpPr>
          <p:nvPr/>
        </p:nvSpPr>
        <p:spPr bwMode="auto">
          <a:xfrm>
            <a:off x="4419600" y="5105400"/>
            <a:ext cx="1333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86" name="Text Box 34"/>
          <p:cNvSpPr txBox="1">
            <a:spLocks noChangeArrowheads="1"/>
          </p:cNvSpPr>
          <p:nvPr/>
        </p:nvSpPr>
        <p:spPr bwMode="auto">
          <a:xfrm>
            <a:off x="4419600" y="5410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3587" name="Oval 35"/>
          <p:cNvSpPr>
            <a:spLocks noChangeArrowheads="1"/>
          </p:cNvSpPr>
          <p:nvPr/>
        </p:nvSpPr>
        <p:spPr bwMode="auto">
          <a:xfrm>
            <a:off x="4114800" y="5546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88" name="Oval 36"/>
          <p:cNvSpPr>
            <a:spLocks noChangeArrowheads="1"/>
          </p:cNvSpPr>
          <p:nvPr/>
        </p:nvSpPr>
        <p:spPr bwMode="auto">
          <a:xfrm>
            <a:off x="4114800" y="5241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89" name="Oval 37"/>
          <p:cNvSpPr>
            <a:spLocks noChangeArrowheads="1"/>
          </p:cNvSpPr>
          <p:nvPr/>
        </p:nvSpPr>
        <p:spPr bwMode="auto">
          <a:xfrm>
            <a:off x="4114800" y="4937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0" name="Oval 38"/>
          <p:cNvSpPr>
            <a:spLocks noChangeArrowheads="1"/>
          </p:cNvSpPr>
          <p:nvPr/>
        </p:nvSpPr>
        <p:spPr bwMode="auto">
          <a:xfrm>
            <a:off x="4114800" y="4632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1" name="Oval 39"/>
          <p:cNvSpPr>
            <a:spLocks noChangeArrowheads="1"/>
          </p:cNvSpPr>
          <p:nvPr/>
        </p:nvSpPr>
        <p:spPr bwMode="auto">
          <a:xfrm>
            <a:off x="4114800" y="4327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2" name="Oval 40"/>
          <p:cNvSpPr>
            <a:spLocks noChangeArrowheads="1"/>
          </p:cNvSpPr>
          <p:nvPr/>
        </p:nvSpPr>
        <p:spPr bwMode="auto">
          <a:xfrm>
            <a:off x="4114800" y="4022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3" name="Oval 41"/>
          <p:cNvSpPr>
            <a:spLocks noChangeArrowheads="1"/>
          </p:cNvSpPr>
          <p:nvPr/>
        </p:nvSpPr>
        <p:spPr bwMode="auto">
          <a:xfrm>
            <a:off x="4114800" y="3717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4" name="Oval 42"/>
          <p:cNvSpPr>
            <a:spLocks noChangeArrowheads="1"/>
          </p:cNvSpPr>
          <p:nvPr/>
        </p:nvSpPr>
        <p:spPr bwMode="auto">
          <a:xfrm>
            <a:off x="4114800" y="3413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5" name="Oval 43"/>
          <p:cNvSpPr>
            <a:spLocks noChangeArrowheads="1"/>
          </p:cNvSpPr>
          <p:nvPr/>
        </p:nvSpPr>
        <p:spPr bwMode="auto">
          <a:xfrm>
            <a:off x="4114800" y="3108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6" name="Oval 44"/>
          <p:cNvSpPr>
            <a:spLocks noChangeArrowheads="1"/>
          </p:cNvSpPr>
          <p:nvPr/>
        </p:nvSpPr>
        <p:spPr bwMode="auto">
          <a:xfrm>
            <a:off x="4114800" y="2803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3597" name="Oval 45"/>
          <p:cNvSpPr>
            <a:spLocks noChangeArrowheads="1"/>
          </p:cNvSpPr>
          <p:nvPr/>
        </p:nvSpPr>
        <p:spPr bwMode="auto">
          <a:xfrm>
            <a:off x="4114800" y="2498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8" name="Oval 46"/>
          <p:cNvSpPr>
            <a:spLocks noChangeArrowheads="1"/>
          </p:cNvSpPr>
          <p:nvPr/>
        </p:nvSpPr>
        <p:spPr bwMode="auto">
          <a:xfrm>
            <a:off x="4114800" y="2193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9" name="Oval 47"/>
          <p:cNvSpPr>
            <a:spLocks noChangeArrowheads="1"/>
          </p:cNvSpPr>
          <p:nvPr/>
        </p:nvSpPr>
        <p:spPr bwMode="auto">
          <a:xfrm>
            <a:off x="4114800" y="1889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00" name="Oval 48"/>
          <p:cNvSpPr>
            <a:spLocks noChangeArrowheads="1"/>
          </p:cNvSpPr>
          <p:nvPr/>
        </p:nvSpPr>
        <p:spPr bwMode="auto">
          <a:xfrm>
            <a:off x="4114800" y="1584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01" name="Oval 49"/>
          <p:cNvSpPr>
            <a:spLocks noChangeArrowheads="1"/>
          </p:cNvSpPr>
          <p:nvPr/>
        </p:nvSpPr>
        <p:spPr bwMode="auto">
          <a:xfrm>
            <a:off x="4114800" y="1279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3602" name="Value of Next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9243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65" fill="hold"/>
                                        <p:tgtEl>
                                          <p:spTgt spid="236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602"/>
                </p:tgtEl>
              </p:cMediaNode>
            </p:audio>
          </p:childTnLst>
        </p:cTn>
      </p:par>
    </p:tnLst>
    <p:bldLst>
      <p:bldP spid="2355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638"/>
            <a:ext cx="8229600" cy="587164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What’s the mechanism of action of Colchicine? What is it used to treat? 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The exact mechanism of action of colchicine in gout is not completely known</a:t>
            </a:r>
            <a:r>
              <a:rPr lang="en-US" dirty="0" smtClean="0">
                <a:solidFill>
                  <a:srgbClr val="FFFFFF"/>
                </a:solidFill>
              </a:rPr>
              <a:t>,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but </a:t>
            </a:r>
            <a:endParaRPr lang="en-US" dirty="0" smtClean="0">
              <a:solidFill>
                <a:srgbClr val="FFFFFF"/>
              </a:solidFill>
            </a:endParaRP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it </a:t>
            </a:r>
            <a:r>
              <a:rPr lang="en-US" dirty="0">
                <a:solidFill>
                  <a:srgbClr val="FFFFFF"/>
                </a:solidFill>
              </a:rPr>
              <a:t>involves (1) a reduction in lactic acid production by leukocytes, which results in a decrease in uric acid deposition, and (2) a reduction in phagocytosis, with abatement of the inflammatory response.</a:t>
            </a:r>
          </a:p>
        </p:txBody>
      </p:sp>
      <p:pic>
        <p:nvPicPr>
          <p:cNvPr id="5" name="New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346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638"/>
            <a:ext cx="8229600" cy="5871648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Why is uric acid a natural a product of cell death?</a:t>
            </a:r>
            <a:endParaRPr lang="en-US" dirty="0">
              <a:solidFill>
                <a:srgbClr val="FFFFFF"/>
              </a:solidFill>
            </a:endParaRPr>
          </a:p>
          <a:p>
            <a:pPr lvl="1"/>
            <a:r>
              <a:rPr lang="en-US" dirty="0">
                <a:solidFill>
                  <a:srgbClr val="FFFFFF"/>
                </a:solidFill>
              </a:rPr>
              <a:t>Uric acid is a breakdown product of purine catabolism and when cells die the DNA and RNA containing purine bases are broken down into uric acid producing a local increase in uric acid concentration</a:t>
            </a:r>
            <a:r>
              <a:rPr lang="en-US" dirty="0" smtClean="0">
                <a:solidFill>
                  <a:srgbClr val="FFFFFF"/>
                </a:solidFill>
              </a:rPr>
              <a:t>.</a:t>
            </a:r>
            <a:endParaRPr lang="en-US" dirty="0">
              <a:solidFill>
                <a:srgbClr val="FFFFFF"/>
              </a:solidFill>
            </a:endParaRPr>
          </a:p>
          <a:p>
            <a:r>
              <a:rPr lang="en-US" b="1" dirty="0">
                <a:solidFill>
                  <a:srgbClr val="FFFFFF"/>
                </a:solidFill>
              </a:rPr>
              <a:t>How is uric acid both a naturally occurring harmless substance in the blood and an activator of the immune system?</a:t>
            </a:r>
            <a:endParaRPr lang="en-US" dirty="0">
              <a:solidFill>
                <a:srgbClr val="FFFFFF"/>
              </a:solidFill>
            </a:endParaRPr>
          </a:p>
          <a:p>
            <a:pPr lvl="1"/>
            <a:r>
              <a:rPr lang="en-US" dirty="0">
                <a:solidFill>
                  <a:srgbClr val="FFFFFF"/>
                </a:solidFill>
              </a:rPr>
              <a:t>Uric acid in its soluble form is a non-inflammatory naturally occurring metabolite.  When it reaches above a certain concentration (~70 mg/L) in biological fluids, it can form crystals, which appears to be the active form in this context.</a:t>
            </a:r>
          </a:p>
          <a:p>
            <a:r>
              <a:rPr lang="en-US" b="1" dirty="0">
                <a:solidFill>
                  <a:srgbClr val="FFFFFF"/>
                </a:solidFill>
              </a:rPr>
              <a:t>What cellular process is uric acid “alerting” the immune system to?</a:t>
            </a:r>
            <a:endParaRPr lang="en-US" dirty="0">
              <a:solidFill>
                <a:srgbClr val="FFFFFF"/>
              </a:solidFill>
            </a:endParaRPr>
          </a:p>
          <a:p>
            <a:pPr lvl="1"/>
            <a:r>
              <a:rPr lang="en-US" dirty="0">
                <a:solidFill>
                  <a:srgbClr val="FFFFFF"/>
                </a:solidFill>
              </a:rPr>
              <a:t>Cell death</a:t>
            </a:r>
            <a:r>
              <a:rPr lang="en-US" dirty="0" smtClean="0">
                <a:solidFill>
                  <a:srgbClr val="FFFFFF"/>
                </a:solidFill>
              </a:rPr>
              <a:t>.</a:t>
            </a:r>
            <a:endParaRPr lang="en-US" dirty="0">
              <a:solidFill>
                <a:srgbClr val="FFFFFF"/>
              </a:solidFill>
            </a:endParaRPr>
          </a:p>
          <a:p>
            <a:r>
              <a:rPr lang="en-US" b="1" dirty="0">
                <a:solidFill>
                  <a:srgbClr val="FFFFFF"/>
                </a:solidFill>
              </a:rPr>
              <a:t>Is this effect acute or long term?</a:t>
            </a:r>
            <a:endParaRPr lang="en-US" dirty="0">
              <a:solidFill>
                <a:srgbClr val="FFFFFF"/>
              </a:solidFill>
            </a:endParaRPr>
          </a:p>
          <a:p>
            <a:pPr lvl="1"/>
            <a:r>
              <a:rPr lang="en-US" dirty="0">
                <a:solidFill>
                  <a:srgbClr val="FFFFFF"/>
                </a:solidFill>
              </a:rPr>
              <a:t>It would continue as long as large numbers of cells are dying but would generally be acute</a:t>
            </a:r>
            <a:r>
              <a:rPr lang="en-US" dirty="0" smtClean="0">
                <a:solidFill>
                  <a:srgbClr val="FFFFFF"/>
                </a:solidFill>
              </a:rPr>
              <a:t>.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New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345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3-05 at 12.41.0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562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7000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3505200" y="1127125"/>
            <a:ext cx="2514600" cy="4724400"/>
          </a:xfrm>
          <a:prstGeom prst="rect">
            <a:avLst/>
          </a:prstGeom>
          <a:gradFill rotWithShape="0">
            <a:gsLst>
              <a:gs pos="0">
                <a:srgbClr val="0066CC"/>
              </a:gs>
              <a:gs pos="100000">
                <a:srgbClr val="000066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3571875" y="2744788"/>
            <a:ext cx="2413000" cy="3222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3581400" y="111125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15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3581400" y="1431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3581400" y="1736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3581400" y="2041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3581400" y="2346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3581400" y="2651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3581400" y="2955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9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3581400" y="3260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8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3581400" y="3565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7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3581400" y="3870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6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15" name="Text Box 15"/>
          <p:cNvSpPr txBox="1">
            <a:spLocks noChangeArrowheads="1"/>
          </p:cNvSpPr>
          <p:nvPr/>
        </p:nvSpPr>
        <p:spPr bwMode="auto">
          <a:xfrm>
            <a:off x="3581400" y="4175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25616" name="Text Box 16"/>
          <p:cNvSpPr txBox="1">
            <a:spLocks noChangeArrowheads="1"/>
          </p:cNvSpPr>
          <p:nvPr/>
        </p:nvSpPr>
        <p:spPr bwMode="auto">
          <a:xfrm>
            <a:off x="3581400" y="4479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17" name="Text Box 17"/>
          <p:cNvSpPr txBox="1">
            <a:spLocks noChangeArrowheads="1"/>
          </p:cNvSpPr>
          <p:nvPr/>
        </p:nvSpPr>
        <p:spPr bwMode="auto">
          <a:xfrm>
            <a:off x="3581400" y="4784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18" name="Text Box 18"/>
          <p:cNvSpPr txBox="1">
            <a:spLocks noChangeArrowheads="1"/>
          </p:cNvSpPr>
          <p:nvPr/>
        </p:nvSpPr>
        <p:spPr bwMode="auto">
          <a:xfrm>
            <a:off x="3581400" y="5089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19" name="Text Box 19"/>
          <p:cNvSpPr txBox="1">
            <a:spLocks noChangeArrowheads="1"/>
          </p:cNvSpPr>
          <p:nvPr/>
        </p:nvSpPr>
        <p:spPr bwMode="auto">
          <a:xfrm>
            <a:off x="3581400" y="5394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20" name="Text Box 20"/>
          <p:cNvSpPr txBox="1">
            <a:spLocks noChangeArrowheads="1"/>
          </p:cNvSpPr>
          <p:nvPr/>
        </p:nvSpPr>
        <p:spPr bwMode="auto">
          <a:xfrm>
            <a:off x="4419600" y="1127125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 Million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5621" name="Text Box 21"/>
          <p:cNvSpPr txBox="1">
            <a:spLocks noChangeArrowheads="1"/>
          </p:cNvSpPr>
          <p:nvPr/>
        </p:nvSpPr>
        <p:spPr bwMode="auto">
          <a:xfrm>
            <a:off x="4419600" y="1447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22" name="Text Box 22"/>
          <p:cNvSpPr txBox="1">
            <a:spLocks noChangeArrowheads="1"/>
          </p:cNvSpPr>
          <p:nvPr/>
        </p:nvSpPr>
        <p:spPr bwMode="auto">
          <a:xfrm>
            <a:off x="4419600" y="1752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$250,000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23" name="Text Box 23"/>
          <p:cNvSpPr txBox="1">
            <a:spLocks noChangeArrowheads="1"/>
          </p:cNvSpPr>
          <p:nvPr/>
        </p:nvSpPr>
        <p:spPr bwMode="auto">
          <a:xfrm>
            <a:off x="4419600" y="2057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$125,000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24" name="Text Box 24"/>
          <p:cNvSpPr txBox="1">
            <a:spLocks noChangeArrowheads="1"/>
          </p:cNvSpPr>
          <p:nvPr/>
        </p:nvSpPr>
        <p:spPr bwMode="auto">
          <a:xfrm>
            <a:off x="4419600" y="2362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$64,000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25" name="Text Box 25"/>
          <p:cNvSpPr txBox="1">
            <a:spLocks noChangeArrowheads="1"/>
          </p:cNvSpPr>
          <p:nvPr/>
        </p:nvSpPr>
        <p:spPr bwMode="auto">
          <a:xfrm>
            <a:off x="4419600" y="2667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$32,000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5626" name="Text Box 26"/>
          <p:cNvSpPr txBox="1">
            <a:spLocks noChangeArrowheads="1"/>
          </p:cNvSpPr>
          <p:nvPr/>
        </p:nvSpPr>
        <p:spPr bwMode="auto">
          <a:xfrm>
            <a:off x="4419600" y="2971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$16,000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27" name="Text Box 27"/>
          <p:cNvSpPr txBox="1">
            <a:spLocks noChangeArrowheads="1"/>
          </p:cNvSpPr>
          <p:nvPr/>
        </p:nvSpPr>
        <p:spPr bwMode="auto">
          <a:xfrm>
            <a:off x="4419600" y="3276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$8,000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28" name="Text Box 28"/>
          <p:cNvSpPr txBox="1">
            <a:spLocks noChangeArrowheads="1"/>
          </p:cNvSpPr>
          <p:nvPr/>
        </p:nvSpPr>
        <p:spPr bwMode="auto">
          <a:xfrm>
            <a:off x="4419600" y="3581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29" name="Text Box 29"/>
          <p:cNvSpPr txBox="1">
            <a:spLocks noChangeArrowheads="1"/>
          </p:cNvSpPr>
          <p:nvPr/>
        </p:nvSpPr>
        <p:spPr bwMode="auto">
          <a:xfrm>
            <a:off x="4419600" y="3886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30" name="Text Box 30"/>
          <p:cNvSpPr txBox="1">
            <a:spLocks noChangeArrowheads="1"/>
          </p:cNvSpPr>
          <p:nvPr/>
        </p:nvSpPr>
        <p:spPr bwMode="auto">
          <a:xfrm>
            <a:off x="4419600" y="4191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$1,000</a:t>
            </a:r>
          </a:p>
        </p:txBody>
      </p:sp>
      <p:sp>
        <p:nvSpPr>
          <p:cNvPr id="25631" name="Text Box 31"/>
          <p:cNvSpPr txBox="1">
            <a:spLocks noChangeArrowheads="1"/>
          </p:cNvSpPr>
          <p:nvPr/>
        </p:nvSpPr>
        <p:spPr bwMode="auto">
          <a:xfrm>
            <a:off x="4419600" y="4495800"/>
            <a:ext cx="1000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32" name="Text Box 32"/>
          <p:cNvSpPr txBox="1">
            <a:spLocks noChangeArrowheads="1"/>
          </p:cNvSpPr>
          <p:nvPr/>
        </p:nvSpPr>
        <p:spPr bwMode="auto">
          <a:xfrm>
            <a:off x="4419600" y="4800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$300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33" name="Text Box 33"/>
          <p:cNvSpPr txBox="1">
            <a:spLocks noChangeArrowheads="1"/>
          </p:cNvSpPr>
          <p:nvPr/>
        </p:nvSpPr>
        <p:spPr bwMode="auto">
          <a:xfrm>
            <a:off x="4419600" y="5105400"/>
            <a:ext cx="1333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34" name="Text Box 34"/>
          <p:cNvSpPr txBox="1">
            <a:spLocks noChangeArrowheads="1"/>
          </p:cNvSpPr>
          <p:nvPr/>
        </p:nvSpPr>
        <p:spPr bwMode="auto">
          <a:xfrm>
            <a:off x="4419600" y="5410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5635" name="Oval 35"/>
          <p:cNvSpPr>
            <a:spLocks noChangeArrowheads="1"/>
          </p:cNvSpPr>
          <p:nvPr/>
        </p:nvSpPr>
        <p:spPr bwMode="auto">
          <a:xfrm>
            <a:off x="4114800" y="5546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36" name="Oval 36"/>
          <p:cNvSpPr>
            <a:spLocks noChangeArrowheads="1"/>
          </p:cNvSpPr>
          <p:nvPr/>
        </p:nvSpPr>
        <p:spPr bwMode="auto">
          <a:xfrm>
            <a:off x="4114800" y="5241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37" name="Oval 37"/>
          <p:cNvSpPr>
            <a:spLocks noChangeArrowheads="1"/>
          </p:cNvSpPr>
          <p:nvPr/>
        </p:nvSpPr>
        <p:spPr bwMode="auto">
          <a:xfrm>
            <a:off x="4114800" y="4937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38" name="Oval 38"/>
          <p:cNvSpPr>
            <a:spLocks noChangeArrowheads="1"/>
          </p:cNvSpPr>
          <p:nvPr/>
        </p:nvSpPr>
        <p:spPr bwMode="auto">
          <a:xfrm>
            <a:off x="4114800" y="4632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39" name="Oval 39"/>
          <p:cNvSpPr>
            <a:spLocks noChangeArrowheads="1"/>
          </p:cNvSpPr>
          <p:nvPr/>
        </p:nvSpPr>
        <p:spPr bwMode="auto">
          <a:xfrm>
            <a:off x="4114800" y="4327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40" name="Oval 40"/>
          <p:cNvSpPr>
            <a:spLocks noChangeArrowheads="1"/>
          </p:cNvSpPr>
          <p:nvPr/>
        </p:nvSpPr>
        <p:spPr bwMode="auto">
          <a:xfrm>
            <a:off x="4114800" y="4022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41" name="Oval 41"/>
          <p:cNvSpPr>
            <a:spLocks noChangeArrowheads="1"/>
          </p:cNvSpPr>
          <p:nvPr/>
        </p:nvSpPr>
        <p:spPr bwMode="auto">
          <a:xfrm>
            <a:off x="4114800" y="3717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42" name="Oval 42"/>
          <p:cNvSpPr>
            <a:spLocks noChangeArrowheads="1"/>
          </p:cNvSpPr>
          <p:nvPr/>
        </p:nvSpPr>
        <p:spPr bwMode="auto">
          <a:xfrm>
            <a:off x="4114800" y="3413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43" name="Oval 43"/>
          <p:cNvSpPr>
            <a:spLocks noChangeArrowheads="1"/>
          </p:cNvSpPr>
          <p:nvPr/>
        </p:nvSpPr>
        <p:spPr bwMode="auto">
          <a:xfrm>
            <a:off x="4114800" y="3108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44" name="Oval 44"/>
          <p:cNvSpPr>
            <a:spLocks noChangeArrowheads="1"/>
          </p:cNvSpPr>
          <p:nvPr/>
        </p:nvSpPr>
        <p:spPr bwMode="auto">
          <a:xfrm>
            <a:off x="4114800" y="2803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5645" name="Oval 45"/>
          <p:cNvSpPr>
            <a:spLocks noChangeArrowheads="1"/>
          </p:cNvSpPr>
          <p:nvPr/>
        </p:nvSpPr>
        <p:spPr bwMode="auto">
          <a:xfrm>
            <a:off x="4114800" y="2498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46" name="Oval 46"/>
          <p:cNvSpPr>
            <a:spLocks noChangeArrowheads="1"/>
          </p:cNvSpPr>
          <p:nvPr/>
        </p:nvSpPr>
        <p:spPr bwMode="auto">
          <a:xfrm>
            <a:off x="4114800" y="2193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47" name="Oval 47"/>
          <p:cNvSpPr>
            <a:spLocks noChangeArrowheads="1"/>
          </p:cNvSpPr>
          <p:nvPr/>
        </p:nvSpPr>
        <p:spPr bwMode="auto">
          <a:xfrm>
            <a:off x="4114800" y="1889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48" name="Oval 48"/>
          <p:cNvSpPr>
            <a:spLocks noChangeArrowheads="1"/>
          </p:cNvSpPr>
          <p:nvPr/>
        </p:nvSpPr>
        <p:spPr bwMode="auto">
          <a:xfrm>
            <a:off x="4114800" y="1584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49" name="Oval 49"/>
          <p:cNvSpPr>
            <a:spLocks noChangeArrowheads="1"/>
          </p:cNvSpPr>
          <p:nvPr/>
        </p:nvSpPr>
        <p:spPr bwMode="auto">
          <a:xfrm>
            <a:off x="4114800" y="1279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5650" name="Value of Next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790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6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50"/>
                </p:tgtEl>
              </p:cMediaNode>
            </p:audio>
          </p:childTnLst>
        </p:cTn>
      </p:par>
    </p:tnLst>
    <p:bldLst>
      <p:bldP spid="2560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71030"/>
            <a:ext cx="8229600" cy="5355134"/>
          </a:xfrm>
        </p:spPr>
        <p:txBody>
          <a:bodyPr/>
          <a:lstStyle/>
          <a:p>
            <a:r>
              <a:rPr lang="en-US" dirty="0" smtClean="0"/>
              <a:t>What is this?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tmpBD17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972" y="771030"/>
            <a:ext cx="5939028" cy="2592324"/>
          </a:xfrm>
          <a:prstGeom prst="rect">
            <a:avLst/>
          </a:prstGeom>
        </p:spPr>
      </p:pic>
      <p:pic>
        <p:nvPicPr>
          <p:cNvPr id="5" name="Picture 4" descr="upper_gout_toph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93046"/>
            <a:ext cx="5019939" cy="37649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09630" y="4958774"/>
            <a:ext cx="19782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Tophaceous</a:t>
            </a:r>
            <a:r>
              <a:rPr lang="en-US" sz="2000" dirty="0" smtClean="0"/>
              <a:t> gout</a:t>
            </a:r>
            <a:endParaRPr lang="en-US" sz="2000" dirty="0"/>
          </a:p>
        </p:txBody>
      </p:sp>
      <p:pic>
        <p:nvPicPr>
          <p:cNvPr id="7" name="New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548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3-05 at 11.53.4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73" y="0"/>
            <a:ext cx="88842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83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505200" y="1127125"/>
            <a:ext cx="2514600" cy="4724400"/>
          </a:xfrm>
          <a:prstGeom prst="rect">
            <a:avLst/>
          </a:prstGeom>
          <a:gradFill rotWithShape="0">
            <a:gsLst>
              <a:gs pos="0">
                <a:srgbClr val="0066CC"/>
              </a:gs>
              <a:gs pos="100000">
                <a:srgbClr val="000066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571875" y="2413000"/>
            <a:ext cx="2413000" cy="3222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3581400" y="111125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15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3581400" y="1431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3581400" y="1736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3581400" y="2041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3581400" y="2346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3581400" y="2651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3581400" y="2955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9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3581400" y="3260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8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3581400" y="3565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7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3581400" y="3870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6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3581400" y="4175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27664" name="Text Box 16"/>
          <p:cNvSpPr txBox="1">
            <a:spLocks noChangeArrowheads="1"/>
          </p:cNvSpPr>
          <p:nvPr/>
        </p:nvSpPr>
        <p:spPr bwMode="auto">
          <a:xfrm>
            <a:off x="3581400" y="4479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65" name="Text Box 17"/>
          <p:cNvSpPr txBox="1">
            <a:spLocks noChangeArrowheads="1"/>
          </p:cNvSpPr>
          <p:nvPr/>
        </p:nvSpPr>
        <p:spPr bwMode="auto">
          <a:xfrm>
            <a:off x="3581400" y="4784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66" name="Text Box 18"/>
          <p:cNvSpPr txBox="1">
            <a:spLocks noChangeArrowheads="1"/>
          </p:cNvSpPr>
          <p:nvPr/>
        </p:nvSpPr>
        <p:spPr bwMode="auto">
          <a:xfrm>
            <a:off x="3581400" y="5089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67" name="Text Box 19"/>
          <p:cNvSpPr txBox="1">
            <a:spLocks noChangeArrowheads="1"/>
          </p:cNvSpPr>
          <p:nvPr/>
        </p:nvSpPr>
        <p:spPr bwMode="auto">
          <a:xfrm>
            <a:off x="3581400" y="5394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68" name="Text Box 20"/>
          <p:cNvSpPr txBox="1">
            <a:spLocks noChangeArrowheads="1"/>
          </p:cNvSpPr>
          <p:nvPr/>
        </p:nvSpPr>
        <p:spPr bwMode="auto">
          <a:xfrm>
            <a:off x="4419600" y="1127125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 Million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7669" name="Text Box 21"/>
          <p:cNvSpPr txBox="1">
            <a:spLocks noChangeArrowheads="1"/>
          </p:cNvSpPr>
          <p:nvPr/>
        </p:nvSpPr>
        <p:spPr bwMode="auto">
          <a:xfrm>
            <a:off x="4419600" y="1447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70" name="Text Box 22"/>
          <p:cNvSpPr txBox="1">
            <a:spLocks noChangeArrowheads="1"/>
          </p:cNvSpPr>
          <p:nvPr/>
        </p:nvSpPr>
        <p:spPr bwMode="auto">
          <a:xfrm>
            <a:off x="4419600" y="1752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$250,000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71" name="Text Box 23"/>
          <p:cNvSpPr txBox="1">
            <a:spLocks noChangeArrowheads="1"/>
          </p:cNvSpPr>
          <p:nvPr/>
        </p:nvSpPr>
        <p:spPr bwMode="auto">
          <a:xfrm>
            <a:off x="4419600" y="2057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$125,000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72" name="Text Box 24"/>
          <p:cNvSpPr txBox="1">
            <a:spLocks noChangeArrowheads="1"/>
          </p:cNvSpPr>
          <p:nvPr/>
        </p:nvSpPr>
        <p:spPr bwMode="auto">
          <a:xfrm>
            <a:off x="4419600" y="2362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$64,000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73" name="Text Box 25"/>
          <p:cNvSpPr txBox="1">
            <a:spLocks noChangeArrowheads="1"/>
          </p:cNvSpPr>
          <p:nvPr/>
        </p:nvSpPr>
        <p:spPr bwMode="auto">
          <a:xfrm>
            <a:off x="4419600" y="2667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$32,000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7674" name="Text Box 26"/>
          <p:cNvSpPr txBox="1">
            <a:spLocks noChangeArrowheads="1"/>
          </p:cNvSpPr>
          <p:nvPr/>
        </p:nvSpPr>
        <p:spPr bwMode="auto">
          <a:xfrm>
            <a:off x="4419600" y="2971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$16,000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75" name="Text Box 27"/>
          <p:cNvSpPr txBox="1">
            <a:spLocks noChangeArrowheads="1"/>
          </p:cNvSpPr>
          <p:nvPr/>
        </p:nvSpPr>
        <p:spPr bwMode="auto">
          <a:xfrm>
            <a:off x="4419600" y="3276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$8,000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76" name="Text Box 28"/>
          <p:cNvSpPr txBox="1">
            <a:spLocks noChangeArrowheads="1"/>
          </p:cNvSpPr>
          <p:nvPr/>
        </p:nvSpPr>
        <p:spPr bwMode="auto">
          <a:xfrm>
            <a:off x="4419600" y="3581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77" name="Text Box 29"/>
          <p:cNvSpPr txBox="1">
            <a:spLocks noChangeArrowheads="1"/>
          </p:cNvSpPr>
          <p:nvPr/>
        </p:nvSpPr>
        <p:spPr bwMode="auto">
          <a:xfrm>
            <a:off x="4419600" y="3886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78" name="Text Box 30"/>
          <p:cNvSpPr txBox="1">
            <a:spLocks noChangeArrowheads="1"/>
          </p:cNvSpPr>
          <p:nvPr/>
        </p:nvSpPr>
        <p:spPr bwMode="auto">
          <a:xfrm>
            <a:off x="4419600" y="4191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$1,000</a:t>
            </a:r>
          </a:p>
        </p:txBody>
      </p:sp>
      <p:sp>
        <p:nvSpPr>
          <p:cNvPr id="27679" name="Text Box 31"/>
          <p:cNvSpPr txBox="1">
            <a:spLocks noChangeArrowheads="1"/>
          </p:cNvSpPr>
          <p:nvPr/>
        </p:nvSpPr>
        <p:spPr bwMode="auto">
          <a:xfrm>
            <a:off x="4419600" y="4495800"/>
            <a:ext cx="1000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80" name="Text Box 32"/>
          <p:cNvSpPr txBox="1">
            <a:spLocks noChangeArrowheads="1"/>
          </p:cNvSpPr>
          <p:nvPr/>
        </p:nvSpPr>
        <p:spPr bwMode="auto">
          <a:xfrm>
            <a:off x="4419600" y="4800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$300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81" name="Text Box 33"/>
          <p:cNvSpPr txBox="1">
            <a:spLocks noChangeArrowheads="1"/>
          </p:cNvSpPr>
          <p:nvPr/>
        </p:nvSpPr>
        <p:spPr bwMode="auto">
          <a:xfrm>
            <a:off x="4419600" y="5105400"/>
            <a:ext cx="1333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82" name="Text Box 34"/>
          <p:cNvSpPr txBox="1">
            <a:spLocks noChangeArrowheads="1"/>
          </p:cNvSpPr>
          <p:nvPr/>
        </p:nvSpPr>
        <p:spPr bwMode="auto">
          <a:xfrm>
            <a:off x="4419600" y="5410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7683" name="Oval 35"/>
          <p:cNvSpPr>
            <a:spLocks noChangeArrowheads="1"/>
          </p:cNvSpPr>
          <p:nvPr/>
        </p:nvSpPr>
        <p:spPr bwMode="auto">
          <a:xfrm>
            <a:off x="4114800" y="5546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84" name="Oval 36"/>
          <p:cNvSpPr>
            <a:spLocks noChangeArrowheads="1"/>
          </p:cNvSpPr>
          <p:nvPr/>
        </p:nvSpPr>
        <p:spPr bwMode="auto">
          <a:xfrm>
            <a:off x="4114800" y="5241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85" name="Oval 37"/>
          <p:cNvSpPr>
            <a:spLocks noChangeArrowheads="1"/>
          </p:cNvSpPr>
          <p:nvPr/>
        </p:nvSpPr>
        <p:spPr bwMode="auto">
          <a:xfrm>
            <a:off x="4114800" y="4937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86" name="Oval 38"/>
          <p:cNvSpPr>
            <a:spLocks noChangeArrowheads="1"/>
          </p:cNvSpPr>
          <p:nvPr/>
        </p:nvSpPr>
        <p:spPr bwMode="auto">
          <a:xfrm>
            <a:off x="4114800" y="4632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87" name="Oval 39"/>
          <p:cNvSpPr>
            <a:spLocks noChangeArrowheads="1"/>
          </p:cNvSpPr>
          <p:nvPr/>
        </p:nvSpPr>
        <p:spPr bwMode="auto">
          <a:xfrm>
            <a:off x="4114800" y="4327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88" name="Oval 40"/>
          <p:cNvSpPr>
            <a:spLocks noChangeArrowheads="1"/>
          </p:cNvSpPr>
          <p:nvPr/>
        </p:nvSpPr>
        <p:spPr bwMode="auto">
          <a:xfrm>
            <a:off x="4114800" y="4022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89" name="Oval 41"/>
          <p:cNvSpPr>
            <a:spLocks noChangeArrowheads="1"/>
          </p:cNvSpPr>
          <p:nvPr/>
        </p:nvSpPr>
        <p:spPr bwMode="auto">
          <a:xfrm>
            <a:off x="4114800" y="3717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90" name="Oval 42"/>
          <p:cNvSpPr>
            <a:spLocks noChangeArrowheads="1"/>
          </p:cNvSpPr>
          <p:nvPr/>
        </p:nvSpPr>
        <p:spPr bwMode="auto">
          <a:xfrm>
            <a:off x="4114800" y="3413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91" name="Oval 43"/>
          <p:cNvSpPr>
            <a:spLocks noChangeArrowheads="1"/>
          </p:cNvSpPr>
          <p:nvPr/>
        </p:nvSpPr>
        <p:spPr bwMode="auto">
          <a:xfrm>
            <a:off x="4114800" y="3108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92" name="Oval 44"/>
          <p:cNvSpPr>
            <a:spLocks noChangeArrowheads="1"/>
          </p:cNvSpPr>
          <p:nvPr/>
        </p:nvSpPr>
        <p:spPr bwMode="auto">
          <a:xfrm>
            <a:off x="4114800" y="2803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7693" name="Oval 45"/>
          <p:cNvSpPr>
            <a:spLocks noChangeArrowheads="1"/>
          </p:cNvSpPr>
          <p:nvPr/>
        </p:nvSpPr>
        <p:spPr bwMode="auto">
          <a:xfrm>
            <a:off x="4114800" y="2498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94" name="Oval 46"/>
          <p:cNvSpPr>
            <a:spLocks noChangeArrowheads="1"/>
          </p:cNvSpPr>
          <p:nvPr/>
        </p:nvSpPr>
        <p:spPr bwMode="auto">
          <a:xfrm>
            <a:off x="4114800" y="2193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95" name="Oval 47"/>
          <p:cNvSpPr>
            <a:spLocks noChangeArrowheads="1"/>
          </p:cNvSpPr>
          <p:nvPr/>
        </p:nvSpPr>
        <p:spPr bwMode="auto">
          <a:xfrm>
            <a:off x="4114800" y="1889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96" name="Oval 48"/>
          <p:cNvSpPr>
            <a:spLocks noChangeArrowheads="1"/>
          </p:cNvSpPr>
          <p:nvPr/>
        </p:nvSpPr>
        <p:spPr bwMode="auto">
          <a:xfrm>
            <a:off x="4114800" y="1584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97" name="Oval 49"/>
          <p:cNvSpPr>
            <a:spLocks noChangeArrowheads="1"/>
          </p:cNvSpPr>
          <p:nvPr/>
        </p:nvSpPr>
        <p:spPr bwMode="auto">
          <a:xfrm>
            <a:off x="4114800" y="1279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7698" name="Value of Next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482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6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698"/>
                </p:tgtEl>
              </p:cMediaNode>
            </p:audio>
          </p:childTnLst>
        </p:cTn>
      </p:par>
    </p:tnLst>
    <p:bldLst>
      <p:bldP spid="2765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3505200" y="1127125"/>
            <a:ext cx="2514600" cy="4724400"/>
          </a:xfrm>
          <a:prstGeom prst="rect">
            <a:avLst/>
          </a:prstGeom>
          <a:gradFill rotWithShape="0">
            <a:gsLst>
              <a:gs pos="0">
                <a:srgbClr val="0066CC"/>
              </a:gs>
              <a:gs pos="100000">
                <a:srgbClr val="000066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93" name="Rectangle 49"/>
          <p:cNvSpPr>
            <a:spLocks noChangeArrowheads="1"/>
          </p:cNvSpPr>
          <p:nvPr/>
        </p:nvSpPr>
        <p:spPr bwMode="auto">
          <a:xfrm>
            <a:off x="3571875" y="5486400"/>
            <a:ext cx="2413000" cy="3222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3581400" y="111125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15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581400" y="1431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581400" y="1736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581400" y="2041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3581400" y="2346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3581400" y="2651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581400" y="2955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9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3581400" y="3260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8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3581400" y="3565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7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3581400" y="3870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6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3581400" y="4175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3581400" y="4479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3581400" y="4784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3581400" y="5089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3581400" y="5394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4419600" y="1127125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 Million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4419600" y="1447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4419600" y="1752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$250,000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4419600" y="2057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$125,000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66" name="Text Box 22"/>
          <p:cNvSpPr txBox="1">
            <a:spLocks noChangeArrowheads="1"/>
          </p:cNvSpPr>
          <p:nvPr/>
        </p:nvSpPr>
        <p:spPr bwMode="auto">
          <a:xfrm>
            <a:off x="4419600" y="2362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$64,000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67" name="Text Box 23"/>
          <p:cNvSpPr txBox="1">
            <a:spLocks noChangeArrowheads="1"/>
          </p:cNvSpPr>
          <p:nvPr/>
        </p:nvSpPr>
        <p:spPr bwMode="auto">
          <a:xfrm>
            <a:off x="4419600" y="2667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$32,000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6168" name="Text Box 24"/>
          <p:cNvSpPr txBox="1">
            <a:spLocks noChangeArrowheads="1"/>
          </p:cNvSpPr>
          <p:nvPr/>
        </p:nvSpPr>
        <p:spPr bwMode="auto">
          <a:xfrm>
            <a:off x="4419600" y="2971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$16,000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69" name="Text Box 25"/>
          <p:cNvSpPr txBox="1">
            <a:spLocks noChangeArrowheads="1"/>
          </p:cNvSpPr>
          <p:nvPr/>
        </p:nvSpPr>
        <p:spPr bwMode="auto">
          <a:xfrm>
            <a:off x="4419600" y="3276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$8,000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70" name="Text Box 26"/>
          <p:cNvSpPr txBox="1">
            <a:spLocks noChangeArrowheads="1"/>
          </p:cNvSpPr>
          <p:nvPr/>
        </p:nvSpPr>
        <p:spPr bwMode="auto">
          <a:xfrm>
            <a:off x="4419600" y="3581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71" name="Text Box 27"/>
          <p:cNvSpPr txBox="1">
            <a:spLocks noChangeArrowheads="1"/>
          </p:cNvSpPr>
          <p:nvPr/>
        </p:nvSpPr>
        <p:spPr bwMode="auto">
          <a:xfrm>
            <a:off x="4419600" y="3886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72" name="Text Box 28"/>
          <p:cNvSpPr txBox="1">
            <a:spLocks noChangeArrowheads="1"/>
          </p:cNvSpPr>
          <p:nvPr/>
        </p:nvSpPr>
        <p:spPr bwMode="auto">
          <a:xfrm>
            <a:off x="4419600" y="4191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$1,000</a:t>
            </a:r>
          </a:p>
        </p:txBody>
      </p:sp>
      <p:sp>
        <p:nvSpPr>
          <p:cNvPr id="6173" name="Text Box 29"/>
          <p:cNvSpPr txBox="1">
            <a:spLocks noChangeArrowheads="1"/>
          </p:cNvSpPr>
          <p:nvPr/>
        </p:nvSpPr>
        <p:spPr bwMode="auto">
          <a:xfrm>
            <a:off x="4419600" y="4495800"/>
            <a:ext cx="1000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74" name="Text Box 30"/>
          <p:cNvSpPr txBox="1">
            <a:spLocks noChangeArrowheads="1"/>
          </p:cNvSpPr>
          <p:nvPr/>
        </p:nvSpPr>
        <p:spPr bwMode="auto">
          <a:xfrm>
            <a:off x="4419600" y="4800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$300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75" name="Text Box 31"/>
          <p:cNvSpPr txBox="1">
            <a:spLocks noChangeArrowheads="1"/>
          </p:cNvSpPr>
          <p:nvPr/>
        </p:nvSpPr>
        <p:spPr bwMode="auto">
          <a:xfrm>
            <a:off x="4419600" y="5105400"/>
            <a:ext cx="1333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76" name="Text Box 32"/>
          <p:cNvSpPr txBox="1">
            <a:spLocks noChangeArrowheads="1"/>
          </p:cNvSpPr>
          <p:nvPr/>
        </p:nvSpPr>
        <p:spPr bwMode="auto">
          <a:xfrm>
            <a:off x="4419600" y="5410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6177" name="Oval 33"/>
          <p:cNvSpPr>
            <a:spLocks noChangeArrowheads="1"/>
          </p:cNvSpPr>
          <p:nvPr/>
        </p:nvSpPr>
        <p:spPr bwMode="auto">
          <a:xfrm>
            <a:off x="4114800" y="5546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8" name="Oval 34"/>
          <p:cNvSpPr>
            <a:spLocks noChangeArrowheads="1"/>
          </p:cNvSpPr>
          <p:nvPr/>
        </p:nvSpPr>
        <p:spPr bwMode="auto">
          <a:xfrm>
            <a:off x="4114800" y="5241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9" name="Oval 35"/>
          <p:cNvSpPr>
            <a:spLocks noChangeArrowheads="1"/>
          </p:cNvSpPr>
          <p:nvPr/>
        </p:nvSpPr>
        <p:spPr bwMode="auto">
          <a:xfrm>
            <a:off x="4114800" y="4937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80" name="Oval 36"/>
          <p:cNvSpPr>
            <a:spLocks noChangeArrowheads="1"/>
          </p:cNvSpPr>
          <p:nvPr/>
        </p:nvSpPr>
        <p:spPr bwMode="auto">
          <a:xfrm>
            <a:off x="4114800" y="4632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81" name="Oval 37"/>
          <p:cNvSpPr>
            <a:spLocks noChangeArrowheads="1"/>
          </p:cNvSpPr>
          <p:nvPr/>
        </p:nvSpPr>
        <p:spPr bwMode="auto">
          <a:xfrm>
            <a:off x="4114800" y="4327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82" name="Oval 38"/>
          <p:cNvSpPr>
            <a:spLocks noChangeArrowheads="1"/>
          </p:cNvSpPr>
          <p:nvPr/>
        </p:nvSpPr>
        <p:spPr bwMode="auto">
          <a:xfrm>
            <a:off x="4114800" y="4022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83" name="Oval 39"/>
          <p:cNvSpPr>
            <a:spLocks noChangeArrowheads="1"/>
          </p:cNvSpPr>
          <p:nvPr/>
        </p:nvSpPr>
        <p:spPr bwMode="auto">
          <a:xfrm>
            <a:off x="4114800" y="3717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84" name="Oval 40"/>
          <p:cNvSpPr>
            <a:spLocks noChangeArrowheads="1"/>
          </p:cNvSpPr>
          <p:nvPr/>
        </p:nvSpPr>
        <p:spPr bwMode="auto">
          <a:xfrm>
            <a:off x="4114800" y="3413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85" name="Oval 41"/>
          <p:cNvSpPr>
            <a:spLocks noChangeArrowheads="1"/>
          </p:cNvSpPr>
          <p:nvPr/>
        </p:nvSpPr>
        <p:spPr bwMode="auto">
          <a:xfrm>
            <a:off x="4114800" y="3108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86" name="Oval 42"/>
          <p:cNvSpPr>
            <a:spLocks noChangeArrowheads="1"/>
          </p:cNvSpPr>
          <p:nvPr/>
        </p:nvSpPr>
        <p:spPr bwMode="auto">
          <a:xfrm>
            <a:off x="4114800" y="2803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6187" name="Oval 43"/>
          <p:cNvSpPr>
            <a:spLocks noChangeArrowheads="1"/>
          </p:cNvSpPr>
          <p:nvPr/>
        </p:nvSpPr>
        <p:spPr bwMode="auto">
          <a:xfrm>
            <a:off x="4114800" y="2498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88" name="Oval 44"/>
          <p:cNvSpPr>
            <a:spLocks noChangeArrowheads="1"/>
          </p:cNvSpPr>
          <p:nvPr/>
        </p:nvSpPr>
        <p:spPr bwMode="auto">
          <a:xfrm>
            <a:off x="4114800" y="2193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89" name="Oval 45"/>
          <p:cNvSpPr>
            <a:spLocks noChangeArrowheads="1"/>
          </p:cNvSpPr>
          <p:nvPr/>
        </p:nvSpPr>
        <p:spPr bwMode="auto">
          <a:xfrm>
            <a:off x="4114800" y="1889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90" name="Oval 46"/>
          <p:cNvSpPr>
            <a:spLocks noChangeArrowheads="1"/>
          </p:cNvSpPr>
          <p:nvPr/>
        </p:nvSpPr>
        <p:spPr bwMode="auto">
          <a:xfrm>
            <a:off x="4114800" y="1584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91" name="Oval 47"/>
          <p:cNvSpPr>
            <a:spLocks noChangeArrowheads="1"/>
          </p:cNvSpPr>
          <p:nvPr/>
        </p:nvSpPr>
        <p:spPr bwMode="auto">
          <a:xfrm>
            <a:off x="4114800" y="1279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194" name="Value of Next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9185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1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94"/>
                </p:tgtEl>
              </p:cMediaNode>
            </p:audio>
          </p:childTnLst>
        </p:cTn>
      </p:par>
    </p:tnLst>
    <p:bldLst>
      <p:bldP spid="619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476376"/>
            <a:ext cx="7772400" cy="42926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Draw </a:t>
            </a:r>
            <a:r>
              <a:rPr lang="en-US" dirty="0" smtClean="0">
                <a:solidFill>
                  <a:schemeClr val="bg1"/>
                </a:solidFill>
              </a:rPr>
              <a:t>as much of the Purine excretion pathway as you can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Jeopard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74202" y="6166555"/>
            <a:ext cx="420511" cy="4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282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3-06 at 7.36.3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0" y="0"/>
            <a:ext cx="91300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8987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3505200" y="1127125"/>
            <a:ext cx="2514600" cy="4724400"/>
          </a:xfrm>
          <a:prstGeom prst="rect">
            <a:avLst/>
          </a:prstGeom>
          <a:gradFill rotWithShape="0">
            <a:gsLst>
              <a:gs pos="0">
                <a:srgbClr val="0066CC"/>
              </a:gs>
              <a:gs pos="100000">
                <a:srgbClr val="000066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3571875" y="2135188"/>
            <a:ext cx="2413000" cy="3222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3581400" y="111125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15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3581400" y="1431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3581400" y="1736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3581400" y="2041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3581400" y="2346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3581400" y="2651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3581400" y="2955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9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3581400" y="3260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8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09" name="Text Box 13"/>
          <p:cNvSpPr txBox="1">
            <a:spLocks noChangeArrowheads="1"/>
          </p:cNvSpPr>
          <p:nvPr/>
        </p:nvSpPr>
        <p:spPr bwMode="auto">
          <a:xfrm>
            <a:off x="3581400" y="3565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7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10" name="Text Box 14"/>
          <p:cNvSpPr txBox="1">
            <a:spLocks noChangeArrowheads="1"/>
          </p:cNvSpPr>
          <p:nvPr/>
        </p:nvSpPr>
        <p:spPr bwMode="auto">
          <a:xfrm>
            <a:off x="3581400" y="3870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6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11" name="Text Box 15"/>
          <p:cNvSpPr txBox="1">
            <a:spLocks noChangeArrowheads="1"/>
          </p:cNvSpPr>
          <p:nvPr/>
        </p:nvSpPr>
        <p:spPr bwMode="auto">
          <a:xfrm>
            <a:off x="3581400" y="4175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29712" name="Text Box 16"/>
          <p:cNvSpPr txBox="1">
            <a:spLocks noChangeArrowheads="1"/>
          </p:cNvSpPr>
          <p:nvPr/>
        </p:nvSpPr>
        <p:spPr bwMode="auto">
          <a:xfrm>
            <a:off x="3581400" y="4479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13" name="Text Box 17"/>
          <p:cNvSpPr txBox="1">
            <a:spLocks noChangeArrowheads="1"/>
          </p:cNvSpPr>
          <p:nvPr/>
        </p:nvSpPr>
        <p:spPr bwMode="auto">
          <a:xfrm>
            <a:off x="3581400" y="4784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14" name="Text Box 18"/>
          <p:cNvSpPr txBox="1">
            <a:spLocks noChangeArrowheads="1"/>
          </p:cNvSpPr>
          <p:nvPr/>
        </p:nvSpPr>
        <p:spPr bwMode="auto">
          <a:xfrm>
            <a:off x="3581400" y="5089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15" name="Text Box 19"/>
          <p:cNvSpPr txBox="1">
            <a:spLocks noChangeArrowheads="1"/>
          </p:cNvSpPr>
          <p:nvPr/>
        </p:nvSpPr>
        <p:spPr bwMode="auto">
          <a:xfrm>
            <a:off x="3581400" y="5394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16" name="Text Box 20"/>
          <p:cNvSpPr txBox="1">
            <a:spLocks noChangeArrowheads="1"/>
          </p:cNvSpPr>
          <p:nvPr/>
        </p:nvSpPr>
        <p:spPr bwMode="auto">
          <a:xfrm>
            <a:off x="4419600" y="1127125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 Million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9717" name="Text Box 21"/>
          <p:cNvSpPr txBox="1">
            <a:spLocks noChangeArrowheads="1"/>
          </p:cNvSpPr>
          <p:nvPr/>
        </p:nvSpPr>
        <p:spPr bwMode="auto">
          <a:xfrm>
            <a:off x="4419600" y="1447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18" name="Text Box 22"/>
          <p:cNvSpPr txBox="1">
            <a:spLocks noChangeArrowheads="1"/>
          </p:cNvSpPr>
          <p:nvPr/>
        </p:nvSpPr>
        <p:spPr bwMode="auto">
          <a:xfrm>
            <a:off x="4419600" y="1752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$250,000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19" name="Text Box 23"/>
          <p:cNvSpPr txBox="1">
            <a:spLocks noChangeArrowheads="1"/>
          </p:cNvSpPr>
          <p:nvPr/>
        </p:nvSpPr>
        <p:spPr bwMode="auto">
          <a:xfrm>
            <a:off x="4419600" y="2057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$125,000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20" name="Text Box 24"/>
          <p:cNvSpPr txBox="1">
            <a:spLocks noChangeArrowheads="1"/>
          </p:cNvSpPr>
          <p:nvPr/>
        </p:nvSpPr>
        <p:spPr bwMode="auto">
          <a:xfrm>
            <a:off x="4419600" y="2362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$64,000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21" name="Text Box 25"/>
          <p:cNvSpPr txBox="1">
            <a:spLocks noChangeArrowheads="1"/>
          </p:cNvSpPr>
          <p:nvPr/>
        </p:nvSpPr>
        <p:spPr bwMode="auto">
          <a:xfrm>
            <a:off x="4419600" y="2667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$32,000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9722" name="Text Box 26"/>
          <p:cNvSpPr txBox="1">
            <a:spLocks noChangeArrowheads="1"/>
          </p:cNvSpPr>
          <p:nvPr/>
        </p:nvSpPr>
        <p:spPr bwMode="auto">
          <a:xfrm>
            <a:off x="4419600" y="2971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$16,000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23" name="Text Box 27"/>
          <p:cNvSpPr txBox="1">
            <a:spLocks noChangeArrowheads="1"/>
          </p:cNvSpPr>
          <p:nvPr/>
        </p:nvSpPr>
        <p:spPr bwMode="auto">
          <a:xfrm>
            <a:off x="4419600" y="3276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$8,000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24" name="Text Box 28"/>
          <p:cNvSpPr txBox="1">
            <a:spLocks noChangeArrowheads="1"/>
          </p:cNvSpPr>
          <p:nvPr/>
        </p:nvSpPr>
        <p:spPr bwMode="auto">
          <a:xfrm>
            <a:off x="4419600" y="3581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25" name="Text Box 29"/>
          <p:cNvSpPr txBox="1">
            <a:spLocks noChangeArrowheads="1"/>
          </p:cNvSpPr>
          <p:nvPr/>
        </p:nvSpPr>
        <p:spPr bwMode="auto">
          <a:xfrm>
            <a:off x="4419600" y="3886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26" name="Text Box 30"/>
          <p:cNvSpPr txBox="1">
            <a:spLocks noChangeArrowheads="1"/>
          </p:cNvSpPr>
          <p:nvPr/>
        </p:nvSpPr>
        <p:spPr bwMode="auto">
          <a:xfrm>
            <a:off x="4419600" y="4191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$1,000</a:t>
            </a:r>
          </a:p>
        </p:txBody>
      </p:sp>
      <p:sp>
        <p:nvSpPr>
          <p:cNvPr id="29727" name="Text Box 31"/>
          <p:cNvSpPr txBox="1">
            <a:spLocks noChangeArrowheads="1"/>
          </p:cNvSpPr>
          <p:nvPr/>
        </p:nvSpPr>
        <p:spPr bwMode="auto">
          <a:xfrm>
            <a:off x="4419600" y="4495800"/>
            <a:ext cx="1000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28" name="Text Box 32"/>
          <p:cNvSpPr txBox="1">
            <a:spLocks noChangeArrowheads="1"/>
          </p:cNvSpPr>
          <p:nvPr/>
        </p:nvSpPr>
        <p:spPr bwMode="auto">
          <a:xfrm>
            <a:off x="4419600" y="4800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$300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29" name="Text Box 33"/>
          <p:cNvSpPr txBox="1">
            <a:spLocks noChangeArrowheads="1"/>
          </p:cNvSpPr>
          <p:nvPr/>
        </p:nvSpPr>
        <p:spPr bwMode="auto">
          <a:xfrm>
            <a:off x="4419600" y="5105400"/>
            <a:ext cx="1333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30" name="Text Box 34"/>
          <p:cNvSpPr txBox="1">
            <a:spLocks noChangeArrowheads="1"/>
          </p:cNvSpPr>
          <p:nvPr/>
        </p:nvSpPr>
        <p:spPr bwMode="auto">
          <a:xfrm>
            <a:off x="4419600" y="5410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29731" name="Oval 35"/>
          <p:cNvSpPr>
            <a:spLocks noChangeArrowheads="1"/>
          </p:cNvSpPr>
          <p:nvPr/>
        </p:nvSpPr>
        <p:spPr bwMode="auto">
          <a:xfrm>
            <a:off x="4114800" y="5546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32" name="Oval 36"/>
          <p:cNvSpPr>
            <a:spLocks noChangeArrowheads="1"/>
          </p:cNvSpPr>
          <p:nvPr/>
        </p:nvSpPr>
        <p:spPr bwMode="auto">
          <a:xfrm>
            <a:off x="4114800" y="5241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33" name="Oval 37"/>
          <p:cNvSpPr>
            <a:spLocks noChangeArrowheads="1"/>
          </p:cNvSpPr>
          <p:nvPr/>
        </p:nvSpPr>
        <p:spPr bwMode="auto">
          <a:xfrm>
            <a:off x="4114800" y="4937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34" name="Oval 38"/>
          <p:cNvSpPr>
            <a:spLocks noChangeArrowheads="1"/>
          </p:cNvSpPr>
          <p:nvPr/>
        </p:nvSpPr>
        <p:spPr bwMode="auto">
          <a:xfrm>
            <a:off x="4114800" y="4632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35" name="Oval 39"/>
          <p:cNvSpPr>
            <a:spLocks noChangeArrowheads="1"/>
          </p:cNvSpPr>
          <p:nvPr/>
        </p:nvSpPr>
        <p:spPr bwMode="auto">
          <a:xfrm>
            <a:off x="4114800" y="4327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36" name="Oval 40"/>
          <p:cNvSpPr>
            <a:spLocks noChangeArrowheads="1"/>
          </p:cNvSpPr>
          <p:nvPr/>
        </p:nvSpPr>
        <p:spPr bwMode="auto">
          <a:xfrm>
            <a:off x="4114800" y="4022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37" name="Oval 41"/>
          <p:cNvSpPr>
            <a:spLocks noChangeArrowheads="1"/>
          </p:cNvSpPr>
          <p:nvPr/>
        </p:nvSpPr>
        <p:spPr bwMode="auto">
          <a:xfrm>
            <a:off x="4114800" y="3717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38" name="Oval 42"/>
          <p:cNvSpPr>
            <a:spLocks noChangeArrowheads="1"/>
          </p:cNvSpPr>
          <p:nvPr/>
        </p:nvSpPr>
        <p:spPr bwMode="auto">
          <a:xfrm>
            <a:off x="4114800" y="3413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39" name="Oval 43"/>
          <p:cNvSpPr>
            <a:spLocks noChangeArrowheads="1"/>
          </p:cNvSpPr>
          <p:nvPr/>
        </p:nvSpPr>
        <p:spPr bwMode="auto">
          <a:xfrm>
            <a:off x="4114800" y="3108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40" name="Oval 44"/>
          <p:cNvSpPr>
            <a:spLocks noChangeArrowheads="1"/>
          </p:cNvSpPr>
          <p:nvPr/>
        </p:nvSpPr>
        <p:spPr bwMode="auto">
          <a:xfrm>
            <a:off x="4114800" y="2803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9741" name="Oval 45"/>
          <p:cNvSpPr>
            <a:spLocks noChangeArrowheads="1"/>
          </p:cNvSpPr>
          <p:nvPr/>
        </p:nvSpPr>
        <p:spPr bwMode="auto">
          <a:xfrm>
            <a:off x="4114800" y="2498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42" name="Oval 46"/>
          <p:cNvSpPr>
            <a:spLocks noChangeArrowheads="1"/>
          </p:cNvSpPr>
          <p:nvPr/>
        </p:nvSpPr>
        <p:spPr bwMode="auto">
          <a:xfrm>
            <a:off x="4114800" y="2193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43" name="Oval 47"/>
          <p:cNvSpPr>
            <a:spLocks noChangeArrowheads="1"/>
          </p:cNvSpPr>
          <p:nvPr/>
        </p:nvSpPr>
        <p:spPr bwMode="auto">
          <a:xfrm>
            <a:off x="4114800" y="1889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44" name="Oval 48"/>
          <p:cNvSpPr>
            <a:spLocks noChangeArrowheads="1"/>
          </p:cNvSpPr>
          <p:nvPr/>
        </p:nvSpPr>
        <p:spPr bwMode="auto">
          <a:xfrm>
            <a:off x="4114800" y="1584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45" name="Oval 49"/>
          <p:cNvSpPr>
            <a:spLocks noChangeArrowheads="1"/>
          </p:cNvSpPr>
          <p:nvPr/>
        </p:nvSpPr>
        <p:spPr bwMode="auto">
          <a:xfrm>
            <a:off x="4114800" y="1279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9746" name="Value of Next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709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7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746"/>
                </p:tgtEl>
              </p:cMediaNode>
            </p:audio>
          </p:childTnLst>
        </p:cTn>
      </p:par>
    </p:tnLst>
    <p:bldLst>
      <p:bldP spid="2970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9750"/>
            <a:ext cx="8229600" cy="5586413"/>
          </a:xfrm>
        </p:spPr>
        <p:txBody>
          <a:bodyPr/>
          <a:lstStyle/>
          <a:p>
            <a:pPr lvl="0"/>
            <a:r>
              <a:rPr lang="en-US" dirty="0" smtClean="0">
                <a:solidFill>
                  <a:schemeClr val="bg1"/>
                </a:solidFill>
              </a:rPr>
              <a:t>Thought question: </a:t>
            </a: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Why </a:t>
            </a:r>
            <a:r>
              <a:rPr lang="en-US" dirty="0">
                <a:solidFill>
                  <a:schemeClr val="bg1"/>
                </a:solidFill>
              </a:rPr>
              <a:t>do you think blocking glycolysis would block the inflammatory immune response? 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Answer: many immune cells depend on quick ATP generation by glycolysis to function.  The more “fast acting” the immune cell, the more it typically depends on glycolysis.     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Jeopard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74202" y="6166555"/>
            <a:ext cx="420511" cy="4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3800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3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3505200" y="1127125"/>
            <a:ext cx="2514600" cy="4724400"/>
          </a:xfrm>
          <a:prstGeom prst="rect">
            <a:avLst/>
          </a:prstGeom>
          <a:gradFill rotWithShape="0">
            <a:gsLst>
              <a:gs pos="0">
                <a:srgbClr val="0066CC"/>
              </a:gs>
              <a:gs pos="100000">
                <a:srgbClr val="000066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3571875" y="1835150"/>
            <a:ext cx="2413000" cy="3222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3581400" y="111125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15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3581400" y="1431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3581400" y="1736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3581400" y="2041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3581400" y="2346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3581400" y="2651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3581400" y="2955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9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3581400" y="3260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8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3581400" y="3565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7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3581400" y="3870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6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59" name="Text Box 15"/>
          <p:cNvSpPr txBox="1">
            <a:spLocks noChangeArrowheads="1"/>
          </p:cNvSpPr>
          <p:nvPr/>
        </p:nvSpPr>
        <p:spPr bwMode="auto">
          <a:xfrm>
            <a:off x="3581400" y="4175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3581400" y="4479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61" name="Text Box 17"/>
          <p:cNvSpPr txBox="1">
            <a:spLocks noChangeArrowheads="1"/>
          </p:cNvSpPr>
          <p:nvPr/>
        </p:nvSpPr>
        <p:spPr bwMode="auto">
          <a:xfrm>
            <a:off x="3581400" y="4784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62" name="Text Box 18"/>
          <p:cNvSpPr txBox="1">
            <a:spLocks noChangeArrowheads="1"/>
          </p:cNvSpPr>
          <p:nvPr/>
        </p:nvSpPr>
        <p:spPr bwMode="auto">
          <a:xfrm>
            <a:off x="3581400" y="5089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63" name="Text Box 19"/>
          <p:cNvSpPr txBox="1">
            <a:spLocks noChangeArrowheads="1"/>
          </p:cNvSpPr>
          <p:nvPr/>
        </p:nvSpPr>
        <p:spPr bwMode="auto">
          <a:xfrm>
            <a:off x="3581400" y="5394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64" name="Text Box 20"/>
          <p:cNvSpPr txBox="1">
            <a:spLocks noChangeArrowheads="1"/>
          </p:cNvSpPr>
          <p:nvPr/>
        </p:nvSpPr>
        <p:spPr bwMode="auto">
          <a:xfrm>
            <a:off x="4419600" y="1127125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 Million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1765" name="Text Box 21"/>
          <p:cNvSpPr txBox="1">
            <a:spLocks noChangeArrowheads="1"/>
          </p:cNvSpPr>
          <p:nvPr/>
        </p:nvSpPr>
        <p:spPr bwMode="auto">
          <a:xfrm>
            <a:off x="4419600" y="1447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66" name="Text Box 22"/>
          <p:cNvSpPr txBox="1">
            <a:spLocks noChangeArrowheads="1"/>
          </p:cNvSpPr>
          <p:nvPr/>
        </p:nvSpPr>
        <p:spPr bwMode="auto">
          <a:xfrm>
            <a:off x="4419600" y="1752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$250,000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67" name="Text Box 23"/>
          <p:cNvSpPr txBox="1">
            <a:spLocks noChangeArrowheads="1"/>
          </p:cNvSpPr>
          <p:nvPr/>
        </p:nvSpPr>
        <p:spPr bwMode="auto">
          <a:xfrm>
            <a:off x="4419600" y="2057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$125,000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68" name="Text Box 24"/>
          <p:cNvSpPr txBox="1">
            <a:spLocks noChangeArrowheads="1"/>
          </p:cNvSpPr>
          <p:nvPr/>
        </p:nvSpPr>
        <p:spPr bwMode="auto">
          <a:xfrm>
            <a:off x="4419600" y="2362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$64,000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69" name="Text Box 25"/>
          <p:cNvSpPr txBox="1">
            <a:spLocks noChangeArrowheads="1"/>
          </p:cNvSpPr>
          <p:nvPr/>
        </p:nvSpPr>
        <p:spPr bwMode="auto">
          <a:xfrm>
            <a:off x="4419600" y="2667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$32,000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1770" name="Text Box 26"/>
          <p:cNvSpPr txBox="1">
            <a:spLocks noChangeArrowheads="1"/>
          </p:cNvSpPr>
          <p:nvPr/>
        </p:nvSpPr>
        <p:spPr bwMode="auto">
          <a:xfrm>
            <a:off x="4419600" y="2971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$16,000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71" name="Text Box 27"/>
          <p:cNvSpPr txBox="1">
            <a:spLocks noChangeArrowheads="1"/>
          </p:cNvSpPr>
          <p:nvPr/>
        </p:nvSpPr>
        <p:spPr bwMode="auto">
          <a:xfrm>
            <a:off x="4419600" y="3276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$8,000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72" name="Text Box 28"/>
          <p:cNvSpPr txBox="1">
            <a:spLocks noChangeArrowheads="1"/>
          </p:cNvSpPr>
          <p:nvPr/>
        </p:nvSpPr>
        <p:spPr bwMode="auto">
          <a:xfrm>
            <a:off x="4419600" y="3581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73" name="Text Box 29"/>
          <p:cNvSpPr txBox="1">
            <a:spLocks noChangeArrowheads="1"/>
          </p:cNvSpPr>
          <p:nvPr/>
        </p:nvSpPr>
        <p:spPr bwMode="auto">
          <a:xfrm>
            <a:off x="4419600" y="3886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74" name="Text Box 30"/>
          <p:cNvSpPr txBox="1">
            <a:spLocks noChangeArrowheads="1"/>
          </p:cNvSpPr>
          <p:nvPr/>
        </p:nvSpPr>
        <p:spPr bwMode="auto">
          <a:xfrm>
            <a:off x="4419600" y="4191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$1,000</a:t>
            </a:r>
          </a:p>
        </p:txBody>
      </p:sp>
      <p:sp>
        <p:nvSpPr>
          <p:cNvPr id="31775" name="Text Box 31"/>
          <p:cNvSpPr txBox="1">
            <a:spLocks noChangeArrowheads="1"/>
          </p:cNvSpPr>
          <p:nvPr/>
        </p:nvSpPr>
        <p:spPr bwMode="auto">
          <a:xfrm>
            <a:off x="4419600" y="4495800"/>
            <a:ext cx="1000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76" name="Text Box 32"/>
          <p:cNvSpPr txBox="1">
            <a:spLocks noChangeArrowheads="1"/>
          </p:cNvSpPr>
          <p:nvPr/>
        </p:nvSpPr>
        <p:spPr bwMode="auto">
          <a:xfrm>
            <a:off x="4419600" y="4800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$300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77" name="Text Box 33"/>
          <p:cNvSpPr txBox="1">
            <a:spLocks noChangeArrowheads="1"/>
          </p:cNvSpPr>
          <p:nvPr/>
        </p:nvSpPr>
        <p:spPr bwMode="auto">
          <a:xfrm>
            <a:off x="4419600" y="5105400"/>
            <a:ext cx="1333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78" name="Text Box 34"/>
          <p:cNvSpPr txBox="1">
            <a:spLocks noChangeArrowheads="1"/>
          </p:cNvSpPr>
          <p:nvPr/>
        </p:nvSpPr>
        <p:spPr bwMode="auto">
          <a:xfrm>
            <a:off x="4419600" y="5410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1779" name="Oval 35"/>
          <p:cNvSpPr>
            <a:spLocks noChangeArrowheads="1"/>
          </p:cNvSpPr>
          <p:nvPr/>
        </p:nvSpPr>
        <p:spPr bwMode="auto">
          <a:xfrm>
            <a:off x="4114800" y="5546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80" name="Oval 36"/>
          <p:cNvSpPr>
            <a:spLocks noChangeArrowheads="1"/>
          </p:cNvSpPr>
          <p:nvPr/>
        </p:nvSpPr>
        <p:spPr bwMode="auto">
          <a:xfrm>
            <a:off x="4114800" y="5241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81" name="Oval 37"/>
          <p:cNvSpPr>
            <a:spLocks noChangeArrowheads="1"/>
          </p:cNvSpPr>
          <p:nvPr/>
        </p:nvSpPr>
        <p:spPr bwMode="auto">
          <a:xfrm>
            <a:off x="4114800" y="4937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82" name="Oval 38"/>
          <p:cNvSpPr>
            <a:spLocks noChangeArrowheads="1"/>
          </p:cNvSpPr>
          <p:nvPr/>
        </p:nvSpPr>
        <p:spPr bwMode="auto">
          <a:xfrm>
            <a:off x="4114800" y="4632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83" name="Oval 39"/>
          <p:cNvSpPr>
            <a:spLocks noChangeArrowheads="1"/>
          </p:cNvSpPr>
          <p:nvPr/>
        </p:nvSpPr>
        <p:spPr bwMode="auto">
          <a:xfrm>
            <a:off x="4114800" y="4327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84" name="Oval 40"/>
          <p:cNvSpPr>
            <a:spLocks noChangeArrowheads="1"/>
          </p:cNvSpPr>
          <p:nvPr/>
        </p:nvSpPr>
        <p:spPr bwMode="auto">
          <a:xfrm>
            <a:off x="4114800" y="4022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85" name="Oval 41"/>
          <p:cNvSpPr>
            <a:spLocks noChangeArrowheads="1"/>
          </p:cNvSpPr>
          <p:nvPr/>
        </p:nvSpPr>
        <p:spPr bwMode="auto">
          <a:xfrm>
            <a:off x="4114800" y="3717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86" name="Oval 42"/>
          <p:cNvSpPr>
            <a:spLocks noChangeArrowheads="1"/>
          </p:cNvSpPr>
          <p:nvPr/>
        </p:nvSpPr>
        <p:spPr bwMode="auto">
          <a:xfrm>
            <a:off x="4114800" y="3413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87" name="Oval 43"/>
          <p:cNvSpPr>
            <a:spLocks noChangeArrowheads="1"/>
          </p:cNvSpPr>
          <p:nvPr/>
        </p:nvSpPr>
        <p:spPr bwMode="auto">
          <a:xfrm>
            <a:off x="4114800" y="3108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88" name="Oval 44"/>
          <p:cNvSpPr>
            <a:spLocks noChangeArrowheads="1"/>
          </p:cNvSpPr>
          <p:nvPr/>
        </p:nvSpPr>
        <p:spPr bwMode="auto">
          <a:xfrm>
            <a:off x="4114800" y="2803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1789" name="Oval 45"/>
          <p:cNvSpPr>
            <a:spLocks noChangeArrowheads="1"/>
          </p:cNvSpPr>
          <p:nvPr/>
        </p:nvSpPr>
        <p:spPr bwMode="auto">
          <a:xfrm>
            <a:off x="4114800" y="2498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90" name="Oval 46"/>
          <p:cNvSpPr>
            <a:spLocks noChangeArrowheads="1"/>
          </p:cNvSpPr>
          <p:nvPr/>
        </p:nvSpPr>
        <p:spPr bwMode="auto">
          <a:xfrm>
            <a:off x="4114800" y="2193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91" name="Oval 47"/>
          <p:cNvSpPr>
            <a:spLocks noChangeArrowheads="1"/>
          </p:cNvSpPr>
          <p:nvPr/>
        </p:nvSpPr>
        <p:spPr bwMode="auto">
          <a:xfrm>
            <a:off x="4114800" y="1889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92" name="Oval 48"/>
          <p:cNvSpPr>
            <a:spLocks noChangeArrowheads="1"/>
          </p:cNvSpPr>
          <p:nvPr/>
        </p:nvSpPr>
        <p:spPr bwMode="auto">
          <a:xfrm>
            <a:off x="4114800" y="1584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93" name="Oval 49"/>
          <p:cNvSpPr>
            <a:spLocks noChangeArrowheads="1"/>
          </p:cNvSpPr>
          <p:nvPr/>
        </p:nvSpPr>
        <p:spPr bwMode="auto">
          <a:xfrm>
            <a:off x="4114800" y="1279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1794" name="Value of Next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149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7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794"/>
                </p:tgtEl>
              </p:cMediaNode>
            </p:audio>
          </p:childTnLst>
        </p:cTn>
      </p:par>
    </p:tnLst>
    <p:bldLst>
      <p:bldP spid="3174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9750"/>
            <a:ext cx="8229600" cy="5586413"/>
          </a:xfrm>
        </p:spPr>
        <p:txBody>
          <a:bodyPr/>
          <a:lstStyle/>
          <a:p>
            <a:pPr lvl="0"/>
            <a:r>
              <a:rPr lang="en-US" dirty="0">
                <a:solidFill>
                  <a:srgbClr val="FFFFFF"/>
                </a:solidFill>
              </a:rPr>
              <a:t>Review ketone body production: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In </a:t>
            </a:r>
            <a:r>
              <a:rPr lang="en-US" dirty="0">
                <a:solidFill>
                  <a:srgbClr val="FFFFFF"/>
                </a:solidFill>
              </a:rPr>
              <a:t>what physiologic states are ketone bodies typically produced? </a:t>
            </a:r>
          </a:p>
          <a:p>
            <a:pPr lvl="2"/>
            <a:r>
              <a:rPr lang="en-US" dirty="0" smtClean="0">
                <a:solidFill>
                  <a:srgbClr val="FFFFFF"/>
                </a:solidFill>
              </a:rPr>
              <a:t>starvation</a:t>
            </a:r>
            <a:r>
              <a:rPr lang="en-US" dirty="0">
                <a:solidFill>
                  <a:srgbClr val="FFFFFF"/>
                </a:solidFill>
              </a:rPr>
              <a:t>, diabetes, intense </a:t>
            </a:r>
            <a:r>
              <a:rPr lang="en-US" dirty="0" smtClean="0">
                <a:solidFill>
                  <a:srgbClr val="FFFFFF"/>
                </a:solidFill>
              </a:rPr>
              <a:t>exercise</a:t>
            </a:r>
            <a:endParaRPr lang="en-US" dirty="0">
              <a:solidFill>
                <a:srgbClr val="FFFFFF"/>
              </a:solidFill>
            </a:endParaRPr>
          </a:p>
          <a:p>
            <a:pPr lvl="1"/>
            <a:r>
              <a:rPr lang="en-US" dirty="0">
                <a:solidFill>
                  <a:srgbClr val="FFFFFF"/>
                </a:solidFill>
              </a:rPr>
              <a:t>What organ typically produces ketone bodies and what organs utilize them for energy? </a:t>
            </a:r>
          </a:p>
          <a:p>
            <a:pPr lvl="2"/>
            <a:r>
              <a:rPr lang="en-US" dirty="0" smtClean="0">
                <a:solidFill>
                  <a:srgbClr val="FFFFFF"/>
                </a:solidFill>
              </a:rPr>
              <a:t>Liver </a:t>
            </a:r>
            <a:r>
              <a:rPr lang="en-US" dirty="0">
                <a:solidFill>
                  <a:srgbClr val="FFFFFF"/>
                </a:solidFill>
              </a:rPr>
              <a:t>makes; brain, heart, and muscle </a:t>
            </a:r>
            <a:r>
              <a:rPr lang="en-US" dirty="0" smtClean="0">
                <a:solidFill>
                  <a:srgbClr val="FFFFFF"/>
                </a:solidFill>
              </a:rPr>
              <a:t>use</a:t>
            </a:r>
            <a:r>
              <a:rPr lang="en-US" dirty="0">
                <a:solidFill>
                  <a:srgbClr val="FFFFFF"/>
                </a:solidFill>
              </a:rPr>
              <a:t>.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Value of Next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308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9750"/>
            <a:ext cx="8229600" cy="5586413"/>
          </a:xfrm>
        </p:spPr>
        <p:txBody>
          <a:bodyPr/>
          <a:lstStyle/>
          <a:p>
            <a:pPr lvl="1"/>
            <a:r>
              <a:rPr lang="en-US" dirty="0">
                <a:solidFill>
                  <a:srgbClr val="FFFFFF"/>
                </a:solidFill>
              </a:rPr>
              <a:t>Why are ketone bodies produced during CR or low-carb diets? (week 1/3)</a:t>
            </a:r>
          </a:p>
          <a:p>
            <a:pPr lvl="2"/>
            <a:r>
              <a:rPr lang="en-US" dirty="0">
                <a:solidFill>
                  <a:srgbClr val="FFFFFF"/>
                </a:solidFill>
              </a:rPr>
              <a:t>Fatty acid </a:t>
            </a:r>
            <a:r>
              <a:rPr lang="en-US" dirty="0" err="1">
                <a:solidFill>
                  <a:srgbClr val="FFFFFF"/>
                </a:solidFill>
              </a:rPr>
              <a:t>metab</a:t>
            </a:r>
            <a:r>
              <a:rPr lang="en-US" dirty="0">
                <a:solidFill>
                  <a:srgbClr val="FFFFFF"/>
                </a:solidFill>
              </a:rPr>
              <a:t>; alt energy source to produce ATP when glucose unavailable … </a:t>
            </a:r>
          </a:p>
          <a:p>
            <a:pPr lvl="2"/>
            <a:r>
              <a:rPr lang="en-US" dirty="0">
                <a:solidFill>
                  <a:srgbClr val="FFFFFF"/>
                </a:solidFill>
              </a:rPr>
              <a:t>If no glucose, then oxaloacetate (formed by combining 2 pyruvates at the conclusion of glycolysis) is insufficient, and the acetyl CoA generated from lipolysis and beta oxidation of fatty acids is unable to enter the TCA cycle; the excess acetyl CoA molecules are condensed in pairs to form </a:t>
            </a:r>
            <a:r>
              <a:rPr lang="en-US" dirty="0" err="1">
                <a:solidFill>
                  <a:srgbClr val="FFFFFF"/>
                </a:solidFill>
              </a:rPr>
              <a:t>acetoacetylCoA</a:t>
            </a:r>
            <a:r>
              <a:rPr lang="en-US" dirty="0">
                <a:solidFill>
                  <a:srgbClr val="FFFFFF"/>
                </a:solidFill>
              </a:rPr>
              <a:t>, which is converted to ketone bodies by 2 additional enzymatic steps (see Week 3 clinical correlation).   </a:t>
            </a:r>
          </a:p>
        </p:txBody>
      </p:sp>
      <p:pic>
        <p:nvPicPr>
          <p:cNvPr id="4" name="Value of Next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857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3505200" y="1127125"/>
            <a:ext cx="2514600" cy="4724400"/>
          </a:xfrm>
          <a:prstGeom prst="rect">
            <a:avLst/>
          </a:prstGeom>
          <a:gradFill rotWithShape="0">
            <a:gsLst>
              <a:gs pos="0">
                <a:srgbClr val="0066CC"/>
              </a:gs>
              <a:gs pos="100000">
                <a:srgbClr val="000066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3571875" y="1519238"/>
            <a:ext cx="2413000" cy="3222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3581400" y="111125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15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3581400" y="1431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3581400" y="1736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3581400" y="2041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3581400" y="2346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3581400" y="2651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3581400" y="2955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9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3581400" y="3260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8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05" name="Text Box 13"/>
          <p:cNvSpPr txBox="1">
            <a:spLocks noChangeArrowheads="1"/>
          </p:cNvSpPr>
          <p:nvPr/>
        </p:nvSpPr>
        <p:spPr bwMode="auto">
          <a:xfrm>
            <a:off x="3581400" y="3565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7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06" name="Text Box 14"/>
          <p:cNvSpPr txBox="1">
            <a:spLocks noChangeArrowheads="1"/>
          </p:cNvSpPr>
          <p:nvPr/>
        </p:nvSpPr>
        <p:spPr bwMode="auto">
          <a:xfrm>
            <a:off x="3581400" y="3870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6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07" name="Text Box 15"/>
          <p:cNvSpPr txBox="1">
            <a:spLocks noChangeArrowheads="1"/>
          </p:cNvSpPr>
          <p:nvPr/>
        </p:nvSpPr>
        <p:spPr bwMode="auto">
          <a:xfrm>
            <a:off x="3581400" y="4175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33808" name="Text Box 16"/>
          <p:cNvSpPr txBox="1">
            <a:spLocks noChangeArrowheads="1"/>
          </p:cNvSpPr>
          <p:nvPr/>
        </p:nvSpPr>
        <p:spPr bwMode="auto">
          <a:xfrm>
            <a:off x="3581400" y="4479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09" name="Text Box 17"/>
          <p:cNvSpPr txBox="1">
            <a:spLocks noChangeArrowheads="1"/>
          </p:cNvSpPr>
          <p:nvPr/>
        </p:nvSpPr>
        <p:spPr bwMode="auto">
          <a:xfrm>
            <a:off x="3581400" y="4784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10" name="Text Box 18"/>
          <p:cNvSpPr txBox="1">
            <a:spLocks noChangeArrowheads="1"/>
          </p:cNvSpPr>
          <p:nvPr/>
        </p:nvSpPr>
        <p:spPr bwMode="auto">
          <a:xfrm>
            <a:off x="3581400" y="5089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11" name="Text Box 19"/>
          <p:cNvSpPr txBox="1">
            <a:spLocks noChangeArrowheads="1"/>
          </p:cNvSpPr>
          <p:nvPr/>
        </p:nvSpPr>
        <p:spPr bwMode="auto">
          <a:xfrm>
            <a:off x="3581400" y="5394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12" name="Text Box 20"/>
          <p:cNvSpPr txBox="1">
            <a:spLocks noChangeArrowheads="1"/>
          </p:cNvSpPr>
          <p:nvPr/>
        </p:nvSpPr>
        <p:spPr bwMode="auto">
          <a:xfrm>
            <a:off x="4419600" y="1127125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 Million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3813" name="Text Box 21"/>
          <p:cNvSpPr txBox="1">
            <a:spLocks noChangeArrowheads="1"/>
          </p:cNvSpPr>
          <p:nvPr/>
        </p:nvSpPr>
        <p:spPr bwMode="auto">
          <a:xfrm>
            <a:off x="4419600" y="1447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14" name="Text Box 22"/>
          <p:cNvSpPr txBox="1">
            <a:spLocks noChangeArrowheads="1"/>
          </p:cNvSpPr>
          <p:nvPr/>
        </p:nvSpPr>
        <p:spPr bwMode="auto">
          <a:xfrm>
            <a:off x="4419600" y="1752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$250,000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15" name="Text Box 23"/>
          <p:cNvSpPr txBox="1">
            <a:spLocks noChangeArrowheads="1"/>
          </p:cNvSpPr>
          <p:nvPr/>
        </p:nvSpPr>
        <p:spPr bwMode="auto">
          <a:xfrm>
            <a:off x="4419600" y="2057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$125,000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16" name="Text Box 24"/>
          <p:cNvSpPr txBox="1">
            <a:spLocks noChangeArrowheads="1"/>
          </p:cNvSpPr>
          <p:nvPr/>
        </p:nvSpPr>
        <p:spPr bwMode="auto">
          <a:xfrm>
            <a:off x="4419600" y="2362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$64,000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17" name="Text Box 25"/>
          <p:cNvSpPr txBox="1">
            <a:spLocks noChangeArrowheads="1"/>
          </p:cNvSpPr>
          <p:nvPr/>
        </p:nvSpPr>
        <p:spPr bwMode="auto">
          <a:xfrm>
            <a:off x="4419600" y="2667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$32,000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3818" name="Text Box 26"/>
          <p:cNvSpPr txBox="1">
            <a:spLocks noChangeArrowheads="1"/>
          </p:cNvSpPr>
          <p:nvPr/>
        </p:nvSpPr>
        <p:spPr bwMode="auto">
          <a:xfrm>
            <a:off x="4419600" y="2971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$16,000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19" name="Text Box 27"/>
          <p:cNvSpPr txBox="1">
            <a:spLocks noChangeArrowheads="1"/>
          </p:cNvSpPr>
          <p:nvPr/>
        </p:nvSpPr>
        <p:spPr bwMode="auto">
          <a:xfrm>
            <a:off x="4419600" y="3276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$8,000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20" name="Text Box 28"/>
          <p:cNvSpPr txBox="1">
            <a:spLocks noChangeArrowheads="1"/>
          </p:cNvSpPr>
          <p:nvPr/>
        </p:nvSpPr>
        <p:spPr bwMode="auto">
          <a:xfrm>
            <a:off x="4419600" y="3581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21" name="Text Box 29"/>
          <p:cNvSpPr txBox="1">
            <a:spLocks noChangeArrowheads="1"/>
          </p:cNvSpPr>
          <p:nvPr/>
        </p:nvSpPr>
        <p:spPr bwMode="auto">
          <a:xfrm>
            <a:off x="4419600" y="3886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22" name="Text Box 30"/>
          <p:cNvSpPr txBox="1">
            <a:spLocks noChangeArrowheads="1"/>
          </p:cNvSpPr>
          <p:nvPr/>
        </p:nvSpPr>
        <p:spPr bwMode="auto">
          <a:xfrm>
            <a:off x="4419600" y="4191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$1,000</a:t>
            </a:r>
          </a:p>
        </p:txBody>
      </p:sp>
      <p:sp>
        <p:nvSpPr>
          <p:cNvPr id="33823" name="Text Box 31"/>
          <p:cNvSpPr txBox="1">
            <a:spLocks noChangeArrowheads="1"/>
          </p:cNvSpPr>
          <p:nvPr/>
        </p:nvSpPr>
        <p:spPr bwMode="auto">
          <a:xfrm>
            <a:off x="4419600" y="4495800"/>
            <a:ext cx="1000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24" name="Text Box 32"/>
          <p:cNvSpPr txBox="1">
            <a:spLocks noChangeArrowheads="1"/>
          </p:cNvSpPr>
          <p:nvPr/>
        </p:nvSpPr>
        <p:spPr bwMode="auto">
          <a:xfrm>
            <a:off x="4419600" y="4800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$300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25" name="Text Box 33"/>
          <p:cNvSpPr txBox="1">
            <a:spLocks noChangeArrowheads="1"/>
          </p:cNvSpPr>
          <p:nvPr/>
        </p:nvSpPr>
        <p:spPr bwMode="auto">
          <a:xfrm>
            <a:off x="4419600" y="5105400"/>
            <a:ext cx="1333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26" name="Text Box 34"/>
          <p:cNvSpPr txBox="1">
            <a:spLocks noChangeArrowheads="1"/>
          </p:cNvSpPr>
          <p:nvPr/>
        </p:nvSpPr>
        <p:spPr bwMode="auto">
          <a:xfrm>
            <a:off x="4419600" y="5410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33827" name="Oval 35"/>
          <p:cNvSpPr>
            <a:spLocks noChangeArrowheads="1"/>
          </p:cNvSpPr>
          <p:nvPr/>
        </p:nvSpPr>
        <p:spPr bwMode="auto">
          <a:xfrm>
            <a:off x="4114800" y="5546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28" name="Oval 36"/>
          <p:cNvSpPr>
            <a:spLocks noChangeArrowheads="1"/>
          </p:cNvSpPr>
          <p:nvPr/>
        </p:nvSpPr>
        <p:spPr bwMode="auto">
          <a:xfrm>
            <a:off x="4114800" y="5241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29" name="Oval 37"/>
          <p:cNvSpPr>
            <a:spLocks noChangeArrowheads="1"/>
          </p:cNvSpPr>
          <p:nvPr/>
        </p:nvSpPr>
        <p:spPr bwMode="auto">
          <a:xfrm>
            <a:off x="4114800" y="4937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30" name="Oval 38"/>
          <p:cNvSpPr>
            <a:spLocks noChangeArrowheads="1"/>
          </p:cNvSpPr>
          <p:nvPr/>
        </p:nvSpPr>
        <p:spPr bwMode="auto">
          <a:xfrm>
            <a:off x="4114800" y="4632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31" name="Oval 39"/>
          <p:cNvSpPr>
            <a:spLocks noChangeArrowheads="1"/>
          </p:cNvSpPr>
          <p:nvPr/>
        </p:nvSpPr>
        <p:spPr bwMode="auto">
          <a:xfrm>
            <a:off x="4114800" y="4327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32" name="Oval 40"/>
          <p:cNvSpPr>
            <a:spLocks noChangeArrowheads="1"/>
          </p:cNvSpPr>
          <p:nvPr/>
        </p:nvSpPr>
        <p:spPr bwMode="auto">
          <a:xfrm>
            <a:off x="4114800" y="4022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33" name="Oval 41"/>
          <p:cNvSpPr>
            <a:spLocks noChangeArrowheads="1"/>
          </p:cNvSpPr>
          <p:nvPr/>
        </p:nvSpPr>
        <p:spPr bwMode="auto">
          <a:xfrm>
            <a:off x="4114800" y="3717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34" name="Oval 42"/>
          <p:cNvSpPr>
            <a:spLocks noChangeArrowheads="1"/>
          </p:cNvSpPr>
          <p:nvPr/>
        </p:nvSpPr>
        <p:spPr bwMode="auto">
          <a:xfrm>
            <a:off x="4114800" y="3413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35" name="Oval 43"/>
          <p:cNvSpPr>
            <a:spLocks noChangeArrowheads="1"/>
          </p:cNvSpPr>
          <p:nvPr/>
        </p:nvSpPr>
        <p:spPr bwMode="auto">
          <a:xfrm>
            <a:off x="4114800" y="3108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36" name="Oval 44"/>
          <p:cNvSpPr>
            <a:spLocks noChangeArrowheads="1"/>
          </p:cNvSpPr>
          <p:nvPr/>
        </p:nvSpPr>
        <p:spPr bwMode="auto">
          <a:xfrm>
            <a:off x="4114800" y="2803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3837" name="Oval 45"/>
          <p:cNvSpPr>
            <a:spLocks noChangeArrowheads="1"/>
          </p:cNvSpPr>
          <p:nvPr/>
        </p:nvSpPr>
        <p:spPr bwMode="auto">
          <a:xfrm>
            <a:off x="4114800" y="2498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38" name="Oval 46"/>
          <p:cNvSpPr>
            <a:spLocks noChangeArrowheads="1"/>
          </p:cNvSpPr>
          <p:nvPr/>
        </p:nvSpPr>
        <p:spPr bwMode="auto">
          <a:xfrm>
            <a:off x="4114800" y="2193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39" name="Oval 47"/>
          <p:cNvSpPr>
            <a:spLocks noChangeArrowheads="1"/>
          </p:cNvSpPr>
          <p:nvPr/>
        </p:nvSpPr>
        <p:spPr bwMode="auto">
          <a:xfrm>
            <a:off x="4114800" y="1889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40" name="Oval 48"/>
          <p:cNvSpPr>
            <a:spLocks noChangeArrowheads="1"/>
          </p:cNvSpPr>
          <p:nvPr/>
        </p:nvSpPr>
        <p:spPr bwMode="auto">
          <a:xfrm>
            <a:off x="4114800" y="1584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41" name="Oval 49"/>
          <p:cNvSpPr>
            <a:spLocks noChangeArrowheads="1"/>
          </p:cNvSpPr>
          <p:nvPr/>
        </p:nvSpPr>
        <p:spPr bwMode="auto">
          <a:xfrm>
            <a:off x="4114800" y="1279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3842" name="Value of Next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965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8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842"/>
                </p:tgtEl>
              </p:cMediaNode>
            </p:audio>
          </p:childTnLst>
        </p:cTn>
      </p:par>
    </p:tnLst>
    <p:bldLst>
      <p:bldP spid="3379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9750"/>
            <a:ext cx="8229600" cy="5586413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u="sng" dirty="0">
                <a:solidFill>
                  <a:srgbClr val="FFFFFF"/>
                </a:solidFill>
              </a:rPr>
              <a:t>Fasting/Caloric Restriction (CR)</a:t>
            </a:r>
            <a:endParaRPr lang="en-US" dirty="0">
              <a:solidFill>
                <a:srgbClr val="FFFFFF"/>
              </a:solidFill>
            </a:endParaRPr>
          </a:p>
          <a:p>
            <a:pPr lvl="1"/>
            <a:r>
              <a:rPr lang="en-US" dirty="0">
                <a:solidFill>
                  <a:srgbClr val="FFFFFF"/>
                </a:solidFill>
              </a:rPr>
              <a:t>Reported to reduce inflammation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Status of field: Unknown what effect ketones/other alternative metabolites produced during fasting have on innate immune response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Q: What is currently known about the health benefits of CR? What are the major players?</a:t>
            </a:r>
          </a:p>
          <a:p>
            <a:pPr lvl="2"/>
            <a:r>
              <a:rPr lang="en-US" dirty="0">
                <a:solidFill>
                  <a:srgbClr val="FFFFFF"/>
                </a:solidFill>
              </a:rPr>
              <a:t>Extends lifespan</a:t>
            </a:r>
          </a:p>
          <a:p>
            <a:pPr lvl="2"/>
            <a:r>
              <a:rPr lang="en-US" dirty="0">
                <a:solidFill>
                  <a:srgbClr val="FFFFFF"/>
                </a:solidFill>
              </a:rPr>
              <a:t>CR reduces IGF signaling (increased IGF signaling associated w/ many pathologies)</a:t>
            </a:r>
          </a:p>
          <a:p>
            <a:pPr lvl="2"/>
            <a:r>
              <a:rPr lang="en-US" dirty="0">
                <a:solidFill>
                  <a:srgbClr val="FFFFFF"/>
                </a:solidFill>
              </a:rPr>
              <a:t>Activation of NAD+-dependent </a:t>
            </a:r>
            <a:r>
              <a:rPr lang="en-US" dirty="0" err="1">
                <a:solidFill>
                  <a:srgbClr val="FFFFFF"/>
                </a:solidFill>
              </a:rPr>
              <a:t>Sirtuins</a:t>
            </a:r>
            <a:r>
              <a:rPr lang="en-US" dirty="0">
                <a:solidFill>
                  <a:srgbClr val="FFFFFF"/>
                </a:solidFill>
              </a:rPr>
              <a:t> (histone </a:t>
            </a:r>
            <a:r>
              <a:rPr lang="en-US" dirty="0" err="1">
                <a:solidFill>
                  <a:srgbClr val="FFFFFF"/>
                </a:solidFill>
              </a:rPr>
              <a:t>deacetylases</a:t>
            </a:r>
            <a:r>
              <a:rPr lang="en-US" dirty="0">
                <a:solidFill>
                  <a:srgbClr val="FFFFFF"/>
                </a:solidFill>
              </a:rPr>
              <a:t>)</a:t>
            </a:r>
          </a:p>
          <a:p>
            <a:pPr lvl="2"/>
            <a:r>
              <a:rPr lang="en-US" dirty="0">
                <a:solidFill>
                  <a:srgbClr val="FFFFFF"/>
                </a:solidFill>
              </a:rPr>
              <a:t>Roles in metabolism, DNA repair, response to stress, aging</a:t>
            </a:r>
          </a:p>
          <a:p>
            <a:pPr lvl="2"/>
            <a:r>
              <a:rPr lang="en-US" dirty="0">
                <a:solidFill>
                  <a:srgbClr val="FFFFFF"/>
                </a:solidFill>
              </a:rPr>
              <a:t>Reduces inflammation (</a:t>
            </a:r>
            <a:r>
              <a:rPr lang="en-US" dirty="0" err="1">
                <a:solidFill>
                  <a:srgbClr val="FFFFFF"/>
                </a:solidFill>
              </a:rPr>
              <a:t>prob</a:t>
            </a:r>
            <a:r>
              <a:rPr lang="en-US" dirty="0">
                <a:solidFill>
                  <a:srgbClr val="FFFFFF"/>
                </a:solidFill>
              </a:rPr>
              <a:t> contributes to lifespan)</a:t>
            </a:r>
          </a:p>
          <a:p>
            <a:pPr lvl="2"/>
            <a:r>
              <a:rPr lang="en-US" dirty="0">
                <a:solidFill>
                  <a:srgbClr val="FFFFFF"/>
                </a:solidFill>
              </a:rPr>
              <a:t>SIRT2 (</a:t>
            </a:r>
            <a:r>
              <a:rPr lang="en-US" dirty="0" err="1">
                <a:solidFill>
                  <a:srgbClr val="FFFFFF"/>
                </a:solidFill>
              </a:rPr>
              <a:t>sirtuin</a:t>
            </a:r>
            <a:r>
              <a:rPr lang="en-US" dirty="0">
                <a:solidFill>
                  <a:srgbClr val="FFFFFF"/>
                </a:solidFill>
              </a:rPr>
              <a:t> activated by CR) also known to inhibit inflammation (via </a:t>
            </a:r>
            <a:r>
              <a:rPr lang="en-US" dirty="0" err="1">
                <a:solidFill>
                  <a:srgbClr val="FFFFFF"/>
                </a:solidFill>
              </a:rPr>
              <a:t>inflammasome</a:t>
            </a:r>
            <a:r>
              <a:rPr lang="en-US" dirty="0">
                <a:solidFill>
                  <a:srgbClr val="FFFFFF"/>
                </a:solidFill>
              </a:rPr>
              <a:t> NLRP3)</a:t>
            </a:r>
          </a:p>
          <a:p>
            <a:pPr lvl="2"/>
            <a:r>
              <a:rPr lang="en-US" dirty="0">
                <a:solidFill>
                  <a:srgbClr val="FFFFFF"/>
                </a:solidFill>
              </a:rPr>
              <a:t>SIRT6 (another </a:t>
            </a:r>
            <a:r>
              <a:rPr lang="en-US" dirty="0" err="1">
                <a:solidFill>
                  <a:srgbClr val="FFFFFF"/>
                </a:solidFill>
              </a:rPr>
              <a:t>sirtuin</a:t>
            </a:r>
            <a:r>
              <a:rPr lang="en-US" dirty="0">
                <a:solidFill>
                  <a:srgbClr val="FFFFFF"/>
                </a:solidFill>
              </a:rPr>
              <a:t>) known to modulate inflammatory response via repression of NF-KB signaling</a:t>
            </a:r>
          </a:p>
          <a:p>
            <a:pPr lvl="2"/>
            <a:r>
              <a:rPr lang="en-US" b="1" i="1" dirty="0">
                <a:solidFill>
                  <a:srgbClr val="FFFFFF"/>
                </a:solidFill>
              </a:rPr>
              <a:t>Before this paper, unknown whether metabolites could directly affect inflammation.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Value of Next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913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505200" y="1127125"/>
            <a:ext cx="2514600" cy="4724400"/>
          </a:xfrm>
          <a:prstGeom prst="rect">
            <a:avLst/>
          </a:prstGeom>
          <a:gradFill rotWithShape="0">
            <a:gsLst>
              <a:gs pos="0">
                <a:srgbClr val="0066CC"/>
              </a:gs>
              <a:gs pos="100000">
                <a:srgbClr val="000066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571875" y="1182688"/>
            <a:ext cx="2413000" cy="3222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3581400" y="111125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15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3581400" y="1431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3581400" y="1736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3581400" y="2041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3581400" y="2346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3581400" y="2651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3581400" y="2955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9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3581400" y="3260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8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3581400" y="3565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7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3581400" y="3870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6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3581400" y="4175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3581400" y="4479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3581400" y="4784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3581400" y="5089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3581400" y="5394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4419600" y="1127125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 Million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3333" name="Text Box 21"/>
          <p:cNvSpPr txBox="1">
            <a:spLocks noChangeArrowheads="1"/>
          </p:cNvSpPr>
          <p:nvPr/>
        </p:nvSpPr>
        <p:spPr bwMode="auto">
          <a:xfrm>
            <a:off x="4419600" y="1447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34" name="Text Box 22"/>
          <p:cNvSpPr txBox="1">
            <a:spLocks noChangeArrowheads="1"/>
          </p:cNvSpPr>
          <p:nvPr/>
        </p:nvSpPr>
        <p:spPr bwMode="auto">
          <a:xfrm>
            <a:off x="4419600" y="1752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$250,000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35" name="Text Box 23"/>
          <p:cNvSpPr txBox="1">
            <a:spLocks noChangeArrowheads="1"/>
          </p:cNvSpPr>
          <p:nvPr/>
        </p:nvSpPr>
        <p:spPr bwMode="auto">
          <a:xfrm>
            <a:off x="4419600" y="2057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$125,000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36" name="Text Box 24"/>
          <p:cNvSpPr txBox="1">
            <a:spLocks noChangeArrowheads="1"/>
          </p:cNvSpPr>
          <p:nvPr/>
        </p:nvSpPr>
        <p:spPr bwMode="auto">
          <a:xfrm>
            <a:off x="4419600" y="2362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$64,000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37" name="Text Box 25"/>
          <p:cNvSpPr txBox="1">
            <a:spLocks noChangeArrowheads="1"/>
          </p:cNvSpPr>
          <p:nvPr/>
        </p:nvSpPr>
        <p:spPr bwMode="auto">
          <a:xfrm>
            <a:off x="4419600" y="2667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$32,000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3338" name="Text Box 26"/>
          <p:cNvSpPr txBox="1">
            <a:spLocks noChangeArrowheads="1"/>
          </p:cNvSpPr>
          <p:nvPr/>
        </p:nvSpPr>
        <p:spPr bwMode="auto">
          <a:xfrm>
            <a:off x="4419600" y="2971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$16,000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39" name="Text Box 27"/>
          <p:cNvSpPr txBox="1">
            <a:spLocks noChangeArrowheads="1"/>
          </p:cNvSpPr>
          <p:nvPr/>
        </p:nvSpPr>
        <p:spPr bwMode="auto">
          <a:xfrm>
            <a:off x="4419600" y="3276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$8,000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40" name="Text Box 28"/>
          <p:cNvSpPr txBox="1">
            <a:spLocks noChangeArrowheads="1"/>
          </p:cNvSpPr>
          <p:nvPr/>
        </p:nvSpPr>
        <p:spPr bwMode="auto">
          <a:xfrm>
            <a:off x="4419600" y="3581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41" name="Text Box 29"/>
          <p:cNvSpPr txBox="1">
            <a:spLocks noChangeArrowheads="1"/>
          </p:cNvSpPr>
          <p:nvPr/>
        </p:nvSpPr>
        <p:spPr bwMode="auto">
          <a:xfrm>
            <a:off x="4419600" y="3886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42" name="Text Box 30"/>
          <p:cNvSpPr txBox="1">
            <a:spLocks noChangeArrowheads="1"/>
          </p:cNvSpPr>
          <p:nvPr/>
        </p:nvSpPr>
        <p:spPr bwMode="auto">
          <a:xfrm>
            <a:off x="4419600" y="4191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$1,000</a:t>
            </a:r>
          </a:p>
        </p:txBody>
      </p:sp>
      <p:sp>
        <p:nvSpPr>
          <p:cNvPr id="13343" name="Text Box 31"/>
          <p:cNvSpPr txBox="1">
            <a:spLocks noChangeArrowheads="1"/>
          </p:cNvSpPr>
          <p:nvPr/>
        </p:nvSpPr>
        <p:spPr bwMode="auto">
          <a:xfrm>
            <a:off x="4419600" y="4495800"/>
            <a:ext cx="1000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44" name="Text Box 32"/>
          <p:cNvSpPr txBox="1">
            <a:spLocks noChangeArrowheads="1"/>
          </p:cNvSpPr>
          <p:nvPr/>
        </p:nvSpPr>
        <p:spPr bwMode="auto">
          <a:xfrm>
            <a:off x="4419600" y="4800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$300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45" name="Text Box 33"/>
          <p:cNvSpPr txBox="1">
            <a:spLocks noChangeArrowheads="1"/>
          </p:cNvSpPr>
          <p:nvPr/>
        </p:nvSpPr>
        <p:spPr bwMode="auto">
          <a:xfrm>
            <a:off x="4419600" y="5105400"/>
            <a:ext cx="1333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46" name="Text Box 34"/>
          <p:cNvSpPr txBox="1">
            <a:spLocks noChangeArrowheads="1"/>
          </p:cNvSpPr>
          <p:nvPr/>
        </p:nvSpPr>
        <p:spPr bwMode="auto">
          <a:xfrm>
            <a:off x="4419600" y="5410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13347" name="Oval 35"/>
          <p:cNvSpPr>
            <a:spLocks noChangeArrowheads="1"/>
          </p:cNvSpPr>
          <p:nvPr/>
        </p:nvSpPr>
        <p:spPr bwMode="auto">
          <a:xfrm>
            <a:off x="4114800" y="5546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48" name="Oval 36"/>
          <p:cNvSpPr>
            <a:spLocks noChangeArrowheads="1"/>
          </p:cNvSpPr>
          <p:nvPr/>
        </p:nvSpPr>
        <p:spPr bwMode="auto">
          <a:xfrm>
            <a:off x="4114800" y="5241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49" name="Oval 37"/>
          <p:cNvSpPr>
            <a:spLocks noChangeArrowheads="1"/>
          </p:cNvSpPr>
          <p:nvPr/>
        </p:nvSpPr>
        <p:spPr bwMode="auto">
          <a:xfrm>
            <a:off x="4114800" y="4937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50" name="Oval 38"/>
          <p:cNvSpPr>
            <a:spLocks noChangeArrowheads="1"/>
          </p:cNvSpPr>
          <p:nvPr/>
        </p:nvSpPr>
        <p:spPr bwMode="auto">
          <a:xfrm>
            <a:off x="4114800" y="4632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51" name="Oval 39"/>
          <p:cNvSpPr>
            <a:spLocks noChangeArrowheads="1"/>
          </p:cNvSpPr>
          <p:nvPr/>
        </p:nvSpPr>
        <p:spPr bwMode="auto">
          <a:xfrm>
            <a:off x="4114800" y="4327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52" name="Oval 40"/>
          <p:cNvSpPr>
            <a:spLocks noChangeArrowheads="1"/>
          </p:cNvSpPr>
          <p:nvPr/>
        </p:nvSpPr>
        <p:spPr bwMode="auto">
          <a:xfrm>
            <a:off x="4114800" y="4022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53" name="Oval 41"/>
          <p:cNvSpPr>
            <a:spLocks noChangeArrowheads="1"/>
          </p:cNvSpPr>
          <p:nvPr/>
        </p:nvSpPr>
        <p:spPr bwMode="auto">
          <a:xfrm>
            <a:off x="4114800" y="3717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54" name="Oval 42"/>
          <p:cNvSpPr>
            <a:spLocks noChangeArrowheads="1"/>
          </p:cNvSpPr>
          <p:nvPr/>
        </p:nvSpPr>
        <p:spPr bwMode="auto">
          <a:xfrm>
            <a:off x="4114800" y="3413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55" name="Oval 43"/>
          <p:cNvSpPr>
            <a:spLocks noChangeArrowheads="1"/>
          </p:cNvSpPr>
          <p:nvPr/>
        </p:nvSpPr>
        <p:spPr bwMode="auto">
          <a:xfrm>
            <a:off x="4114800" y="3108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56" name="Oval 44"/>
          <p:cNvSpPr>
            <a:spLocks noChangeArrowheads="1"/>
          </p:cNvSpPr>
          <p:nvPr/>
        </p:nvSpPr>
        <p:spPr bwMode="auto">
          <a:xfrm>
            <a:off x="4114800" y="2803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357" name="Oval 45"/>
          <p:cNvSpPr>
            <a:spLocks noChangeArrowheads="1"/>
          </p:cNvSpPr>
          <p:nvPr/>
        </p:nvSpPr>
        <p:spPr bwMode="auto">
          <a:xfrm>
            <a:off x="4114800" y="2498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58" name="Oval 46"/>
          <p:cNvSpPr>
            <a:spLocks noChangeArrowheads="1"/>
          </p:cNvSpPr>
          <p:nvPr/>
        </p:nvSpPr>
        <p:spPr bwMode="auto">
          <a:xfrm>
            <a:off x="4114800" y="2193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59" name="Oval 47"/>
          <p:cNvSpPr>
            <a:spLocks noChangeArrowheads="1"/>
          </p:cNvSpPr>
          <p:nvPr/>
        </p:nvSpPr>
        <p:spPr bwMode="auto">
          <a:xfrm>
            <a:off x="4114800" y="1889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60" name="Oval 48"/>
          <p:cNvSpPr>
            <a:spLocks noChangeArrowheads="1"/>
          </p:cNvSpPr>
          <p:nvPr/>
        </p:nvSpPr>
        <p:spPr bwMode="auto">
          <a:xfrm>
            <a:off x="4114800" y="1584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61" name="Oval 49"/>
          <p:cNvSpPr>
            <a:spLocks noChangeArrowheads="1"/>
          </p:cNvSpPr>
          <p:nvPr/>
        </p:nvSpPr>
        <p:spPr bwMode="auto">
          <a:xfrm>
            <a:off x="4114800" y="1279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3362" name="Value of Next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409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3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62"/>
                </p:tgtEl>
              </p:cMediaNode>
            </p:audio>
          </p:childTnLst>
        </p:cTn>
      </p:par>
    </p:tnLst>
    <p:bldLst>
      <p:bldP spid="133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65202"/>
            <a:ext cx="8229600" cy="5460962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What can be used to measure gout risk? 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Steady state serum </a:t>
            </a:r>
            <a:r>
              <a:rPr lang="en-US" dirty="0" err="1" smtClean="0">
                <a:solidFill>
                  <a:schemeClr val="bg1"/>
                </a:solidFill>
              </a:rPr>
              <a:t>urate</a:t>
            </a:r>
            <a:r>
              <a:rPr lang="en-US" dirty="0" smtClean="0">
                <a:solidFill>
                  <a:schemeClr val="bg1"/>
                </a:solidFill>
              </a:rPr>
              <a:t> levels correlate with gout risk</a:t>
            </a:r>
          </a:p>
        </p:txBody>
      </p:sp>
      <p:pic>
        <p:nvPicPr>
          <p:cNvPr id="4" name="New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464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476376"/>
            <a:ext cx="7772400" cy="42926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Write down on your boards:</a:t>
            </a:r>
            <a:br>
              <a:rPr lang="en-US" dirty="0" smtClean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/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 smtClean="0">
                <a:solidFill>
                  <a:srgbClr val="FFFFFF"/>
                </a:solidFill>
              </a:rPr>
              <a:t>What’s the most important figure from this week’s paper?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Jeopard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74202" y="6166555"/>
            <a:ext cx="420511" cy="4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898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Lets Play Theme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844" name="Group 4"/>
          <p:cNvGrpSpPr>
            <a:grpSpLocks/>
          </p:cNvGrpSpPr>
          <p:nvPr/>
        </p:nvGrpSpPr>
        <p:grpSpPr bwMode="auto">
          <a:xfrm>
            <a:off x="9220200" y="457200"/>
            <a:ext cx="7239000" cy="5638800"/>
            <a:chOff x="0" y="288"/>
            <a:chExt cx="4560" cy="3552"/>
          </a:xfrm>
        </p:grpSpPr>
        <p:sp>
          <p:nvSpPr>
            <p:cNvPr id="35845" name="Rectangle 5"/>
            <p:cNvSpPr>
              <a:spLocks noChangeArrowheads="1"/>
            </p:cNvSpPr>
            <p:nvPr/>
          </p:nvSpPr>
          <p:spPr bwMode="auto">
            <a:xfrm>
              <a:off x="0" y="288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46" name="Rectangle 6"/>
            <p:cNvSpPr>
              <a:spLocks noChangeArrowheads="1"/>
            </p:cNvSpPr>
            <p:nvPr/>
          </p:nvSpPr>
          <p:spPr bwMode="auto">
            <a:xfrm>
              <a:off x="0" y="864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47" name="Rectangle 7"/>
            <p:cNvSpPr>
              <a:spLocks noChangeArrowheads="1"/>
            </p:cNvSpPr>
            <p:nvPr/>
          </p:nvSpPr>
          <p:spPr bwMode="auto">
            <a:xfrm>
              <a:off x="0" y="1440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5848" name="Rectangle 8"/>
            <p:cNvSpPr>
              <a:spLocks noChangeArrowheads="1"/>
            </p:cNvSpPr>
            <p:nvPr/>
          </p:nvSpPr>
          <p:spPr bwMode="auto">
            <a:xfrm>
              <a:off x="0" y="2016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5849" name="Rectangle 9"/>
            <p:cNvSpPr>
              <a:spLocks noChangeArrowheads="1"/>
            </p:cNvSpPr>
            <p:nvPr/>
          </p:nvSpPr>
          <p:spPr bwMode="auto">
            <a:xfrm>
              <a:off x="0" y="2592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0" name="Rectangle 10"/>
            <p:cNvSpPr>
              <a:spLocks noChangeArrowheads="1"/>
            </p:cNvSpPr>
            <p:nvPr/>
          </p:nvSpPr>
          <p:spPr bwMode="auto">
            <a:xfrm>
              <a:off x="0" y="3168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5851" name="Rectangle 11"/>
            <p:cNvSpPr>
              <a:spLocks noChangeArrowheads="1"/>
            </p:cNvSpPr>
            <p:nvPr/>
          </p:nvSpPr>
          <p:spPr bwMode="auto">
            <a:xfrm>
              <a:off x="0" y="3744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35852" name="Group 12"/>
          <p:cNvGrpSpPr>
            <a:grpSpLocks/>
          </p:cNvGrpSpPr>
          <p:nvPr/>
        </p:nvGrpSpPr>
        <p:grpSpPr bwMode="auto">
          <a:xfrm rot="-16200000">
            <a:off x="266700" y="7734300"/>
            <a:ext cx="7239000" cy="5638800"/>
            <a:chOff x="0" y="480"/>
            <a:chExt cx="4560" cy="3552"/>
          </a:xfrm>
        </p:grpSpPr>
        <p:sp>
          <p:nvSpPr>
            <p:cNvPr id="35853" name="Rectangle 13"/>
            <p:cNvSpPr>
              <a:spLocks noChangeArrowheads="1"/>
            </p:cNvSpPr>
            <p:nvPr/>
          </p:nvSpPr>
          <p:spPr bwMode="auto">
            <a:xfrm>
              <a:off x="0" y="480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4" name="Rectangle 14"/>
            <p:cNvSpPr>
              <a:spLocks noChangeArrowheads="1"/>
            </p:cNvSpPr>
            <p:nvPr/>
          </p:nvSpPr>
          <p:spPr bwMode="auto">
            <a:xfrm>
              <a:off x="0" y="1056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35855" name="Rectangle 15"/>
            <p:cNvSpPr>
              <a:spLocks noChangeArrowheads="1"/>
            </p:cNvSpPr>
            <p:nvPr/>
          </p:nvSpPr>
          <p:spPr bwMode="auto">
            <a:xfrm>
              <a:off x="0" y="1632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35856" name="Rectangle 16"/>
            <p:cNvSpPr>
              <a:spLocks noChangeArrowheads="1"/>
            </p:cNvSpPr>
            <p:nvPr/>
          </p:nvSpPr>
          <p:spPr bwMode="auto">
            <a:xfrm>
              <a:off x="0" y="2208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7" name="Rectangle 17"/>
            <p:cNvSpPr>
              <a:spLocks noChangeArrowheads="1"/>
            </p:cNvSpPr>
            <p:nvPr/>
          </p:nvSpPr>
          <p:spPr bwMode="auto">
            <a:xfrm>
              <a:off x="0" y="2784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35858" name="Rectangle 18"/>
            <p:cNvSpPr>
              <a:spLocks noChangeArrowheads="1"/>
            </p:cNvSpPr>
            <p:nvPr/>
          </p:nvSpPr>
          <p:spPr bwMode="auto">
            <a:xfrm>
              <a:off x="0" y="3360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35859" name="Rectangle 19"/>
            <p:cNvSpPr>
              <a:spLocks noChangeArrowheads="1"/>
            </p:cNvSpPr>
            <p:nvPr/>
          </p:nvSpPr>
          <p:spPr bwMode="auto">
            <a:xfrm>
              <a:off x="0" y="3936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35860" name="Group 20"/>
          <p:cNvGrpSpPr>
            <a:grpSpLocks/>
          </p:cNvGrpSpPr>
          <p:nvPr/>
        </p:nvGrpSpPr>
        <p:grpSpPr bwMode="auto">
          <a:xfrm>
            <a:off x="-7239000" y="152400"/>
            <a:ext cx="7239000" cy="6553200"/>
            <a:chOff x="0" y="96"/>
            <a:chExt cx="4560" cy="4128"/>
          </a:xfrm>
        </p:grpSpPr>
        <p:sp>
          <p:nvSpPr>
            <p:cNvPr id="35861" name="Rectangle 21"/>
            <p:cNvSpPr>
              <a:spLocks noChangeArrowheads="1"/>
            </p:cNvSpPr>
            <p:nvPr/>
          </p:nvSpPr>
          <p:spPr bwMode="auto">
            <a:xfrm>
              <a:off x="0" y="96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62" name="Rectangle 22"/>
            <p:cNvSpPr>
              <a:spLocks noChangeArrowheads="1"/>
            </p:cNvSpPr>
            <p:nvPr/>
          </p:nvSpPr>
          <p:spPr bwMode="auto">
            <a:xfrm>
              <a:off x="0" y="672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5863" name="Rectangle 23"/>
            <p:cNvSpPr>
              <a:spLocks noChangeArrowheads="1"/>
            </p:cNvSpPr>
            <p:nvPr/>
          </p:nvSpPr>
          <p:spPr bwMode="auto">
            <a:xfrm>
              <a:off x="0" y="1248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5864" name="Rectangle 24"/>
            <p:cNvSpPr>
              <a:spLocks noChangeArrowheads="1"/>
            </p:cNvSpPr>
            <p:nvPr/>
          </p:nvSpPr>
          <p:spPr bwMode="auto">
            <a:xfrm>
              <a:off x="0" y="1824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5865" name="Rectangle 25"/>
            <p:cNvSpPr>
              <a:spLocks noChangeArrowheads="1"/>
            </p:cNvSpPr>
            <p:nvPr/>
          </p:nvSpPr>
          <p:spPr bwMode="auto">
            <a:xfrm>
              <a:off x="0" y="2400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66" name="Rectangle 26"/>
            <p:cNvSpPr>
              <a:spLocks noChangeArrowheads="1"/>
            </p:cNvSpPr>
            <p:nvPr/>
          </p:nvSpPr>
          <p:spPr bwMode="auto">
            <a:xfrm>
              <a:off x="0" y="2976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67" name="Rectangle 27"/>
            <p:cNvSpPr>
              <a:spLocks noChangeArrowheads="1"/>
            </p:cNvSpPr>
            <p:nvPr/>
          </p:nvSpPr>
          <p:spPr bwMode="auto">
            <a:xfrm>
              <a:off x="0" y="3552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5868" name="Rectangle 28"/>
            <p:cNvSpPr>
              <a:spLocks noChangeArrowheads="1"/>
            </p:cNvSpPr>
            <p:nvPr/>
          </p:nvSpPr>
          <p:spPr bwMode="auto">
            <a:xfrm>
              <a:off x="0" y="4128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35869" name="Group 29"/>
          <p:cNvGrpSpPr>
            <a:grpSpLocks/>
          </p:cNvGrpSpPr>
          <p:nvPr/>
        </p:nvGrpSpPr>
        <p:grpSpPr bwMode="auto">
          <a:xfrm rot="-16200000">
            <a:off x="2552700" y="-6438900"/>
            <a:ext cx="7239000" cy="5638800"/>
            <a:chOff x="0" y="480"/>
            <a:chExt cx="4560" cy="3552"/>
          </a:xfrm>
        </p:grpSpPr>
        <p:sp>
          <p:nvSpPr>
            <p:cNvPr id="35870" name="Rectangle 30"/>
            <p:cNvSpPr>
              <a:spLocks noChangeArrowheads="1"/>
            </p:cNvSpPr>
            <p:nvPr/>
          </p:nvSpPr>
          <p:spPr bwMode="auto">
            <a:xfrm>
              <a:off x="0" y="480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71" name="Rectangle 31"/>
            <p:cNvSpPr>
              <a:spLocks noChangeArrowheads="1"/>
            </p:cNvSpPr>
            <p:nvPr/>
          </p:nvSpPr>
          <p:spPr bwMode="auto">
            <a:xfrm>
              <a:off x="0" y="1056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35872" name="Rectangle 32"/>
            <p:cNvSpPr>
              <a:spLocks noChangeArrowheads="1"/>
            </p:cNvSpPr>
            <p:nvPr/>
          </p:nvSpPr>
          <p:spPr bwMode="auto">
            <a:xfrm>
              <a:off x="0" y="1632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35873" name="Rectangle 33"/>
            <p:cNvSpPr>
              <a:spLocks noChangeArrowheads="1"/>
            </p:cNvSpPr>
            <p:nvPr/>
          </p:nvSpPr>
          <p:spPr bwMode="auto">
            <a:xfrm>
              <a:off x="0" y="2208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74" name="Rectangle 34"/>
            <p:cNvSpPr>
              <a:spLocks noChangeArrowheads="1"/>
            </p:cNvSpPr>
            <p:nvPr/>
          </p:nvSpPr>
          <p:spPr bwMode="auto">
            <a:xfrm>
              <a:off x="0" y="2784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35875" name="Rectangle 35"/>
            <p:cNvSpPr>
              <a:spLocks noChangeArrowheads="1"/>
            </p:cNvSpPr>
            <p:nvPr/>
          </p:nvSpPr>
          <p:spPr bwMode="auto">
            <a:xfrm>
              <a:off x="0" y="3360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35876" name="Rectangle 36"/>
            <p:cNvSpPr>
              <a:spLocks noChangeArrowheads="1"/>
            </p:cNvSpPr>
            <p:nvPr/>
          </p:nvSpPr>
          <p:spPr bwMode="auto">
            <a:xfrm>
              <a:off x="0" y="3936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35877" name="Group 37"/>
          <p:cNvGrpSpPr>
            <a:grpSpLocks/>
          </p:cNvGrpSpPr>
          <p:nvPr/>
        </p:nvGrpSpPr>
        <p:grpSpPr bwMode="auto">
          <a:xfrm>
            <a:off x="-7239000" y="152400"/>
            <a:ext cx="7239000" cy="6553200"/>
            <a:chOff x="0" y="96"/>
            <a:chExt cx="4560" cy="4128"/>
          </a:xfrm>
        </p:grpSpPr>
        <p:sp>
          <p:nvSpPr>
            <p:cNvPr id="35878" name="Rectangle 38"/>
            <p:cNvSpPr>
              <a:spLocks noChangeArrowheads="1"/>
            </p:cNvSpPr>
            <p:nvPr/>
          </p:nvSpPr>
          <p:spPr bwMode="auto">
            <a:xfrm>
              <a:off x="0" y="96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79" name="Rectangle 39"/>
            <p:cNvSpPr>
              <a:spLocks noChangeArrowheads="1"/>
            </p:cNvSpPr>
            <p:nvPr/>
          </p:nvSpPr>
          <p:spPr bwMode="auto">
            <a:xfrm>
              <a:off x="0" y="672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5880" name="Rectangle 40"/>
            <p:cNvSpPr>
              <a:spLocks noChangeArrowheads="1"/>
            </p:cNvSpPr>
            <p:nvPr/>
          </p:nvSpPr>
          <p:spPr bwMode="auto">
            <a:xfrm>
              <a:off x="0" y="1248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5881" name="Rectangle 41"/>
            <p:cNvSpPr>
              <a:spLocks noChangeArrowheads="1"/>
            </p:cNvSpPr>
            <p:nvPr/>
          </p:nvSpPr>
          <p:spPr bwMode="auto">
            <a:xfrm>
              <a:off x="0" y="1824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5882" name="Rectangle 42"/>
            <p:cNvSpPr>
              <a:spLocks noChangeArrowheads="1"/>
            </p:cNvSpPr>
            <p:nvPr/>
          </p:nvSpPr>
          <p:spPr bwMode="auto">
            <a:xfrm>
              <a:off x="0" y="2400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83" name="Rectangle 43"/>
            <p:cNvSpPr>
              <a:spLocks noChangeArrowheads="1"/>
            </p:cNvSpPr>
            <p:nvPr/>
          </p:nvSpPr>
          <p:spPr bwMode="auto">
            <a:xfrm>
              <a:off x="0" y="2976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84" name="Rectangle 44"/>
            <p:cNvSpPr>
              <a:spLocks noChangeArrowheads="1"/>
            </p:cNvSpPr>
            <p:nvPr/>
          </p:nvSpPr>
          <p:spPr bwMode="auto">
            <a:xfrm>
              <a:off x="0" y="3552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5885" name="Rectangle 45"/>
            <p:cNvSpPr>
              <a:spLocks noChangeArrowheads="1"/>
            </p:cNvSpPr>
            <p:nvPr/>
          </p:nvSpPr>
          <p:spPr bwMode="auto">
            <a:xfrm>
              <a:off x="0" y="4128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35886" name="Group 46"/>
          <p:cNvGrpSpPr>
            <a:grpSpLocks/>
          </p:cNvGrpSpPr>
          <p:nvPr/>
        </p:nvGrpSpPr>
        <p:grpSpPr bwMode="auto">
          <a:xfrm rot="-16200000">
            <a:off x="266700" y="7734300"/>
            <a:ext cx="7239000" cy="5638800"/>
            <a:chOff x="0" y="480"/>
            <a:chExt cx="4560" cy="3552"/>
          </a:xfrm>
        </p:grpSpPr>
        <p:sp>
          <p:nvSpPr>
            <p:cNvPr id="35887" name="Rectangle 47"/>
            <p:cNvSpPr>
              <a:spLocks noChangeArrowheads="1"/>
            </p:cNvSpPr>
            <p:nvPr/>
          </p:nvSpPr>
          <p:spPr bwMode="auto">
            <a:xfrm>
              <a:off x="0" y="480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88" name="Rectangle 48"/>
            <p:cNvSpPr>
              <a:spLocks noChangeArrowheads="1"/>
            </p:cNvSpPr>
            <p:nvPr/>
          </p:nvSpPr>
          <p:spPr bwMode="auto">
            <a:xfrm>
              <a:off x="0" y="1056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35889" name="Rectangle 49"/>
            <p:cNvSpPr>
              <a:spLocks noChangeArrowheads="1"/>
            </p:cNvSpPr>
            <p:nvPr/>
          </p:nvSpPr>
          <p:spPr bwMode="auto">
            <a:xfrm>
              <a:off x="0" y="1632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35890" name="Rectangle 50"/>
            <p:cNvSpPr>
              <a:spLocks noChangeArrowheads="1"/>
            </p:cNvSpPr>
            <p:nvPr/>
          </p:nvSpPr>
          <p:spPr bwMode="auto">
            <a:xfrm>
              <a:off x="0" y="2208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91" name="Rectangle 51"/>
            <p:cNvSpPr>
              <a:spLocks noChangeArrowheads="1"/>
            </p:cNvSpPr>
            <p:nvPr/>
          </p:nvSpPr>
          <p:spPr bwMode="auto">
            <a:xfrm>
              <a:off x="0" y="2784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35892" name="Rectangle 52"/>
            <p:cNvSpPr>
              <a:spLocks noChangeArrowheads="1"/>
            </p:cNvSpPr>
            <p:nvPr/>
          </p:nvSpPr>
          <p:spPr bwMode="auto">
            <a:xfrm>
              <a:off x="0" y="3360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35893" name="Rectangle 53"/>
            <p:cNvSpPr>
              <a:spLocks noChangeArrowheads="1"/>
            </p:cNvSpPr>
            <p:nvPr/>
          </p:nvSpPr>
          <p:spPr bwMode="auto">
            <a:xfrm>
              <a:off x="0" y="3936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35894" name="Group 54"/>
          <p:cNvGrpSpPr>
            <a:grpSpLocks/>
          </p:cNvGrpSpPr>
          <p:nvPr/>
        </p:nvGrpSpPr>
        <p:grpSpPr bwMode="auto">
          <a:xfrm>
            <a:off x="9220200" y="457200"/>
            <a:ext cx="7239000" cy="5638800"/>
            <a:chOff x="0" y="288"/>
            <a:chExt cx="4560" cy="3552"/>
          </a:xfrm>
        </p:grpSpPr>
        <p:sp>
          <p:nvSpPr>
            <p:cNvPr id="35895" name="Rectangle 55"/>
            <p:cNvSpPr>
              <a:spLocks noChangeArrowheads="1"/>
            </p:cNvSpPr>
            <p:nvPr/>
          </p:nvSpPr>
          <p:spPr bwMode="auto">
            <a:xfrm>
              <a:off x="0" y="288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96" name="Rectangle 56"/>
            <p:cNvSpPr>
              <a:spLocks noChangeArrowheads="1"/>
            </p:cNvSpPr>
            <p:nvPr/>
          </p:nvSpPr>
          <p:spPr bwMode="auto">
            <a:xfrm>
              <a:off x="0" y="864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97" name="Rectangle 57"/>
            <p:cNvSpPr>
              <a:spLocks noChangeArrowheads="1"/>
            </p:cNvSpPr>
            <p:nvPr/>
          </p:nvSpPr>
          <p:spPr bwMode="auto">
            <a:xfrm>
              <a:off x="0" y="1440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5898" name="Rectangle 58"/>
            <p:cNvSpPr>
              <a:spLocks noChangeArrowheads="1"/>
            </p:cNvSpPr>
            <p:nvPr/>
          </p:nvSpPr>
          <p:spPr bwMode="auto">
            <a:xfrm>
              <a:off x="0" y="2016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5899" name="Rectangle 59"/>
            <p:cNvSpPr>
              <a:spLocks noChangeArrowheads="1"/>
            </p:cNvSpPr>
            <p:nvPr/>
          </p:nvSpPr>
          <p:spPr bwMode="auto">
            <a:xfrm>
              <a:off x="0" y="2592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900" name="Rectangle 60"/>
            <p:cNvSpPr>
              <a:spLocks noChangeArrowheads="1"/>
            </p:cNvSpPr>
            <p:nvPr/>
          </p:nvSpPr>
          <p:spPr bwMode="auto">
            <a:xfrm>
              <a:off x="0" y="3168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5901" name="Rectangle 61"/>
            <p:cNvSpPr>
              <a:spLocks noChangeArrowheads="1"/>
            </p:cNvSpPr>
            <p:nvPr/>
          </p:nvSpPr>
          <p:spPr bwMode="auto">
            <a:xfrm>
              <a:off x="0" y="3744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35902" name="Group 62"/>
          <p:cNvGrpSpPr>
            <a:grpSpLocks/>
          </p:cNvGrpSpPr>
          <p:nvPr/>
        </p:nvGrpSpPr>
        <p:grpSpPr bwMode="auto">
          <a:xfrm rot="-16200000">
            <a:off x="2552700" y="-6438900"/>
            <a:ext cx="7239000" cy="5638800"/>
            <a:chOff x="0" y="480"/>
            <a:chExt cx="4560" cy="3552"/>
          </a:xfrm>
        </p:grpSpPr>
        <p:sp>
          <p:nvSpPr>
            <p:cNvPr id="35903" name="Rectangle 63"/>
            <p:cNvSpPr>
              <a:spLocks noChangeArrowheads="1"/>
            </p:cNvSpPr>
            <p:nvPr/>
          </p:nvSpPr>
          <p:spPr bwMode="auto">
            <a:xfrm>
              <a:off x="0" y="480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904" name="Rectangle 64"/>
            <p:cNvSpPr>
              <a:spLocks noChangeArrowheads="1"/>
            </p:cNvSpPr>
            <p:nvPr/>
          </p:nvSpPr>
          <p:spPr bwMode="auto">
            <a:xfrm>
              <a:off x="0" y="1056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35905" name="Rectangle 65"/>
            <p:cNvSpPr>
              <a:spLocks noChangeArrowheads="1"/>
            </p:cNvSpPr>
            <p:nvPr/>
          </p:nvSpPr>
          <p:spPr bwMode="auto">
            <a:xfrm>
              <a:off x="0" y="1632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35906" name="Rectangle 66"/>
            <p:cNvSpPr>
              <a:spLocks noChangeArrowheads="1"/>
            </p:cNvSpPr>
            <p:nvPr/>
          </p:nvSpPr>
          <p:spPr bwMode="auto">
            <a:xfrm>
              <a:off x="0" y="2208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907" name="Rectangle 67"/>
            <p:cNvSpPr>
              <a:spLocks noChangeArrowheads="1"/>
            </p:cNvSpPr>
            <p:nvPr/>
          </p:nvSpPr>
          <p:spPr bwMode="auto">
            <a:xfrm>
              <a:off x="0" y="2784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35908" name="Rectangle 68"/>
            <p:cNvSpPr>
              <a:spLocks noChangeArrowheads="1"/>
            </p:cNvSpPr>
            <p:nvPr/>
          </p:nvSpPr>
          <p:spPr bwMode="auto">
            <a:xfrm>
              <a:off x="0" y="3360"/>
              <a:ext cx="4560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35909" name="Rectangle 69"/>
            <p:cNvSpPr>
              <a:spLocks noChangeArrowheads="1"/>
            </p:cNvSpPr>
            <p:nvPr/>
          </p:nvSpPr>
          <p:spPr bwMode="auto">
            <a:xfrm>
              <a:off x="0" y="3936"/>
              <a:ext cx="4560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/>
            </a:p>
          </p:txBody>
        </p:sp>
      </p:grpSp>
      <p:pic>
        <p:nvPicPr>
          <p:cNvPr id="35910" name="Picture 7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8300" cy="691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5911" name="Text Box 71"/>
          <p:cNvSpPr txBox="1">
            <a:spLocks noChangeArrowheads="1"/>
          </p:cNvSpPr>
          <p:nvPr/>
        </p:nvSpPr>
        <p:spPr bwMode="auto">
          <a:xfrm>
            <a:off x="1295400" y="2514600"/>
            <a:ext cx="678180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>
                <a:solidFill>
                  <a:schemeClr val="bg1"/>
                </a:solidFill>
                <a:latin typeface="Arial" charset="0"/>
              </a:rPr>
              <a:t>YOU WIN $1 MILLION DOLLARS!</a:t>
            </a:r>
            <a:endParaRPr lang="en-US" sz="5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962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6" fill="hold"/>
                                        <p:tgtEl>
                                          <p:spTgt spid="358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52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9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9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59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9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416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5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5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916"/>
                            </p:stCondLst>
                            <p:childTnLst>
                              <p:par>
                                <p:cTn id="1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6416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6916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7416"/>
                            </p:stCondLst>
                            <p:childTnLst>
                              <p:par>
                                <p:cTn id="3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5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7916"/>
                            </p:stCondLst>
                            <p:childTnLst>
                              <p:par>
                                <p:cTn id="3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5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5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8416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5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5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8916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5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5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9416"/>
                            </p:stCondLst>
                            <p:childTnLst>
                              <p:par>
                                <p:cTn id="54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35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0" fill="hold"/>
                                        <p:tgtEl>
                                          <p:spTgt spid="35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843"/>
                </p:tgtEl>
              </p:cMediaNode>
            </p:audio>
          </p:childTnLst>
        </p:cTn>
      </p:par>
    </p:tnLst>
    <p:bldLst>
      <p:bldP spid="35911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72262"/>
            <a:ext cx="8229600" cy="5453902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What is RNR activity? </a:t>
            </a:r>
          </a:p>
          <a:p>
            <a:pPr lvl="1"/>
            <a:endParaRPr lang="en-US" dirty="0" smtClean="0">
              <a:solidFill>
                <a:srgbClr val="FFFFFF"/>
              </a:solidFill>
            </a:endParaRPr>
          </a:p>
          <a:p>
            <a:pPr lvl="1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" name="New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815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3-05 at 2.45.4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28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6292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3-05 at 11.51.3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9379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695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3-05 at 11.32.5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265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74750" y="7292"/>
            <a:ext cx="6847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Which of these are purines? Which are </a:t>
            </a:r>
            <a:r>
              <a:rPr lang="en-US" sz="2400" b="1" dirty="0" err="1" smtClean="0"/>
              <a:t>pyrimidines</a:t>
            </a:r>
            <a:r>
              <a:rPr lang="en-US" sz="2400" b="1" dirty="0" smtClean="0"/>
              <a:t>? 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308334" y="2444750"/>
            <a:ext cx="183566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460734" y="4962525"/>
            <a:ext cx="183566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927334" y="1539874"/>
            <a:ext cx="381000" cy="2238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060168" y="3778249"/>
            <a:ext cx="495816" cy="26352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03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3505200" y="1127125"/>
            <a:ext cx="2514600" cy="4724400"/>
          </a:xfrm>
          <a:prstGeom prst="rect">
            <a:avLst/>
          </a:prstGeom>
          <a:gradFill rotWithShape="0">
            <a:gsLst>
              <a:gs pos="0">
                <a:srgbClr val="0066CC"/>
              </a:gs>
              <a:gs pos="100000">
                <a:srgbClr val="000066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3571875" y="5172075"/>
            <a:ext cx="2413000" cy="3222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581400" y="111125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15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581400" y="1431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3581400" y="1736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3581400" y="2041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3581400" y="2346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3581400" y="2651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3581400" y="2955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9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3581400" y="3260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8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3581400" y="3565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7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3581400" y="3870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6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3581400" y="41751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3581400" y="4479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4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3581400" y="47847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3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3581400" y="50895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2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187" name="Text Box 19"/>
          <p:cNvSpPr txBox="1">
            <a:spLocks noChangeArrowheads="1"/>
          </p:cNvSpPr>
          <p:nvPr/>
        </p:nvSpPr>
        <p:spPr bwMode="auto">
          <a:xfrm>
            <a:off x="3581400" y="53943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1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>
            <a:off x="4419600" y="1127125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 Million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4419600" y="1447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190" name="Text Box 22"/>
          <p:cNvSpPr txBox="1">
            <a:spLocks noChangeArrowheads="1"/>
          </p:cNvSpPr>
          <p:nvPr/>
        </p:nvSpPr>
        <p:spPr bwMode="auto">
          <a:xfrm>
            <a:off x="4419600" y="1752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$250,000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4419600" y="2057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$125,000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192" name="Text Box 24"/>
          <p:cNvSpPr txBox="1">
            <a:spLocks noChangeArrowheads="1"/>
          </p:cNvSpPr>
          <p:nvPr/>
        </p:nvSpPr>
        <p:spPr bwMode="auto">
          <a:xfrm>
            <a:off x="4419600" y="2362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$64,000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193" name="Text Box 25"/>
          <p:cNvSpPr txBox="1">
            <a:spLocks noChangeArrowheads="1"/>
          </p:cNvSpPr>
          <p:nvPr/>
        </p:nvSpPr>
        <p:spPr bwMode="auto">
          <a:xfrm>
            <a:off x="4419600" y="2667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$32,000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194" name="Text Box 26"/>
          <p:cNvSpPr txBox="1">
            <a:spLocks noChangeArrowheads="1"/>
          </p:cNvSpPr>
          <p:nvPr/>
        </p:nvSpPr>
        <p:spPr bwMode="auto">
          <a:xfrm>
            <a:off x="4419600" y="2971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$16,000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195" name="Text Box 27"/>
          <p:cNvSpPr txBox="1">
            <a:spLocks noChangeArrowheads="1"/>
          </p:cNvSpPr>
          <p:nvPr/>
        </p:nvSpPr>
        <p:spPr bwMode="auto">
          <a:xfrm>
            <a:off x="4419600" y="3276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$8,000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196" name="Text Box 28"/>
          <p:cNvSpPr txBox="1">
            <a:spLocks noChangeArrowheads="1"/>
          </p:cNvSpPr>
          <p:nvPr/>
        </p:nvSpPr>
        <p:spPr bwMode="auto">
          <a:xfrm>
            <a:off x="4419600" y="3581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$4,000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197" name="Text Box 29"/>
          <p:cNvSpPr txBox="1">
            <a:spLocks noChangeArrowheads="1"/>
          </p:cNvSpPr>
          <p:nvPr/>
        </p:nvSpPr>
        <p:spPr bwMode="auto">
          <a:xfrm>
            <a:off x="4419600" y="3886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$2,000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198" name="Text Box 30"/>
          <p:cNvSpPr txBox="1">
            <a:spLocks noChangeArrowheads="1"/>
          </p:cNvSpPr>
          <p:nvPr/>
        </p:nvSpPr>
        <p:spPr bwMode="auto">
          <a:xfrm>
            <a:off x="4419600" y="4191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</a:rPr>
              <a:t>$1,000</a:t>
            </a:r>
          </a:p>
        </p:txBody>
      </p:sp>
      <p:sp>
        <p:nvSpPr>
          <p:cNvPr id="7199" name="Text Box 31"/>
          <p:cNvSpPr txBox="1">
            <a:spLocks noChangeArrowheads="1"/>
          </p:cNvSpPr>
          <p:nvPr/>
        </p:nvSpPr>
        <p:spPr bwMode="auto">
          <a:xfrm>
            <a:off x="4419600" y="4495800"/>
            <a:ext cx="1000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$500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200" name="Text Box 32"/>
          <p:cNvSpPr txBox="1">
            <a:spLocks noChangeArrowheads="1"/>
          </p:cNvSpPr>
          <p:nvPr/>
        </p:nvSpPr>
        <p:spPr bwMode="auto">
          <a:xfrm>
            <a:off x="4419600" y="48006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$300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201" name="Text Box 33"/>
          <p:cNvSpPr txBox="1">
            <a:spLocks noChangeArrowheads="1"/>
          </p:cNvSpPr>
          <p:nvPr/>
        </p:nvSpPr>
        <p:spPr bwMode="auto">
          <a:xfrm>
            <a:off x="4419600" y="5105400"/>
            <a:ext cx="1333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$200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202" name="Text Box 34"/>
          <p:cNvSpPr txBox="1">
            <a:spLocks noChangeArrowheads="1"/>
          </p:cNvSpPr>
          <p:nvPr/>
        </p:nvSpPr>
        <p:spPr bwMode="auto">
          <a:xfrm>
            <a:off x="4419600" y="54102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CC00"/>
                </a:solidFill>
                <a:latin typeface="Arial" charset="0"/>
              </a:rPr>
              <a:t>$100</a:t>
            </a:r>
            <a:endParaRPr lang="en-US">
              <a:solidFill>
                <a:srgbClr val="FFCC00"/>
              </a:solidFill>
            </a:endParaRPr>
          </a:p>
        </p:txBody>
      </p:sp>
      <p:sp>
        <p:nvSpPr>
          <p:cNvPr id="7203" name="Oval 35"/>
          <p:cNvSpPr>
            <a:spLocks noChangeArrowheads="1"/>
          </p:cNvSpPr>
          <p:nvPr/>
        </p:nvSpPr>
        <p:spPr bwMode="auto">
          <a:xfrm>
            <a:off x="4114800" y="5546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04" name="Oval 36"/>
          <p:cNvSpPr>
            <a:spLocks noChangeArrowheads="1"/>
          </p:cNvSpPr>
          <p:nvPr/>
        </p:nvSpPr>
        <p:spPr bwMode="auto">
          <a:xfrm>
            <a:off x="4114800" y="5241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05" name="Oval 37"/>
          <p:cNvSpPr>
            <a:spLocks noChangeArrowheads="1"/>
          </p:cNvSpPr>
          <p:nvPr/>
        </p:nvSpPr>
        <p:spPr bwMode="auto">
          <a:xfrm>
            <a:off x="4114800" y="4937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06" name="Oval 38"/>
          <p:cNvSpPr>
            <a:spLocks noChangeArrowheads="1"/>
          </p:cNvSpPr>
          <p:nvPr/>
        </p:nvSpPr>
        <p:spPr bwMode="auto">
          <a:xfrm>
            <a:off x="4114800" y="4632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07" name="Oval 39"/>
          <p:cNvSpPr>
            <a:spLocks noChangeArrowheads="1"/>
          </p:cNvSpPr>
          <p:nvPr/>
        </p:nvSpPr>
        <p:spPr bwMode="auto">
          <a:xfrm>
            <a:off x="4114800" y="4327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08" name="Oval 40"/>
          <p:cNvSpPr>
            <a:spLocks noChangeArrowheads="1"/>
          </p:cNvSpPr>
          <p:nvPr/>
        </p:nvSpPr>
        <p:spPr bwMode="auto">
          <a:xfrm>
            <a:off x="4114800" y="4022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09" name="Oval 41"/>
          <p:cNvSpPr>
            <a:spLocks noChangeArrowheads="1"/>
          </p:cNvSpPr>
          <p:nvPr/>
        </p:nvSpPr>
        <p:spPr bwMode="auto">
          <a:xfrm>
            <a:off x="4114800" y="3717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10" name="Oval 42"/>
          <p:cNvSpPr>
            <a:spLocks noChangeArrowheads="1"/>
          </p:cNvSpPr>
          <p:nvPr/>
        </p:nvSpPr>
        <p:spPr bwMode="auto">
          <a:xfrm>
            <a:off x="4114800" y="3413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11" name="Oval 43"/>
          <p:cNvSpPr>
            <a:spLocks noChangeArrowheads="1"/>
          </p:cNvSpPr>
          <p:nvPr/>
        </p:nvSpPr>
        <p:spPr bwMode="auto">
          <a:xfrm>
            <a:off x="4114800" y="3108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12" name="Oval 44"/>
          <p:cNvSpPr>
            <a:spLocks noChangeArrowheads="1"/>
          </p:cNvSpPr>
          <p:nvPr/>
        </p:nvSpPr>
        <p:spPr bwMode="auto">
          <a:xfrm>
            <a:off x="4114800" y="2803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7213" name="Oval 45"/>
          <p:cNvSpPr>
            <a:spLocks noChangeArrowheads="1"/>
          </p:cNvSpPr>
          <p:nvPr/>
        </p:nvSpPr>
        <p:spPr bwMode="auto">
          <a:xfrm>
            <a:off x="4114800" y="24987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14" name="Oval 46"/>
          <p:cNvSpPr>
            <a:spLocks noChangeArrowheads="1"/>
          </p:cNvSpPr>
          <p:nvPr/>
        </p:nvSpPr>
        <p:spPr bwMode="auto">
          <a:xfrm>
            <a:off x="4114800" y="21939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15" name="Oval 47"/>
          <p:cNvSpPr>
            <a:spLocks noChangeArrowheads="1"/>
          </p:cNvSpPr>
          <p:nvPr/>
        </p:nvSpPr>
        <p:spPr bwMode="auto">
          <a:xfrm>
            <a:off x="4114800" y="18891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16" name="Oval 48"/>
          <p:cNvSpPr>
            <a:spLocks noChangeArrowheads="1"/>
          </p:cNvSpPr>
          <p:nvPr/>
        </p:nvSpPr>
        <p:spPr bwMode="auto">
          <a:xfrm>
            <a:off x="4114800" y="1584325"/>
            <a:ext cx="152400" cy="1524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17" name="Oval 49"/>
          <p:cNvSpPr>
            <a:spLocks noChangeArrowheads="1"/>
          </p:cNvSpPr>
          <p:nvPr/>
        </p:nvSpPr>
        <p:spPr bwMode="auto">
          <a:xfrm>
            <a:off x="4114800" y="1279525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218" name="Value of Next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348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2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18"/>
                </p:tgtEl>
              </p:cMediaNode>
            </p:audio>
          </p:childTnLst>
        </p:cTn>
      </p:par>
    </p:tnLst>
    <p:bldLst>
      <p:bldP spid="717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  <a:latin typeface="Franklin Gothic Medium" charset="0"/>
              </a:rPr>
              <a:t>Case presentation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85950"/>
            <a:ext cx="8178800" cy="466725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  <a:latin typeface="Franklin Gothic Book" charset="0"/>
              </a:rPr>
              <a:t>55 y/o male</a:t>
            </a:r>
          </a:p>
          <a:p>
            <a:r>
              <a:rPr lang="en-US" dirty="0">
                <a:solidFill>
                  <a:srgbClr val="FFFFFF"/>
                </a:solidFill>
                <a:latin typeface="Franklin Gothic Book" charset="0"/>
              </a:rPr>
              <a:t>12 hours </a:t>
            </a:r>
            <a:r>
              <a:rPr lang="ja-JP" altLang="en-US" dirty="0">
                <a:solidFill>
                  <a:srgbClr val="FFFFFF"/>
                </a:solidFill>
                <a:latin typeface="Franklin Gothic Book" charset="0"/>
              </a:rPr>
              <a:t>“</a:t>
            </a:r>
            <a:r>
              <a:rPr lang="en-US" dirty="0">
                <a:solidFill>
                  <a:srgbClr val="FFFFFF"/>
                </a:solidFill>
                <a:latin typeface="Franklin Gothic Book" charset="0"/>
              </a:rPr>
              <a:t>pain in my big toe &amp; ankle</a:t>
            </a:r>
            <a:r>
              <a:rPr lang="ja-JP" altLang="en-US" dirty="0">
                <a:solidFill>
                  <a:srgbClr val="FFFFFF"/>
                </a:solidFill>
                <a:latin typeface="Franklin Gothic Book" charset="0"/>
              </a:rPr>
              <a:t>”</a:t>
            </a:r>
            <a:endParaRPr lang="en-US" dirty="0">
              <a:solidFill>
                <a:srgbClr val="FFFFFF"/>
              </a:solidFill>
              <a:latin typeface="Franklin Gothic Book" charset="0"/>
            </a:endParaRPr>
          </a:p>
          <a:p>
            <a:r>
              <a:rPr lang="en-US" dirty="0">
                <a:solidFill>
                  <a:srgbClr val="FFFFFF"/>
                </a:solidFill>
                <a:latin typeface="Franklin Gothic Book" charset="0"/>
              </a:rPr>
              <a:t>went to bed last night feeling fine</a:t>
            </a:r>
          </a:p>
          <a:p>
            <a:r>
              <a:rPr lang="en-US" dirty="0">
                <a:solidFill>
                  <a:srgbClr val="FFFFFF"/>
                </a:solidFill>
                <a:latin typeface="Franklin Gothic Book" charset="0"/>
              </a:rPr>
              <a:t>felt as if had broken toe this morning</a:t>
            </a:r>
          </a:p>
          <a:p>
            <a:r>
              <a:rPr lang="en-US" dirty="0">
                <a:solidFill>
                  <a:srgbClr val="FFFFFF"/>
                </a:solidFill>
                <a:latin typeface="Franklin Gothic Book" charset="0"/>
              </a:rPr>
              <a:t>PMH of similar problems in right ankle &amp; left wrist</a:t>
            </a:r>
          </a:p>
        </p:txBody>
      </p:sp>
      <p:pic>
        <p:nvPicPr>
          <p:cNvPr id="4" name="New Question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6142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</TotalTime>
  <Words>2385</Words>
  <Application>Microsoft Macintosh PowerPoint</Application>
  <PresentationFormat>On-screen Show (4:3)</PresentationFormat>
  <Paragraphs>659</Paragraphs>
  <Slides>53</Slides>
  <Notes>7</Notes>
  <HiddenSlides>0</HiddenSlides>
  <MMClips>39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Office Theme</vt:lpstr>
      <vt:lpstr>Section 4 - BCMP234</vt:lpstr>
      <vt:lpstr>Your Feedback to Me From Last Week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Case presentation</vt:lpstr>
      <vt:lpstr>Case presentation</vt:lpstr>
      <vt:lpstr>Case presentation</vt:lpstr>
      <vt:lpstr>Gout - X-ray changes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complex is critical for Phagosome maturation?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Enter: NLRP3 (NALP3) inflammasome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Allopurinol (Zyloprim™)</vt:lpstr>
      <vt:lpstr>Allopurinol effects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Draw as much of the Purine excretion pathway as you can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Write down on your boards:  What’s the most important figure from this week’s paper?</vt:lpstr>
      <vt:lpstr>PowerPoint Presentation</vt:lpstr>
      <vt:lpstr>PowerPoint Presentation</vt:lpstr>
      <vt:lpstr>PowerPoint Presentation</vt:lpstr>
    </vt:vector>
  </TitlesOfParts>
  <Company>Community Health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BCMP234</dc:title>
  <dc:creator>Adam Frange</dc:creator>
  <cp:lastModifiedBy>Adam Frange</cp:lastModifiedBy>
  <cp:revision>302</cp:revision>
  <dcterms:created xsi:type="dcterms:W3CDTF">2015-02-23T15:01:03Z</dcterms:created>
  <dcterms:modified xsi:type="dcterms:W3CDTF">2015-03-06T13:38:06Z</dcterms:modified>
</cp:coreProperties>
</file>