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1"/>
    <p:sldMasterId id="2147483660" r:id="rId2"/>
  </p:sldMasterIdLst>
  <p:notesMasterIdLst>
    <p:notesMasterId r:id="rId18"/>
  </p:notesMasterIdLst>
  <p:sldIdLst>
    <p:sldId id="256" r:id="rId3"/>
    <p:sldId id="278" r:id="rId4"/>
    <p:sldId id="281" r:id="rId5"/>
    <p:sldId id="282" r:id="rId6"/>
    <p:sldId id="283" r:id="rId7"/>
    <p:sldId id="284" r:id="rId8"/>
    <p:sldId id="285" r:id="rId9"/>
    <p:sldId id="286" r:id="rId10"/>
    <p:sldId id="287" r:id="rId11"/>
    <p:sldId id="291" r:id="rId12"/>
    <p:sldId id="288" r:id="rId13"/>
    <p:sldId id="289" r:id="rId14"/>
    <p:sldId id="290" r:id="rId15"/>
    <p:sldId id="292" r:id="rId16"/>
    <p:sldId id="293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4F7D13-4AE5-4D1A-860A-1C670FA56D30}" type="datetimeFigureOut">
              <a:rPr lang="en-US" smtClean="0"/>
              <a:t>2/18/2016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95FF31-270A-44CD-967B-9CBED98932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6141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95FF31-270A-44CD-967B-9CBED98932E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6566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4168F-4033-4B55-B6DD-60E98619DD09}" type="datetime1">
              <a:rPr lang="en-US" smtClean="0"/>
              <a:t>2/18/2016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Pavlina and Singh Copyright 2016 - Mission One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ED36C-5E31-4442-90FD-0D1F38732D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569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F345A-6220-4554-89C0-F7FE20CA3755}" type="datetime1">
              <a:rPr lang="en-US" smtClean="0"/>
              <a:t>2/18/2016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Pavlina and Singh Copyright 2016 - Mission One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ED36C-5E31-4442-90FD-0D1F38732D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419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4EBB12-0DD1-4B0A-8A0D-49283B4F3A13}" type="datetime1">
              <a:rPr lang="en-US" smtClean="0"/>
              <a:t>2/18/2016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Pavlina and Singh Copyright 2016 - Mission One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ED36C-5E31-4442-90FD-0D1F38732D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2502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1ECF8-F64C-4185-BD3A-82ABE86029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1702B-420A-47C9-9082-2919A6817C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39918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1ECF8-F64C-4185-BD3A-82ABE86029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1702B-420A-47C9-9082-2919A6817C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74334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1ECF8-F64C-4185-BD3A-82ABE86029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1702B-420A-47C9-9082-2919A6817C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7989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1ECF8-F64C-4185-BD3A-82ABE86029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1702B-420A-47C9-9082-2919A6817C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66085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1ECF8-F64C-4185-BD3A-82ABE86029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1702B-420A-47C9-9082-2919A6817C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23414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1ECF8-F64C-4185-BD3A-82ABE86029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1702B-420A-47C9-9082-2919A6817C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4865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1ECF8-F64C-4185-BD3A-82ABE86029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1702B-420A-47C9-9082-2919A6817C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9106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1ECF8-F64C-4185-BD3A-82ABE86029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1702B-420A-47C9-9082-2919A6817C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919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971D0-E4DA-4296-9FE5-E0C22D671446}" type="datetime1">
              <a:rPr lang="en-US" smtClean="0"/>
              <a:t>2/18/2016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Pavlina and Singh Copyright 2016 - Mission One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ED36C-5E31-4442-90FD-0D1F38732D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6932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1ECF8-F64C-4185-BD3A-82ABE86029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1702B-420A-47C9-9082-2919A6817C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37091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1ECF8-F64C-4185-BD3A-82ABE86029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1702B-420A-47C9-9082-2919A6817C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3554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11ECF8-F64C-4185-BD3A-82ABE86029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51702B-420A-47C9-9082-2919A6817C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5132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FB6CE-8C83-4205-B411-5FCE2DE4ECB3}" type="datetime1">
              <a:rPr lang="en-US" smtClean="0"/>
              <a:t>2/18/2016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Pavlina and Singh Copyright 2016 - Mission One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ED36C-5E31-4442-90FD-0D1F38732D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415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8886F-7718-4287-AFD4-1971480BBC4E}" type="datetime1">
              <a:rPr lang="en-US" smtClean="0"/>
              <a:t>2/18/2016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Pavlina and Singh Copyright 2016 - Mission One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ED36C-5E31-4442-90FD-0D1F38732D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380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F7F47-77BB-4506-B0EE-D081D03C26A2}" type="datetime1">
              <a:rPr lang="en-US" smtClean="0"/>
              <a:t>2/18/2016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Pavlina and Singh Copyright 2016 - Mission One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ED36C-5E31-4442-90FD-0D1F38732D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462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2E0345-A791-4575-9C47-61D745FB0EA1}" type="datetime1">
              <a:rPr lang="en-US" smtClean="0"/>
              <a:t>2/18/2016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Pavlina and Singh Copyright 2016 - Mission One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ED36C-5E31-4442-90FD-0D1F38732D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995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2A534-1C75-409C-91C5-9442FBCA6661}" type="datetime1">
              <a:rPr lang="en-US" smtClean="0"/>
              <a:t>2/18/2016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Pavlina and Singh Copyright 2016 - Mission One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ED36C-5E31-4442-90FD-0D1F38732D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552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953F7-0CEB-4FB5-8764-07F6FFB4FE82}" type="datetime1">
              <a:rPr lang="en-US" smtClean="0"/>
              <a:t>2/18/2016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Pavlina and Singh Copyright 2016 - Mission One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ED36C-5E31-4442-90FD-0D1F38732D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891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E838FF-CACC-455C-BB96-6B52825420A1}" type="datetime1">
              <a:rPr lang="en-US" smtClean="0"/>
              <a:t>2/18/2016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Pavlina and Singh Copyright 2016 - Mission One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ED36C-5E31-4442-90FD-0D1F38732D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452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9A65AD-0574-4C62-B2D7-CC564A3876FA}" type="datetime1">
              <a:rPr lang="en-US" smtClean="0"/>
              <a:t>2/18/2016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Pavlina and Singh Copyright 2016 - Mission One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CED36C-5E31-4442-90FD-0D1F38732D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288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11ECF8-F64C-4185-BD3A-82ABE86029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2/18/2016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51702B-420A-47C9-9082-2919A6817C5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4818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585889"/>
            <a:ext cx="9144000" cy="1797073"/>
          </a:xfrm>
        </p:spPr>
        <p:txBody>
          <a:bodyPr/>
          <a:lstStyle/>
          <a:p>
            <a:r>
              <a:rPr lang="en-US" dirty="0" smtClean="0"/>
              <a:t>Financial Accounting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475038"/>
            <a:ext cx="9144000" cy="1655762"/>
          </a:xfrm>
        </p:spPr>
        <p:txBody>
          <a:bodyPr/>
          <a:lstStyle/>
          <a:p>
            <a:r>
              <a:rPr lang="en-US" sz="3600" dirty="0" smtClean="0"/>
              <a:t>Mission Four</a:t>
            </a:r>
          </a:p>
          <a:p>
            <a:r>
              <a:rPr lang="en-US" sz="2000" dirty="0" smtClean="0"/>
              <a:t>February 18, 2016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66992" y="4711762"/>
            <a:ext cx="3058017" cy="19697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600" u="sng" dirty="0" smtClean="0"/>
              <a:t>Agenda</a:t>
            </a:r>
          </a:p>
          <a:p>
            <a:pPr marL="342900" indent="-342900">
              <a:buFontTx/>
              <a:buChar char="-"/>
            </a:pPr>
            <a:r>
              <a:rPr lang="en-US" sz="2400" dirty="0" smtClean="0"/>
              <a:t>Mission Three recap</a:t>
            </a:r>
          </a:p>
          <a:p>
            <a:pPr marL="342900" indent="-342900">
              <a:buFontTx/>
              <a:buChar char="-"/>
            </a:pPr>
            <a:r>
              <a:rPr lang="en-US" sz="2400" dirty="0" smtClean="0"/>
              <a:t>Mission Four slides</a:t>
            </a:r>
          </a:p>
          <a:p>
            <a:pPr marL="342900" indent="-342900">
              <a:buFontTx/>
              <a:buChar char="-"/>
            </a:pPr>
            <a:r>
              <a:rPr lang="en-US" sz="2400" dirty="0" smtClean="0"/>
              <a:t>Problems</a:t>
            </a:r>
          </a:p>
          <a:p>
            <a:pPr marL="342900" indent="-342900">
              <a:buFontTx/>
              <a:buChar char="-"/>
            </a:pPr>
            <a:r>
              <a:rPr lang="en-US" sz="2400" dirty="0"/>
              <a:t>In the news </a:t>
            </a:r>
          </a:p>
        </p:txBody>
      </p:sp>
      <p:pic>
        <p:nvPicPr>
          <p:cNvPr id="7" name="Picture 6" descr="2000px-Yin_yang.svg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78061" y="257089"/>
            <a:ext cx="2073229" cy="1953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21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Proper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At a point in time</a:t>
            </a:r>
          </a:p>
          <a:p>
            <a:r>
              <a:rPr lang="en-US" dirty="0" smtClean="0"/>
              <a:t>Units</a:t>
            </a:r>
          </a:p>
          <a:p>
            <a:r>
              <a:rPr lang="en-US" dirty="0" smtClean="0"/>
              <a:t>Accounting equation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Pavlina and Singh Copyright 2016 - Mission One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ED36C-5E31-4442-90FD-0D1F38732D2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788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 smtClean="0"/>
              <a:t>Leverage Ratios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1334" y="1681209"/>
            <a:ext cx="5221406" cy="435133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Debt to Equity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Debt to Assets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Long-Term Debt to Assets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Equity to Assets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Current Ratio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Quick Ratio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Pavlina and Singh Copyright 2016 - Mission One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ED36C-5E31-4442-90FD-0D1F38732D21}" type="slidenum">
              <a:rPr lang="en-US" smtClean="0"/>
              <a:t>11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38200" y="365651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Liquidity Ratios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90749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Pavlina and Singh Copyright 2016 - Mission One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ED36C-5E31-4442-90FD-0D1F38732D21}" type="slidenum">
              <a:rPr lang="en-US" smtClean="0"/>
              <a:t>12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 smtClean="0"/>
              <a:t>Home Depot – Stock Chart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4372" t="21408" r="26049" b="21688"/>
          <a:stretch/>
        </p:blipFill>
        <p:spPr>
          <a:xfrm>
            <a:off x="1506371" y="1427348"/>
            <a:ext cx="9179257" cy="492900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372593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Pavlina and Singh Copyright 2016 - Mission One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ED36C-5E31-4442-90FD-0D1F38732D21}" type="slidenum">
              <a:rPr lang="en-US" smtClean="0"/>
              <a:t>13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 smtClean="0"/>
              <a:t>Hormel Foods – Stock Chart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14686" t="13759" r="26049" b="29711"/>
          <a:stretch/>
        </p:blipFill>
        <p:spPr>
          <a:xfrm>
            <a:off x="1524000" y="1337478"/>
            <a:ext cx="9144000" cy="490377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902046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-1" t="10092" r="31603" b="5676"/>
          <a:stretch/>
        </p:blipFill>
        <p:spPr>
          <a:xfrm>
            <a:off x="1296537" y="163773"/>
            <a:ext cx="8899301" cy="616161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1296537" y="6484993"/>
            <a:ext cx="71048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>
                <a:solidFill>
                  <a:prstClr val="black"/>
                </a:solidFill>
              </a:rPr>
              <a:t>http://www.bloomberg.com/news/articles/2016-02-07/volkswagen-may-report-earnings-in-april-hold-agm-in-early-june</a:t>
            </a:r>
            <a:endParaRPr lang="en-US" sz="11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24178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304800"/>
            <a:ext cx="7772400" cy="1524000"/>
          </a:xfrm>
        </p:spPr>
        <p:txBody>
          <a:bodyPr>
            <a:normAutofit fontScale="90000"/>
          </a:bodyPr>
          <a:lstStyle/>
          <a:p>
            <a:r>
              <a:rPr lang="en-US" altLang="en-US" sz="4000" b="1" dirty="0"/>
              <a:t>Boeing to Face SEC Probe </a:t>
            </a:r>
            <a:r>
              <a:rPr lang="en-US" altLang="en-US" sz="4000" b="1" dirty="0" smtClean="0"/>
              <a:t>for its Dreamliner </a:t>
            </a:r>
            <a:r>
              <a:rPr lang="en-US" altLang="en-US" sz="4000" b="1" dirty="0"/>
              <a:t>and 747 Accounting</a:t>
            </a:r>
            <a:br>
              <a:rPr lang="en-US" altLang="en-US" sz="4000" b="1" dirty="0"/>
            </a:br>
            <a:endParaRPr lang="en-US" altLang="en-US" sz="4000" dirty="0"/>
          </a:p>
        </p:txBody>
      </p:sp>
      <p:pic>
        <p:nvPicPr>
          <p:cNvPr id="15363" name="Picture 3" descr="Screen Shot 2016-02-17 at 9.18.23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828800"/>
            <a:ext cx="6305550" cy="448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511188" y="6446840"/>
            <a:ext cx="10890913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http://www.bloomberg.com/news/articles/2016-02-11/boeing-said-to-face-sec-probe-into-dreamliner-and-747-accounting </a:t>
            </a:r>
          </a:p>
        </p:txBody>
      </p:sp>
    </p:spTree>
    <p:extLst>
      <p:ext uri="{BB962C8B-B14F-4D97-AF65-F5344CB8AC3E}">
        <p14:creationId xmlns:p14="http://schemas.microsoft.com/office/powerpoint/2010/main" val="14440495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Pavlina and Singh Copyright 2016 - Mission One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ED36C-5E31-4442-90FD-0D1F38732D21}" type="slidenum">
              <a:rPr lang="en-US" smtClean="0"/>
              <a:t>2</a:t>
            </a:fld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 smtClean="0"/>
              <a:t>Chart of Accounts</a:t>
            </a:r>
            <a:endParaRPr lang="en-US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2690494"/>
              </p:ext>
            </p:extLst>
          </p:nvPr>
        </p:nvGraphicFramePr>
        <p:xfrm>
          <a:off x="987189" y="1453393"/>
          <a:ext cx="10639566" cy="3873500"/>
        </p:xfrm>
        <a:graphic>
          <a:graphicData uri="http://schemas.openxmlformats.org/drawingml/2006/table">
            <a:tbl>
              <a:tblPr firstRow="1" firstCol="1" bandRow="1"/>
              <a:tblGrid>
                <a:gridCol w="5359020"/>
                <a:gridCol w="2333767"/>
                <a:gridCol w="2946779"/>
              </a:tblGrid>
              <a:tr h="16065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5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Assets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5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Liabilities</a:t>
                      </a:r>
                      <a:endParaRPr lang="en-US" sz="15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5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Stockholders' Equity</a:t>
                      </a:r>
                      <a:endParaRPr lang="en-US" sz="15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65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500" b="1" u="sng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Current assets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500" b="1" u="sng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Current liabilities</a:t>
                      </a:r>
                      <a:endParaRPr lang="en-US" sz="15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500" b="1" u="sng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Capital by owners</a:t>
                      </a:r>
                      <a:endParaRPr lang="en-US" sz="15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6065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Cash and Cash Equivalents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Accounts Payable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Common Stock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065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Accounts Receivables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Salaries and Wages Payable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4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Additional Paid-In Capital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065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Inventory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Utility Expense Payable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065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Prepaid Expenses</a:t>
                      </a:r>
                      <a:endParaRPr lang="en-US" sz="1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Unearned Revenue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0655">
                <a:tc>
                  <a:txBody>
                    <a:bodyPr/>
                    <a:lstStyle/>
                    <a:p>
                      <a:endParaRPr lang="en-US" sz="15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Dividends Payable 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065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500" dirty="0"/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500" b="1" u="sng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Retained earnings</a:t>
                      </a:r>
                      <a:endParaRPr lang="en-US" sz="15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065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500" b="1" u="sng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Non-current assets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500" b="1" u="sng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Non-current liabilities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Net Income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Dividends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6065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Land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Notes Payable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705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Property, Plant and Equipment </a:t>
                      </a:r>
                      <a:r>
                        <a:rPr lang="en-US" sz="15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(net of accumulated depreciation)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Long-Term Bonds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5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en-US" sz="1500" b="1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n-US" sz="1500" b="1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Goodwill </a:t>
                      </a:r>
                      <a:endParaRPr lang="en-US" sz="1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Deferred Tax Liabilities </a:t>
                      </a:r>
                      <a:endParaRPr lang="en-US" sz="15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1500" b="1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975">
                <a:tc>
                  <a:txBody>
                    <a:bodyPr/>
                    <a:lstStyle/>
                    <a:p>
                      <a:pPr marL="0" marR="0" algn="just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Revenues</a:t>
                      </a:r>
                      <a:endParaRPr lang="en-US" sz="1500" b="1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+mn-cs"/>
                        </a:rPr>
                        <a:t>Expenses</a:t>
                      </a:r>
                      <a:endParaRPr lang="en-US" sz="1500" b="1" kern="12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1500" b="1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5273">
                <a:tc>
                  <a:txBody>
                    <a:bodyPr/>
                    <a:lstStyle/>
                    <a:p>
                      <a:pPr marL="0" marR="0" algn="just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Sales Revenue</a:t>
                      </a:r>
                      <a:endParaRPr lang="en-US" sz="15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Cost of Goods Sold</a:t>
                      </a:r>
                      <a:endParaRPr lang="en-US" sz="1500" kern="12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1500" b="1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975">
                <a:tc>
                  <a:txBody>
                    <a:bodyPr/>
                    <a:lstStyle/>
                    <a:p>
                      <a:pPr marL="0" marR="0" algn="just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Turnover </a:t>
                      </a:r>
                      <a:endParaRPr lang="en-US" sz="15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Wages and Salary Expense</a:t>
                      </a:r>
                      <a:endParaRPr lang="en-US" sz="1500" kern="12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1500" b="1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975">
                <a:tc>
                  <a:txBody>
                    <a:bodyPr/>
                    <a:lstStyle/>
                    <a:p>
                      <a:pPr marL="0" marR="0" algn="just" defTabSz="914400" rtl="0" eaLnBrk="1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500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Rent Expense</a:t>
                      </a:r>
                      <a:endParaRPr lang="en-US" sz="1500" kern="12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1500" b="1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99078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Trial Balance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Pavlina and Singh Copyright 2016 - Mission One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ED36C-5E31-4442-90FD-0D1F38732D21}" type="slidenum">
              <a:rPr lang="en-US" smtClean="0"/>
              <a:t>3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5289540"/>
              </p:ext>
            </p:extLst>
          </p:nvPr>
        </p:nvGraphicFramePr>
        <p:xfrm>
          <a:off x="3434687" y="1490909"/>
          <a:ext cx="5322625" cy="4875530"/>
        </p:xfrm>
        <a:graphic>
          <a:graphicData uri="http://schemas.openxmlformats.org/drawingml/2006/table">
            <a:tbl>
              <a:tblPr firstRow="1" firstCol="1" bandRow="1"/>
              <a:tblGrid>
                <a:gridCol w="5322625"/>
              </a:tblGrid>
              <a:tr h="12259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Trial Balance</a:t>
                      </a:r>
                      <a:endParaRPr lang="en-US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557" marR="515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259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Assets:</a:t>
                      </a:r>
                      <a:endParaRPr lang="en-US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557" marR="515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259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Cash and Cash Equivalents</a:t>
                      </a:r>
                      <a:endParaRPr lang="en-US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557" marR="515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259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Property, Plant and Equipment – gross</a:t>
                      </a:r>
                      <a:endParaRPr lang="en-US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557" marR="515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259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(Accumulated Depreciation)</a:t>
                      </a:r>
                    </a:p>
                  </a:txBody>
                  <a:tcPr marL="51557" marR="515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259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Property, Plant and Equipment – net of accumulated</a:t>
                      </a:r>
                      <a:r>
                        <a:rPr lang="en-US" sz="15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depreciation</a:t>
                      </a:r>
                      <a:endParaRPr lang="en-US" sz="15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557" marR="515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259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Goodwill </a:t>
                      </a:r>
                      <a:endParaRPr lang="en-US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557" marR="515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602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Liabilities:</a:t>
                      </a:r>
                      <a:endParaRPr lang="en-US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557" marR="515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259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Unearned Revenue</a:t>
                      </a:r>
                      <a:endParaRPr lang="en-US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557" marR="515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259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Notes Payable </a:t>
                      </a:r>
                      <a:endParaRPr lang="en-US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557" marR="515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602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Stockholder's Equity:</a:t>
                      </a:r>
                      <a:endParaRPr lang="en-US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557" marR="515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259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Common Stock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557" marR="515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841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Retained Earnings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557" marR="515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602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Revenues: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557" marR="515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259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Sales </a:t>
                      </a:r>
                      <a:r>
                        <a:rPr lang="en-US" sz="15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Revenue</a:t>
                      </a:r>
                      <a:endParaRPr lang="en-US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557" marR="515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602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Expenses: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557" marR="515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259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Wages &amp; Salary Expense</a:t>
                      </a:r>
                      <a:endParaRPr lang="en-US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557" marR="515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259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Cost</a:t>
                      </a:r>
                      <a:r>
                        <a:rPr lang="en-US" sz="15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of Goods Sold</a:t>
                      </a:r>
                      <a:endParaRPr lang="en-US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557" marR="515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259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Depreciation Expense</a:t>
                      </a:r>
                      <a:endParaRPr lang="en-US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557" marR="515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259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Goodwill Impairment</a:t>
                      </a:r>
                      <a:r>
                        <a:rPr lang="en-US" sz="15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Expense</a:t>
                      </a:r>
                      <a:endParaRPr lang="en-US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557" marR="5155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34595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Walt Disney Company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Pavlina and Singh Copyright 2016 - Mission One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ED36C-5E31-4442-90FD-0D1F38732D21}" type="slidenum">
              <a:rPr lang="en-US" smtClean="0"/>
              <a:t>4</a:t>
            </a:fld>
            <a:endParaRPr lang="en-US"/>
          </a:p>
        </p:txBody>
      </p:sp>
      <p:pic>
        <p:nvPicPr>
          <p:cNvPr id="6" name="Picture 5" descr="http://vignette2.wikia.nocookie.net/disney-fan-fiction/images/8/86/Walt_Disney_Company.PNG/revision/latest?cb=2014100822571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9743" y="1796562"/>
            <a:ext cx="8781196" cy="42221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79545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Pavlina and Singh Copyright 2016 - Mission One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ED36C-5E31-4442-90FD-0D1F38732D21}" type="slidenum">
              <a:rPr lang="en-US" smtClean="0"/>
              <a:t>5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 smtClean="0"/>
              <a:t>Walt Disney Company – Stock Chart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4581" t="17864" r="26050" b="24860"/>
          <a:stretch/>
        </p:blipFill>
        <p:spPr>
          <a:xfrm>
            <a:off x="1448937" y="1315190"/>
            <a:ext cx="9294125" cy="504116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271275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Disney’s Balance Sheet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47954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Assets = Liabilities + Stockholders’ Equity</a:t>
            </a:r>
          </a:p>
          <a:p>
            <a:pPr marL="0" indent="0" algn="ctr">
              <a:buNone/>
            </a:pPr>
            <a:r>
              <a:rPr lang="en-US" dirty="0" smtClean="0"/>
              <a:t>          $88B =  $40B      + $48B                              </a:t>
            </a:r>
            <a:r>
              <a:rPr lang="en-US" dirty="0" smtClean="0">
                <a:solidFill>
                  <a:schemeClr val="bg1"/>
                </a:solidFill>
              </a:rPr>
              <a:t>  .               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Pavlina and Singh Copyright 2016 - Mission One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ED36C-5E31-4442-90FD-0D1F38732D2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2141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 smtClean="0"/>
              <a:t>Recording Goodwill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Pavlina and Singh Copyright 2016 - Mission One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ED36C-5E31-4442-90FD-0D1F38732D21}" type="slidenum">
              <a:rPr lang="en-US" smtClean="0"/>
              <a:t>7</a:t>
            </a:fld>
            <a:endParaRPr 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5648662"/>
              </p:ext>
            </p:extLst>
          </p:nvPr>
        </p:nvGraphicFramePr>
        <p:xfrm>
          <a:off x="978088" y="2037390"/>
          <a:ext cx="10235821" cy="1304544"/>
        </p:xfrm>
        <a:graphic>
          <a:graphicData uri="http://schemas.openxmlformats.org/drawingml/2006/table">
            <a:tbl>
              <a:tblPr firstRow="1" firstCol="1" bandRow="1"/>
              <a:tblGrid>
                <a:gridCol w="1780822"/>
                <a:gridCol w="4630134"/>
                <a:gridCol w="1899543"/>
                <a:gridCol w="1925322"/>
              </a:tblGrid>
              <a:tr h="1397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Date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Journal Entry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Debits 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Credits 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7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01/31/2016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Property, plant and Equipment (+A)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$40 million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7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Goodwill (+A)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$60 million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700">
                <a:tc>
                  <a:txBody>
                    <a:bodyPr/>
                    <a:lstStyle/>
                    <a:p>
                      <a:endParaRPr lang="en-US" sz="20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4191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Cash (-A)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$100 million 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6224609"/>
              </p:ext>
            </p:extLst>
          </p:nvPr>
        </p:nvGraphicFramePr>
        <p:xfrm>
          <a:off x="978089" y="4891088"/>
          <a:ext cx="10235821" cy="978408"/>
        </p:xfrm>
        <a:graphic>
          <a:graphicData uri="http://schemas.openxmlformats.org/drawingml/2006/table">
            <a:tbl>
              <a:tblPr firstRow="1" firstCol="1" bandRow="1"/>
              <a:tblGrid>
                <a:gridCol w="1787975"/>
                <a:gridCol w="4669025"/>
                <a:gridCol w="1871243"/>
                <a:gridCol w="1907578"/>
              </a:tblGrid>
              <a:tr h="14097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Date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Journal Entry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Debits 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Credits 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97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12/31/2016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Goodwill impairment expense (+E, -SE)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$10 million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0970">
                <a:tc>
                  <a:txBody>
                    <a:bodyPr/>
                    <a:lstStyle/>
                    <a:p>
                      <a:endParaRPr lang="en-US" sz="20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4191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                Goodwill (-A)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$10 million 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Title 1"/>
          <p:cNvSpPr txBox="1">
            <a:spLocks/>
          </p:cNvSpPr>
          <p:nvPr/>
        </p:nvSpPr>
        <p:spPr>
          <a:xfrm>
            <a:off x="838200" y="3565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Goodwill Impairment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8080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Recording Depreciation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Pavlina and Singh Copyright 2016 - Mission One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ED36C-5E31-4442-90FD-0D1F38732D21}" type="slidenum">
              <a:rPr lang="en-US" smtClean="0"/>
              <a:t>8</a:t>
            </a:fld>
            <a:endParaRPr lang="en-US"/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6656619"/>
              </p:ext>
            </p:extLst>
          </p:nvPr>
        </p:nvGraphicFramePr>
        <p:xfrm>
          <a:off x="1651379" y="2948471"/>
          <a:ext cx="8980227" cy="978408"/>
        </p:xfrm>
        <a:graphic>
          <a:graphicData uri="http://schemas.openxmlformats.org/drawingml/2006/table">
            <a:tbl>
              <a:tblPr firstRow="1" firstCol="1" bandRow="1"/>
              <a:tblGrid>
                <a:gridCol w="1547518"/>
                <a:gridCol w="4711427"/>
                <a:gridCol w="1386977"/>
                <a:gridCol w="1334305"/>
              </a:tblGrid>
              <a:tr h="1397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Date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Journal Entry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Debits 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Credits 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70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12/31/2016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Depreciation Expense (+E, -SE)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$ 100,000 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700">
                <a:tc>
                  <a:txBody>
                    <a:bodyPr/>
                    <a:lstStyle/>
                    <a:p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41910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Accumulated Depreciation (+XA, -A)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20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$ 100,000 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7912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Working Capital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Pavlina and Singh Copyright 2016 - Mission One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ED36C-5E31-4442-90FD-0D1F38732D21}" type="slidenum">
              <a:rPr lang="en-US" smtClean="0"/>
              <a:t>9</a:t>
            </a:fld>
            <a:endParaRPr 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5621885"/>
              </p:ext>
            </p:extLst>
          </p:nvPr>
        </p:nvGraphicFramePr>
        <p:xfrm>
          <a:off x="1542197" y="2555907"/>
          <a:ext cx="9526136" cy="1304544"/>
        </p:xfrm>
        <a:graphic>
          <a:graphicData uri="http://schemas.openxmlformats.org/drawingml/2006/table">
            <a:tbl>
              <a:tblPr firstRow="1" firstCol="1" bandRow="1"/>
              <a:tblGrid>
                <a:gridCol w="4586658"/>
                <a:gridCol w="2469739"/>
                <a:gridCol w="2469739"/>
              </a:tblGrid>
              <a:tr h="2108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Walt Disney Company ($ in millions)</a:t>
                      </a: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Oct. 03, 2015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Sep. 27, 2014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82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Total current assets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$16,758 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$15,169 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82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Total current liabilities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$16,334 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$13,292 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82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Working capital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$424 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$1,877 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742599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503</Words>
  <Application>Microsoft Office PowerPoint</Application>
  <PresentationFormat>Widescreen</PresentationFormat>
  <Paragraphs>165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Office Theme</vt:lpstr>
      <vt:lpstr>1_Office Theme</vt:lpstr>
      <vt:lpstr>Financial Accounting</vt:lpstr>
      <vt:lpstr>Chart of Accounts</vt:lpstr>
      <vt:lpstr>Trial Balance</vt:lpstr>
      <vt:lpstr>Walt Disney Company</vt:lpstr>
      <vt:lpstr>Walt Disney Company – Stock Chart</vt:lpstr>
      <vt:lpstr>Disney’s Balance Sheet</vt:lpstr>
      <vt:lpstr>Recording Goodwill</vt:lpstr>
      <vt:lpstr>Recording Depreciation</vt:lpstr>
      <vt:lpstr>Working Capital</vt:lpstr>
      <vt:lpstr>Proper Format</vt:lpstr>
      <vt:lpstr>Leverage Ratios</vt:lpstr>
      <vt:lpstr>Home Depot – Stock Chart</vt:lpstr>
      <vt:lpstr>Hormel Foods – Stock Chart</vt:lpstr>
      <vt:lpstr>PowerPoint Presentation</vt:lpstr>
      <vt:lpstr>Boeing to Face SEC Probe for its Dreamliner and 747 Accounting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2016-01-24T18:44:41Z</dcterms:created>
  <dcterms:modified xsi:type="dcterms:W3CDTF">2016-02-18T20:15:53Z</dcterms:modified>
</cp:coreProperties>
</file>