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92" r:id="rId5"/>
    <p:sldId id="298" r:id="rId6"/>
    <p:sldId id="291" r:id="rId7"/>
    <p:sldId id="287" r:id="rId8"/>
    <p:sldId id="293" r:id="rId9"/>
    <p:sldId id="288" r:id="rId10"/>
    <p:sldId id="289" r:id="rId11"/>
    <p:sldId id="290" r:id="rId12"/>
    <p:sldId id="296" r:id="rId13"/>
    <p:sldId id="297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9171498435362618E-2"/>
                  <c:y val="2.54826759939949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429403423332766"/>
                  <c:y val="-7.64480279819847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5752609155095784"/>
                  <c:y val="-5.8610154786188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522741881968215"/>
                  <c:y val="-0.13250991516877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Sheet1!$A$2:$A$13</c:f>
              <c:strCache>
                <c:ptCount val="12"/>
                <c:pt idx="0">
                  <c:v>US</c:v>
                </c:pt>
                <c:pt idx="1">
                  <c:v>Greater China</c:v>
                </c:pt>
                <c:pt idx="2">
                  <c:v>France</c:v>
                </c:pt>
                <c:pt idx="3">
                  <c:v>Brazil</c:v>
                </c:pt>
                <c:pt idx="4">
                  <c:v>Germany</c:v>
                </c:pt>
                <c:pt idx="5">
                  <c:v>UK</c:v>
                </c:pt>
                <c:pt idx="6">
                  <c:v>Mexico</c:v>
                </c:pt>
                <c:pt idx="7">
                  <c:v>Phillippines</c:v>
                </c:pt>
                <c:pt idx="8">
                  <c:v>Italy</c:v>
                </c:pt>
                <c:pt idx="9">
                  <c:v>Canada</c:v>
                </c:pt>
                <c:pt idx="10">
                  <c:v>Switzerland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23489</c:v>
                </c:pt>
                <c:pt idx="1">
                  <c:v>6683</c:v>
                </c:pt>
                <c:pt idx="2">
                  <c:v>5507</c:v>
                </c:pt>
                <c:pt idx="3">
                  <c:v>5117</c:v>
                </c:pt>
                <c:pt idx="4">
                  <c:v>3340</c:v>
                </c:pt>
                <c:pt idx="5">
                  <c:v>2987</c:v>
                </c:pt>
                <c:pt idx="6">
                  <c:v>2960</c:v>
                </c:pt>
                <c:pt idx="7">
                  <c:v>2489</c:v>
                </c:pt>
                <c:pt idx="8">
                  <c:v>2108</c:v>
                </c:pt>
                <c:pt idx="9">
                  <c:v>1962</c:v>
                </c:pt>
                <c:pt idx="10">
                  <c:v>1566</c:v>
                </c:pt>
                <c:pt idx="11">
                  <c:v>33449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7D13-4AE5-4D1A-860A-1C670FA56D3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5FF31-270A-44CD-967B-9CBED989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FF31-270A-44CD-967B-9CBED989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FF31-270A-44CD-967B-9CBED98932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4964-8660-4327-B8F7-8233B6D49E25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F426-C179-4850-9097-926AED91602B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293F-A298-4383-9941-73AEC79DBD52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F72-DCDC-4F87-A4C7-B65EA792BDC0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F74-AE43-498C-B3B9-97B1A4DF0453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399C-8C6A-4B0C-A4BC-63FBCF92AEA8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03B9-BCF7-4CCC-A591-961F4DC6AB41}" type="datetime1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C93F-3EE3-4557-87A1-57EF93B307BC}" type="datetime1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D937-C3AB-4B0A-BC9D-A0D5F7523E80}" type="datetime1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ED0-26E7-4D21-AAA3-E0BA2EB621D1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C735-2447-445C-B504-90084D3D7A6E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5874-C5AE-4700-B15A-FD88171D92FB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shelbycarpenter/2016/02/19/viacom-makes-a-bet-on-streaming-invests-45-5-million-in-roku/#2f4ff5e45ce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5889"/>
            <a:ext cx="9144000" cy="1797073"/>
          </a:xfrm>
        </p:spPr>
        <p:txBody>
          <a:bodyPr/>
          <a:lstStyle/>
          <a:p>
            <a:r>
              <a:rPr lang="en-US" dirty="0" smtClean="0"/>
              <a:t>Financial Accounting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5038"/>
            <a:ext cx="9144000" cy="1655762"/>
          </a:xfrm>
        </p:spPr>
        <p:txBody>
          <a:bodyPr/>
          <a:lstStyle/>
          <a:p>
            <a:r>
              <a:rPr lang="en-US" sz="3600" dirty="0" smtClean="0"/>
              <a:t>Mission Five</a:t>
            </a:r>
          </a:p>
          <a:p>
            <a:r>
              <a:rPr lang="en-US" sz="2000" dirty="0" smtClean="0"/>
              <a:t>February 25,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6533" y="4508186"/>
            <a:ext cx="289893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 smtClean="0"/>
              <a:t>Agenda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Mission Four recap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Quiz </a:t>
            </a:r>
            <a:r>
              <a:rPr lang="en-US" sz="2400" dirty="0" smtClean="0"/>
              <a:t>One recap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Mission Five slides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Problems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the news </a:t>
            </a:r>
          </a:p>
        </p:txBody>
      </p:sp>
      <p:pic>
        <p:nvPicPr>
          <p:cNvPr id="7" name="Picture 6" descr="2000px-Yin_yang.sv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8061" y="257089"/>
            <a:ext cx="2073229" cy="19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Kroger Company– Stock Chart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96" t="25326" r="26050" b="17397"/>
          <a:stretch/>
        </p:blipFill>
        <p:spPr>
          <a:xfrm>
            <a:off x="1869744" y="1446664"/>
            <a:ext cx="8658367" cy="4721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25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Macy’s Inc. – Stock Chart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66" t="25886" r="26260" b="17584"/>
          <a:stretch/>
        </p:blipFill>
        <p:spPr>
          <a:xfrm>
            <a:off x="1633182" y="1337480"/>
            <a:ext cx="9171295" cy="4901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20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2"/>
            <a:ext cx="7772400" cy="1447799"/>
          </a:xfrm>
        </p:spPr>
        <p:txBody>
          <a:bodyPr>
            <a:normAutofit fontScale="90000"/>
          </a:bodyPr>
          <a:lstStyle/>
          <a:p>
            <a:r>
              <a:rPr sz="3556" b="1" dirty="0"/>
              <a:t>Monsanto to Pay $80 Million to Settle Charge of Improper Accounting</a:t>
            </a:r>
            <a:r>
              <a:rPr b="1" dirty="0" smtClean="0"/>
              <a:t/>
            </a:r>
            <a:br>
              <a:rPr b="1" dirty="0" smtClean="0"/>
            </a:br>
            <a:endParaRPr lang="en-US" dirty="0"/>
          </a:p>
        </p:txBody>
      </p:sp>
      <p:pic>
        <p:nvPicPr>
          <p:cNvPr id="4" name="Picture 3" descr="Screen Shot 2016-02-20 at 8.47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57400"/>
            <a:ext cx="3810000" cy="2971800"/>
          </a:xfrm>
          <a:prstGeom prst="rect">
            <a:avLst/>
          </a:prstGeom>
        </p:spPr>
      </p:pic>
      <p:pic>
        <p:nvPicPr>
          <p:cNvPr id="5" name="Picture 4" descr="Screen Shot 2016-02-20 at 8.48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029200"/>
            <a:ext cx="4114800" cy="1485900"/>
          </a:xfrm>
          <a:prstGeom prst="rect">
            <a:avLst/>
          </a:prstGeom>
        </p:spPr>
      </p:pic>
      <p:pic>
        <p:nvPicPr>
          <p:cNvPr id="6" name="Picture 5" descr="Screen Shot 2016-02-20 at 8.48.1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057400"/>
            <a:ext cx="3733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751" y="572798"/>
            <a:ext cx="3147785" cy="928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10" y="380407"/>
            <a:ext cx="2220457" cy="1246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3429" y="572797"/>
            <a:ext cx="1431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buys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258" y="1830460"/>
            <a:ext cx="1862350" cy="1947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8828" y="2116859"/>
            <a:ext cx="18552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3277" y="2239971"/>
            <a:ext cx="3795258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Deal Details:</a:t>
            </a:r>
          </a:p>
          <a:p>
            <a:endParaRPr lang="en-US" sz="800" u="sng" dirty="0"/>
          </a:p>
          <a:p>
            <a:r>
              <a:rPr lang="en-US" dirty="0"/>
              <a:t>Purchase Price:			$2.6B</a:t>
            </a:r>
          </a:p>
          <a:p>
            <a:endParaRPr lang="en-US" dirty="0"/>
          </a:p>
          <a:p>
            <a:r>
              <a:rPr lang="en-US" dirty="0"/>
              <a:t>Estimated Book Value:		$1.25B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896240" y="4615754"/>
          <a:ext cx="8594074" cy="1304544"/>
        </p:xfrm>
        <a:graphic>
          <a:graphicData uri="http://schemas.openxmlformats.org/drawingml/2006/table">
            <a:tbl>
              <a:tblPr firstRow="1" firstCol="1" bandRow="1"/>
              <a:tblGrid>
                <a:gridCol w="1495192"/>
                <a:gridCol w="3887496"/>
                <a:gridCol w="1594871"/>
                <a:gridCol w="1616515"/>
              </a:tblGrid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 Entry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Debits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Credits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31/2016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Property, plant and Equipment (+A)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$1.25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Goodwill (+A)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$1.35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(-A)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$2.6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illion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38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64" t="9639" r="9944" b="7262"/>
          <a:stretch/>
        </p:blipFill>
        <p:spPr>
          <a:xfrm>
            <a:off x="854727" y="132841"/>
            <a:ext cx="10607471" cy="6297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165" y="6430609"/>
            <a:ext cx="10238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http://www.forbes.com/sites/shelbycarpenter/2016/02/19/viacom-makes-a-bet-on-streaming-invests-45-5-million-in-roku/#2f4ff5e45ceb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Nestlé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Pavlina</a:t>
            </a:r>
            <a:r>
              <a:rPr lang="en-US" dirty="0" smtClean="0"/>
              <a:t> and Singh Copyright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http://www.nestle.com.eg/asset-library/PublishingImages/Nestle%20Banner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10" y="1690688"/>
            <a:ext cx="10261979" cy="3945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U.S. Dollar vs. Swiss Franc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76" t="33909" r="25735" b="14039"/>
          <a:stretch/>
        </p:blipFill>
        <p:spPr>
          <a:xfrm>
            <a:off x="1692324" y="1569493"/>
            <a:ext cx="8643581" cy="4230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12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Nestlé Stock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184" t="19989" r="2447" b="19090"/>
          <a:stretch/>
        </p:blipFill>
        <p:spPr bwMode="auto">
          <a:xfrm>
            <a:off x="1019491" y="1543208"/>
            <a:ext cx="10485571" cy="45027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30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Nestlé’s Net Sales Breakdown by Region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070444"/>
              </p:ext>
            </p:extLst>
          </p:nvPr>
        </p:nvGraphicFramePr>
        <p:xfrm>
          <a:off x="1742435" y="1372572"/>
          <a:ext cx="8707129" cy="498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44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Nestlé’s Income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2422"/>
              </p:ext>
            </p:extLst>
          </p:nvPr>
        </p:nvGraphicFramePr>
        <p:xfrm>
          <a:off x="1037230" y="1716349"/>
          <a:ext cx="10316570" cy="4086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64286"/>
                <a:gridCol w="1432855"/>
                <a:gridCol w="1719429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(in millions CHF)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revenues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of goods sold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-47,553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profit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operating expenses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-33,407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income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10,905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income (expense)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Profit before taxes, associates and joint ventures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-3,367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 from associates and joint ventures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Profit for the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which attributable to non-controlling interests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which attributable to shareholders of the parent (Net profit)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1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Nestlé’s Earnings </a:t>
            </a:r>
            <a:r>
              <a:rPr lang="en-US" dirty="0" smtClean="0"/>
              <a:t>Per Share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70189"/>
              </p:ext>
            </p:extLst>
          </p:nvPr>
        </p:nvGraphicFramePr>
        <p:xfrm>
          <a:off x="3305033" y="2836685"/>
          <a:ext cx="5581933" cy="930021"/>
        </p:xfrm>
        <a:graphic>
          <a:graphicData uri="http://schemas.openxmlformats.org/drawingml/2006/table">
            <a:tbl>
              <a:tblPr firstRow="1" firstCol="1" bandRow="1"/>
              <a:tblGrid>
                <a:gridCol w="3067735"/>
                <a:gridCol w="1303658"/>
                <a:gridCol w="1210540"/>
              </a:tblGrid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EPS ratio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Basic earnings per share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CHF 4.54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CHF 3.14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Diluted earnings per share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CHF 4.52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CHF 3.13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5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Stock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ttp://cubeit.io/blog/wp-content/uploads/2016/01/9039b2e16a19d66188e5ed48b6ea9d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0512" y="1546142"/>
            <a:ext cx="5250976" cy="4687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3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Profitability </a:t>
            </a:r>
            <a:r>
              <a:rPr lang="en-US" dirty="0" smtClean="0"/>
              <a:t>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Gross Profit Margin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Operating Profit Margin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 Profit </a:t>
            </a:r>
            <a:r>
              <a:rPr lang="en-US" dirty="0" smtClean="0"/>
              <a:t>Margin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Earnings Per Share (EPS)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Price-To-Earnings (P/E)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165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Market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7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124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Calibri</vt:lpstr>
      <vt:lpstr>Calibri Light</vt:lpstr>
      <vt:lpstr>Times New Roman</vt:lpstr>
      <vt:lpstr>Office Theme</vt:lpstr>
      <vt:lpstr>Financial Accounting</vt:lpstr>
      <vt:lpstr>Nestlé</vt:lpstr>
      <vt:lpstr>U.S. Dollar vs. Swiss Franc</vt:lpstr>
      <vt:lpstr>Nestlé Stock Chart</vt:lpstr>
      <vt:lpstr>Nestlé’s Net Sales Breakdown by Region</vt:lpstr>
      <vt:lpstr>Nestlé’s Income Statement</vt:lpstr>
      <vt:lpstr>Nestlé’s Earnings Per Share</vt:lpstr>
      <vt:lpstr>Stock Options</vt:lpstr>
      <vt:lpstr>Profitability Ratios</vt:lpstr>
      <vt:lpstr>Kroger Company– Stock Chart</vt:lpstr>
      <vt:lpstr>Macy’s Inc. – Stock Chart</vt:lpstr>
      <vt:lpstr>Monsanto to Pay $80 Million to Settle Charge of Improper Accounting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2016-01-24T18:44:41Z</dcterms:created>
  <dcterms:modified xsi:type="dcterms:W3CDTF">2016-02-24T20:11:18Z</dcterms:modified>
</cp:coreProperties>
</file>