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8"/>
  </p:notesMasterIdLst>
  <p:sldIdLst>
    <p:sldId id="430" r:id="rId2"/>
    <p:sldId id="431" r:id="rId3"/>
    <p:sldId id="443" r:id="rId4"/>
    <p:sldId id="439" r:id="rId5"/>
    <p:sldId id="444" r:id="rId6"/>
    <p:sldId id="44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2051"/>
    <a:srgbClr val="7B2158"/>
    <a:srgbClr val="B0FF95"/>
    <a:srgbClr val="FEE3CA"/>
    <a:srgbClr val="FFCC66"/>
    <a:srgbClr val="66CC00"/>
    <a:srgbClr val="EEC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77" autoAdjust="0"/>
    <p:restoredTop sz="77577" autoAdjust="0"/>
  </p:normalViewPr>
  <p:slideViewPr>
    <p:cSldViewPr snapToGrid="0" snapToObjects="1">
      <p:cViewPr varScale="1">
        <p:scale>
          <a:sx n="131" d="100"/>
          <a:sy n="131" d="100"/>
        </p:scale>
        <p:origin x="-236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20B3F-AA04-F74D-AD74-2382DD0D36D2}" type="datetimeFigureOut">
              <a:rPr lang="en-US" smtClean="0"/>
              <a:t>3/9/15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9296A5-820C-454E-AA58-367B2170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99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 Hydrogel Types: 0.5 w/v% and 1.5 w/v% </a:t>
            </a:r>
            <a:r>
              <a:rPr lang="en-US" dirty="0" err="1" smtClean="0"/>
              <a:t>agarose</a:t>
            </a:r>
            <a:r>
              <a:rPr lang="en-US" dirty="0" smtClean="0"/>
              <a:t> </a:t>
            </a:r>
          </a:p>
          <a:p>
            <a:r>
              <a:rPr lang="en-US" dirty="0" smtClean="0"/>
              <a:t>2 Dye Concentrations: 10 mM and 0.1 </a:t>
            </a:r>
            <a:r>
              <a:rPr lang="en-US" dirty="0" err="1" smtClean="0"/>
              <a:t>mM</a:t>
            </a:r>
            <a:r>
              <a:rPr lang="en-US" dirty="0" smtClean="0"/>
              <a:t> </a:t>
            </a:r>
          </a:p>
          <a:p>
            <a:r>
              <a:rPr lang="en-US" dirty="0" smtClean="0"/>
              <a:t>2 Diffusion Times: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First started at 10:00 PM last night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Second started this morning (TBD)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296A5-820C-454E-AA58-367B21702D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005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 Hydrogel Types: 0.5 w/v% and 1.5 w/v% </a:t>
            </a:r>
            <a:r>
              <a:rPr lang="en-US" dirty="0" err="1" smtClean="0"/>
              <a:t>agarose</a:t>
            </a:r>
            <a:r>
              <a:rPr lang="en-US" dirty="0" smtClean="0"/>
              <a:t> </a:t>
            </a:r>
          </a:p>
          <a:p>
            <a:r>
              <a:rPr lang="en-US" dirty="0" smtClean="0"/>
              <a:t>2 Concentrations: 10 mM and 0.1 mM</a:t>
            </a:r>
          </a:p>
          <a:p>
            <a:r>
              <a:rPr lang="en-US" dirty="0" smtClean="0"/>
              <a:t>2 Diffusion Times: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First started at 10:00 PM last night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Second started this morning (TBD)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296A5-820C-454E-AA58-367B21702D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005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2014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1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46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2014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1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029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2014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1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4265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2014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1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5912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2014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1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9902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2014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1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7298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2014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1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9621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2014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1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026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2014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1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9933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2014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1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0691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2014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1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9300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597" y="30632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2014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30632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3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38720" y="31524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019255"/>
            <a:ext cx="9144000" cy="0"/>
          </a:xfrm>
          <a:prstGeom prst="line">
            <a:avLst/>
          </a:prstGeom>
          <a:ln w="7620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9320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2015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7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378057" y="2507381"/>
            <a:ext cx="8494263" cy="1027377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800000"/>
                </a:solidFill>
              </a:rPr>
              <a:t> In-Class Activity</a:t>
            </a:r>
          </a:p>
          <a:p>
            <a:endParaRPr lang="en-US" sz="4000" b="1" dirty="0" smtClean="0">
              <a:solidFill>
                <a:srgbClr val="800000"/>
              </a:solidFill>
            </a:endParaRPr>
          </a:p>
          <a:p>
            <a:r>
              <a:rPr lang="en-US" sz="4000" dirty="0" smtClean="0"/>
              <a:t>Calculating Diffusion Coefficients of Dyes in Hydrogels</a:t>
            </a:r>
          </a:p>
        </p:txBody>
      </p:sp>
    </p:spTree>
    <p:extLst>
      <p:ext uri="{BB962C8B-B14F-4D97-AF65-F5344CB8AC3E}">
        <p14:creationId xmlns:p14="http://schemas.microsoft.com/office/powerpoint/2010/main" val="2618918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2015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7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-33835" y="1098917"/>
            <a:ext cx="9143999" cy="1027377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800000"/>
                </a:solidFill>
              </a:rPr>
              <a:t>Important Considerations  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3681" y="1936513"/>
            <a:ext cx="836896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Understanding diffusion is key to designing controlled release systems and fabricating engineered tissue constructs</a:t>
            </a:r>
          </a:p>
          <a:p>
            <a:endParaRPr lang="en-US" sz="2000" dirty="0" smtClean="0"/>
          </a:p>
          <a:p>
            <a:r>
              <a:rPr lang="en-US" sz="2000" dirty="0" smtClean="0"/>
              <a:t>Diffusion rates depend not only on the size of a molecule, but also many other factors, including: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 smtClean="0"/>
              <a:t>Molecular weight of diffusing species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 smtClean="0"/>
              <a:t>Matrix mesh size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 smtClean="0"/>
              <a:t>Temperature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 smtClean="0"/>
              <a:t>Chemical/Structural properties of the diffusing species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 smtClean="0"/>
              <a:t>Interactions between diffusing species and the matrix 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38418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2015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7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80975" y="997215"/>
            <a:ext cx="8801099" cy="1027377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rgbClr val="800000"/>
                </a:solidFill>
              </a:rPr>
              <a:t> Measure Dye Diffusion Coefficients</a:t>
            </a:r>
            <a:endParaRPr lang="en-US" sz="4000" dirty="0">
              <a:solidFill>
                <a:srgbClr val="8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90906" y="1688462"/>
            <a:ext cx="4876057" cy="5247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Split into teams, and receive the following from the TFs:</a:t>
            </a:r>
          </a:p>
          <a:p>
            <a:pPr marL="574675" lvl="1" indent="-285750">
              <a:buFont typeface="Arial"/>
              <a:buChar char="•"/>
            </a:pPr>
            <a:r>
              <a:rPr lang="en-US" dirty="0" smtClean="0"/>
              <a:t>4 hydrogel samples with dye</a:t>
            </a:r>
          </a:p>
          <a:p>
            <a:pPr marL="574675" lvl="1" indent="-285750">
              <a:buFont typeface="Arial"/>
              <a:buChar char="•"/>
            </a:pPr>
            <a:r>
              <a:rPr lang="en-US" dirty="0" smtClean="0"/>
              <a:t>Two hydrogel samples were prepared at a concentration, X and two at a concentration, Y</a:t>
            </a:r>
          </a:p>
          <a:p>
            <a:endParaRPr lang="en-US" sz="1100" dirty="0"/>
          </a:p>
          <a:p>
            <a:r>
              <a:rPr lang="en-US" dirty="0" smtClean="0"/>
              <a:t>Do the following: 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Determine whether Fick’s First or Second Law applies to this case.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Next, estimate </a:t>
            </a:r>
            <a:r>
              <a:rPr lang="en-US" b="1" dirty="0"/>
              <a:t>the </a:t>
            </a:r>
            <a:r>
              <a:rPr lang="en-US" b="1" dirty="0" smtClean="0"/>
              <a:t>diffusion coefficients of the dye molecules within each of these hydrogels.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Based on your results, which hydrogel concentration X or Y is higher?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If you wanted to achieve the same diffusivities at a fixed hydrogel concentration, what else could you change?</a:t>
            </a:r>
            <a:endParaRPr lang="en-US" b="1" dirty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2433" y="1763720"/>
            <a:ext cx="4141567" cy="30246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66964" y="4855587"/>
            <a:ext cx="397703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 smtClean="0"/>
              <a:t>*</a:t>
            </a:r>
            <a:r>
              <a:rPr lang="en-US" sz="1500" dirty="0" err="1" smtClean="0"/>
              <a:t>Hashmark</a:t>
            </a:r>
            <a:r>
              <a:rPr lang="en-US" sz="1500" dirty="0" smtClean="0"/>
              <a:t> spacing on the tubes is 3.17 mm</a:t>
            </a:r>
            <a:endParaRPr lang="en-US" sz="1500" dirty="0"/>
          </a:p>
        </p:txBody>
      </p:sp>
      <p:sp>
        <p:nvSpPr>
          <p:cNvPr id="60" name="TextBox 59"/>
          <p:cNvSpPr txBox="1"/>
          <p:nvPr/>
        </p:nvSpPr>
        <p:spPr>
          <a:xfrm>
            <a:off x="6950289" y="6407301"/>
            <a:ext cx="2791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657665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2015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7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80975" y="997215"/>
            <a:ext cx="8801099" cy="1027377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rgbClr val="800000"/>
                </a:solidFill>
              </a:rPr>
              <a:t> Fick’s Second Law</a:t>
            </a:r>
            <a:endParaRPr lang="en-US" sz="4000" dirty="0">
              <a:solidFill>
                <a:srgbClr val="8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862569" y="3280410"/>
            <a:ext cx="617220" cy="2754630"/>
          </a:xfrm>
          <a:prstGeom prst="rect">
            <a:avLst/>
          </a:prstGeom>
          <a:gradFill flip="none" rotWithShape="1">
            <a:gsLst>
              <a:gs pos="0">
                <a:srgbClr val="EC2051"/>
              </a:gs>
              <a:gs pos="80000">
                <a:schemeClr val="accent1">
                  <a:lumMod val="20000"/>
                  <a:lumOff val="80000"/>
                </a:schemeClr>
              </a:gs>
            </a:gsLst>
            <a:lin ang="540000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4774939" y="5257800"/>
            <a:ext cx="885825" cy="9644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862569" y="2554605"/>
            <a:ext cx="617220" cy="725805"/>
          </a:xfrm>
          <a:prstGeom prst="rect">
            <a:avLst/>
          </a:prstGeom>
          <a:solidFill>
            <a:srgbClr val="EC205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6020" y="3280410"/>
            <a:ext cx="617220" cy="27546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006020" y="2554604"/>
            <a:ext cx="617220" cy="725805"/>
          </a:xfrm>
          <a:prstGeom prst="rect">
            <a:avLst/>
          </a:prstGeom>
          <a:solidFill>
            <a:srgbClr val="EC205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443344" y="3280410"/>
            <a:ext cx="617220" cy="2754630"/>
          </a:xfrm>
          <a:prstGeom prst="rect">
            <a:avLst/>
          </a:prstGeom>
          <a:gradFill flip="none" rotWithShape="1">
            <a:gsLst>
              <a:gs pos="0">
                <a:srgbClr val="EC2051"/>
              </a:gs>
              <a:gs pos="31000">
                <a:schemeClr val="accent1">
                  <a:lumMod val="20000"/>
                  <a:lumOff val="80000"/>
                </a:schemeClr>
              </a:gs>
            </a:gsLst>
            <a:lin ang="540000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3353811" y="4126231"/>
            <a:ext cx="81724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3443344" y="2554605"/>
            <a:ext cx="617220" cy="725805"/>
          </a:xfrm>
          <a:prstGeom prst="rect">
            <a:avLst/>
          </a:prstGeom>
          <a:solidFill>
            <a:srgbClr val="EC205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>
            <a:off x="1803139" y="3263265"/>
            <a:ext cx="4080510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88096" y="3063238"/>
            <a:ext cx="674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x = 0</a:t>
            </a:r>
            <a:endParaRPr lang="en-US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4181053" y="3941564"/>
            <a:ext cx="835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x = x</a:t>
            </a:r>
            <a:r>
              <a:rPr lang="en-US" b="1" baseline="-25000" dirty="0" smtClean="0"/>
              <a:t>1</a:t>
            </a:r>
            <a:endParaRPr lang="en-US" b="1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5660764" y="5082777"/>
            <a:ext cx="835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x = x</a:t>
            </a:r>
            <a:r>
              <a:rPr lang="en-US" b="1" baseline="-25000" dirty="0" smtClean="0"/>
              <a:t>2</a:t>
            </a:r>
            <a:endParaRPr lang="en-US" b="1" baseline="-25000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4154998" y="3263265"/>
            <a:ext cx="5715" cy="86296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5593273" y="3280410"/>
            <a:ext cx="5715" cy="197739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331628" y="6129516"/>
            <a:ext cx="835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 = t</a:t>
            </a:r>
            <a:r>
              <a:rPr lang="en-US" b="1" baseline="-25000" dirty="0" smtClean="0"/>
              <a:t>1</a:t>
            </a:r>
            <a:endParaRPr lang="en-US" b="1" baseline="-25000" dirty="0"/>
          </a:p>
        </p:txBody>
      </p:sp>
      <p:sp>
        <p:nvSpPr>
          <p:cNvPr id="51" name="TextBox 50"/>
          <p:cNvSpPr txBox="1"/>
          <p:nvPr/>
        </p:nvSpPr>
        <p:spPr>
          <a:xfrm>
            <a:off x="1798752" y="6129516"/>
            <a:ext cx="1036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 = t</a:t>
            </a:r>
            <a:r>
              <a:rPr lang="en-US" b="1" baseline="-25000" dirty="0" smtClean="0"/>
              <a:t>o</a:t>
            </a:r>
            <a:r>
              <a:rPr lang="en-US" b="1" dirty="0" smtClean="0"/>
              <a:t> = 0</a:t>
            </a:r>
            <a:endParaRPr lang="en-US" b="1" baseline="-25000" dirty="0"/>
          </a:p>
        </p:txBody>
      </p:sp>
      <p:sp>
        <p:nvSpPr>
          <p:cNvPr id="52" name="TextBox 51"/>
          <p:cNvSpPr txBox="1"/>
          <p:nvPr/>
        </p:nvSpPr>
        <p:spPr>
          <a:xfrm>
            <a:off x="4753507" y="6129516"/>
            <a:ext cx="835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 = t</a:t>
            </a:r>
            <a:r>
              <a:rPr lang="en-US" b="1" baseline="-25000" dirty="0" smtClean="0"/>
              <a:t>2</a:t>
            </a:r>
            <a:endParaRPr lang="en-US" b="1" baseline="-25000" dirty="0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1483099" y="2428875"/>
            <a:ext cx="674370" cy="33718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63273" y="1817558"/>
            <a:ext cx="2005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Concentrated dye,</a:t>
            </a:r>
          </a:p>
          <a:p>
            <a:r>
              <a:rPr lang="en-US" b="1" dirty="0" smtClean="0"/>
              <a:t>C(x=0) = C</a:t>
            </a:r>
            <a:r>
              <a:rPr lang="en-US" b="1" baseline="-25000" dirty="0" smtClean="0"/>
              <a:t>s</a:t>
            </a:r>
            <a:endParaRPr lang="en-US" b="1" baseline="-25000" dirty="0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1483099" y="4310896"/>
            <a:ext cx="673702" cy="45255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789" y="3712249"/>
            <a:ext cx="2005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dye in hydrogel,</a:t>
            </a:r>
          </a:p>
          <a:p>
            <a:r>
              <a:rPr lang="en-US" b="1" dirty="0" smtClean="0"/>
              <a:t>C(x&gt;0) = C</a:t>
            </a:r>
            <a:r>
              <a:rPr lang="en-US" b="1" baseline="-25000" dirty="0" smtClean="0"/>
              <a:t>0 </a:t>
            </a:r>
            <a:r>
              <a:rPr lang="en-US" b="1" dirty="0" smtClean="0"/>
              <a:t>= 0</a:t>
            </a:r>
            <a:endParaRPr lang="en-US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6341777" y="2972069"/>
            <a:ext cx="261747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Concentration in hydrogel, </a:t>
            </a:r>
            <a:r>
              <a:rPr lang="en-US" b="1" dirty="0"/>
              <a:t>C(x, t)</a:t>
            </a:r>
          </a:p>
          <a:p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Assume </a:t>
            </a:r>
            <a:r>
              <a:rPr lang="en-US" b="1" dirty="0" smtClean="0"/>
              <a:t>C</a:t>
            </a:r>
            <a:r>
              <a:rPr lang="en-US" b="1" baseline="-25000" dirty="0"/>
              <a:t>s</a:t>
            </a:r>
            <a:r>
              <a:rPr lang="en-US" dirty="0" smtClean="0"/>
              <a:t> remains constant for whole experiment</a:t>
            </a:r>
          </a:p>
          <a:p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1D diffusion problem, assumes C</a:t>
            </a:r>
            <a:r>
              <a:rPr lang="en-US" baseline="-25000" dirty="0" smtClean="0"/>
              <a:t>s </a:t>
            </a:r>
            <a:r>
              <a:rPr lang="en-US" dirty="0" smtClean="0"/>
              <a:t>and C</a:t>
            </a:r>
            <a:r>
              <a:rPr lang="en-US" baseline="-25000" dirty="0"/>
              <a:t>0</a:t>
            </a:r>
            <a:r>
              <a:rPr lang="en-US" dirty="0" smtClean="0"/>
              <a:t> are constant and the gel is infinitely long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153257"/>
              </p:ext>
            </p:extLst>
          </p:nvPr>
        </p:nvGraphicFramePr>
        <p:xfrm>
          <a:off x="5824329" y="1747704"/>
          <a:ext cx="3160047" cy="981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1511280" imgH="457200" progId="Equation.3">
                  <p:embed/>
                </p:oleObj>
              </mc:Choice>
              <mc:Fallback>
                <p:oleObj name="Equation" r:id="rId3" imgW="15112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329" y="1747704"/>
                        <a:ext cx="3160047" cy="9810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4143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2015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7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80975" y="997215"/>
            <a:ext cx="8801099" cy="1027377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rgbClr val="800000"/>
                </a:solidFill>
              </a:rPr>
              <a:t>Estimate Dye Diffusion Coefficients</a:t>
            </a:r>
            <a:endParaRPr lang="en-US" sz="4000" dirty="0">
              <a:solidFill>
                <a:srgbClr val="80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674146" y="3476020"/>
            <a:ext cx="17912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/>
                <a:cs typeface="Calibri"/>
              </a:rPr>
              <a:t>Slope = </a:t>
            </a:r>
            <a:r>
              <a:rPr lang="en-US" sz="1600" b="1" dirty="0">
                <a:latin typeface="Calibri"/>
                <a:cs typeface="Calibri"/>
              </a:rPr>
              <a:t>D</a:t>
            </a:r>
            <a:endParaRPr lang="en-US" sz="1600" baseline="-25000" dirty="0">
              <a:latin typeface="Calibri"/>
              <a:cs typeface="Calibri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597" y="2848822"/>
            <a:ext cx="2424397" cy="219258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15159" y="3814574"/>
            <a:ext cx="4096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x</a:t>
            </a:r>
            <a:r>
              <a:rPr lang="en-US" sz="2200" baseline="30000" dirty="0" smtClean="0"/>
              <a:t>2</a:t>
            </a:r>
            <a:endParaRPr lang="en-US" sz="2200" dirty="0"/>
          </a:p>
        </p:txBody>
      </p:sp>
      <p:sp>
        <p:nvSpPr>
          <p:cNvPr id="60" name="TextBox 59"/>
          <p:cNvSpPr txBox="1"/>
          <p:nvPr/>
        </p:nvSpPr>
        <p:spPr>
          <a:xfrm>
            <a:off x="2474846" y="4922626"/>
            <a:ext cx="2791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</a:t>
            </a:r>
            <a:endParaRPr lang="en-US" sz="22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2433" y="1763720"/>
            <a:ext cx="4141567" cy="302464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166964" y="4855587"/>
            <a:ext cx="397703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 smtClean="0"/>
              <a:t>*</a:t>
            </a:r>
            <a:r>
              <a:rPr lang="en-US" sz="1500" dirty="0" err="1" smtClean="0"/>
              <a:t>Hashmark</a:t>
            </a:r>
            <a:r>
              <a:rPr lang="en-US" sz="1500" dirty="0" smtClean="0"/>
              <a:t> spacing on the tubes is 3.17 mm</a:t>
            </a:r>
            <a:endParaRPr lang="en-US" sz="1500" dirty="0"/>
          </a:p>
        </p:txBody>
      </p:sp>
      <p:sp>
        <p:nvSpPr>
          <p:cNvPr id="7" name="TextBox 6"/>
          <p:cNvSpPr txBox="1"/>
          <p:nvPr/>
        </p:nvSpPr>
        <p:spPr>
          <a:xfrm>
            <a:off x="472833" y="5381037"/>
            <a:ext cx="72579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simple approach to estimate dye diffusivity in hydrogel matrices is to use:</a:t>
            </a:r>
          </a:p>
          <a:p>
            <a:endParaRPr lang="en-US" dirty="0"/>
          </a:p>
          <a:p>
            <a:r>
              <a:rPr lang="en-US" dirty="0" smtClean="0"/>
              <a:t>		</a:t>
            </a: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3600" dirty="0" smtClean="0"/>
              <a:t>D = L</a:t>
            </a:r>
            <a:r>
              <a:rPr lang="en-US" sz="3600" baseline="30000" dirty="0" smtClean="0"/>
              <a:t>2</a:t>
            </a:r>
            <a:r>
              <a:rPr lang="en-US" sz="3600" dirty="0" smtClean="0"/>
              <a:t>/t   </a:t>
            </a:r>
            <a:r>
              <a:rPr lang="en-US" sz="2400" dirty="0" smtClean="0"/>
              <a:t>(units of cm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/sec)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76471" y="1792418"/>
            <a:ext cx="49012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Make this plot &amp; determine the slope </a:t>
            </a:r>
          </a:p>
          <a:p>
            <a:pPr algn="ctr"/>
            <a:r>
              <a:rPr lang="en-US" dirty="0" smtClean="0"/>
              <a:t>for both cases!</a:t>
            </a:r>
          </a:p>
          <a:p>
            <a:pPr algn="ctr"/>
            <a:endParaRPr lang="en-US" sz="1000" dirty="0"/>
          </a:p>
          <a:p>
            <a:pPr algn="ctr"/>
            <a:r>
              <a:rPr lang="en-US" b="1" dirty="0" smtClean="0"/>
              <a:t>What did you find?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68579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Spring 2014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BE 191 - Lecture 1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12D19-3DBC-B448-A735-473421E48CA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556" y="1783474"/>
            <a:ext cx="4524010" cy="36192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t="43562"/>
          <a:stretch/>
        </p:blipFill>
        <p:spPr>
          <a:xfrm>
            <a:off x="4207045" y="1783475"/>
            <a:ext cx="4782077" cy="192971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34" y="4387280"/>
            <a:ext cx="3145836" cy="1746481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-87247" y="111297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/>
              <a:t>Most </a:t>
            </a:r>
            <a:r>
              <a:rPr lang="en-US" dirty="0" err="1"/>
              <a:t>agarose</a:t>
            </a:r>
            <a:r>
              <a:rPr lang="en-US" dirty="0"/>
              <a:t> gels </a:t>
            </a:r>
            <a:r>
              <a:rPr lang="en-US" dirty="0" smtClean="0"/>
              <a:t>are </a:t>
            </a:r>
            <a:r>
              <a:rPr lang="en-US" dirty="0"/>
              <a:t>between 0.7 - 2% dissolved in a suitable electrophoresis </a:t>
            </a:r>
            <a:r>
              <a:rPr lang="en-US" dirty="0" smtClean="0"/>
              <a:t>buffer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3894" y="6133761"/>
            <a:ext cx="2495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The pore size of a 1% gel </a:t>
            </a:r>
            <a:endParaRPr lang="en-US" dirty="0" smtClean="0"/>
          </a:p>
          <a:p>
            <a:pPr algn="ctr"/>
            <a:r>
              <a:rPr lang="en-US" dirty="0"/>
              <a:t>~</a:t>
            </a:r>
            <a:r>
              <a:rPr lang="en-US" dirty="0" smtClean="0"/>
              <a:t>100 to 500 </a:t>
            </a:r>
            <a:r>
              <a:rPr lang="en-US" dirty="0"/>
              <a:t>nm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66566" y="4558528"/>
            <a:ext cx="2101559" cy="182771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956565" y="6473502"/>
            <a:ext cx="3564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DNA stained with </a:t>
            </a:r>
            <a:r>
              <a:rPr lang="en-US" dirty="0" err="1" smtClean="0"/>
              <a:t>ethidium</a:t>
            </a:r>
            <a:r>
              <a:rPr lang="en-US" dirty="0" smtClean="0"/>
              <a:t> </a:t>
            </a:r>
            <a:r>
              <a:rPr lang="en-US" dirty="0"/>
              <a:t>bromide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38814" y="4678200"/>
            <a:ext cx="1833506" cy="112455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207045" y="3770158"/>
            <a:ext cx="491758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Due to its negatively charged (phosphate backbone), DNA </a:t>
            </a:r>
            <a:r>
              <a:rPr lang="en-US" sz="1600" dirty="0"/>
              <a:t>towards the positively-charged anode 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7709020" y="5916749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EtBr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062620" y="1221570"/>
            <a:ext cx="3352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Separating DNA by # of base pairs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807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 191 Lecture Template.potm</Template>
  <TotalTime>10654</TotalTime>
  <Words>515</Words>
  <Application>Microsoft Macintosh PowerPoint</Application>
  <PresentationFormat>On-screen Show (4:3)</PresentationFormat>
  <Paragraphs>89</Paragraphs>
  <Slides>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 191  [Lecture Title]</dc:title>
  <dc:creator>Ryan Truby</dc:creator>
  <cp:lastModifiedBy>Jennifer Lewis</cp:lastModifiedBy>
  <cp:revision>185</cp:revision>
  <dcterms:created xsi:type="dcterms:W3CDTF">2013-09-15T18:38:37Z</dcterms:created>
  <dcterms:modified xsi:type="dcterms:W3CDTF">2015-03-09T17:03:30Z</dcterms:modified>
</cp:coreProperties>
</file>