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
  </p:notesMasterIdLst>
  <p:sldIdLst>
    <p:sldId id="431" r:id="rId2"/>
    <p:sldId id="432" r:id="rId3"/>
    <p:sldId id="433" r:id="rId4"/>
    <p:sldId id="434" r:id="rId5"/>
    <p:sldId id="435"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2158"/>
    <a:srgbClr val="B0FF95"/>
    <a:srgbClr val="FEE3CA"/>
    <a:srgbClr val="FFCC66"/>
    <a:srgbClr val="66CC00"/>
    <a:srgbClr val="EECD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77" autoAdjust="0"/>
    <p:restoredTop sz="99821" autoAdjust="0"/>
  </p:normalViewPr>
  <p:slideViewPr>
    <p:cSldViewPr snapToGrid="0" snapToObjects="1">
      <p:cViewPr varScale="1">
        <p:scale>
          <a:sx n="166" d="100"/>
          <a:sy n="166" d="100"/>
        </p:scale>
        <p:origin x="-70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20B3F-AA04-F74D-AD74-2382DD0D36D2}" type="datetimeFigureOut">
              <a:rPr lang="en-US" smtClean="0"/>
              <a:t>3/4/15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9296A5-820C-454E-AA58-367B21702D2A}" type="slidenum">
              <a:rPr lang="en-US" smtClean="0"/>
              <a:t>‹#›</a:t>
            </a:fld>
            <a:endParaRPr lang="en-US"/>
          </a:p>
        </p:txBody>
      </p:sp>
    </p:spTree>
    <p:extLst>
      <p:ext uri="{BB962C8B-B14F-4D97-AF65-F5344CB8AC3E}">
        <p14:creationId xmlns:p14="http://schemas.microsoft.com/office/powerpoint/2010/main" val="36263991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PNIPAAm</a:t>
            </a:r>
            <a:r>
              <a:rPr lang="en-US" dirty="0" smtClean="0"/>
              <a:t> Mechanism</a:t>
            </a:r>
            <a:r>
              <a:rPr lang="en-US" baseline="0" dirty="0" smtClean="0"/>
              <a:t> Image Source: </a:t>
            </a:r>
            <a:r>
              <a:rPr lang="en-US" baseline="0" dirty="0" err="1" smtClean="0"/>
              <a:t>Pennadam</a:t>
            </a:r>
            <a:r>
              <a:rPr lang="en-US" baseline="0" dirty="0" smtClean="0"/>
              <a:t> et al. Journal of </a:t>
            </a:r>
            <a:r>
              <a:rPr lang="en-US" baseline="0" dirty="0" err="1" smtClean="0"/>
              <a:t>Nanobiotechnology</a:t>
            </a:r>
            <a:r>
              <a:rPr lang="en-US" baseline="0" dirty="0" smtClean="0"/>
              <a:t>, 2004. 2: 8.</a:t>
            </a:r>
            <a:endParaRPr lang="en-US" dirty="0"/>
          </a:p>
        </p:txBody>
      </p:sp>
      <p:sp>
        <p:nvSpPr>
          <p:cNvPr id="4" name="Slide Number Placeholder 3"/>
          <p:cNvSpPr>
            <a:spLocks noGrp="1"/>
          </p:cNvSpPr>
          <p:nvPr>
            <p:ph type="sldNum" sz="quarter" idx="10"/>
          </p:nvPr>
        </p:nvSpPr>
        <p:spPr/>
        <p:txBody>
          <a:bodyPr/>
          <a:lstStyle/>
          <a:p>
            <a:fld id="{8C9296A5-820C-454E-AA58-367B21702D2A}" type="slidenum">
              <a:rPr lang="en-US" smtClean="0"/>
              <a:t>5</a:t>
            </a:fld>
            <a:endParaRPr lang="en-US"/>
          </a:p>
        </p:txBody>
      </p:sp>
    </p:spTree>
    <p:extLst>
      <p:ext uri="{BB962C8B-B14F-4D97-AF65-F5344CB8AC3E}">
        <p14:creationId xmlns:p14="http://schemas.microsoft.com/office/powerpoint/2010/main" val="370728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Spring 2014</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BE 191 - Lecture 1</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AC12D19-3DBC-B448-A735-473421E48CA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46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Spring 2014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BE 191 - Lecture 1</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AC12D19-3DBC-B448-A735-473421E48CA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029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Spring 2014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BE 191 - Lecture 1</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AC12D19-3DBC-B448-A735-473421E48CA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426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Spring 2014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BE 191 - Lecture 1</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AC12D19-3DBC-B448-A735-473421E48CA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1591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Spring 2014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BE 191 - Lecture 1</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AC12D19-3DBC-B448-A735-473421E48CA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902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Spring 2014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BE 191 - Lecture 1</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AC12D19-3DBC-B448-A735-473421E48CA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729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Spring 2014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BE 191 - Lecture 1</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AC12D19-3DBC-B448-A735-473421E48CA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9621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Spring 2014</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BE 191 - Lecture 1</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AC12D19-3DBC-B448-A735-473421E48CA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02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Spring 2014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BE 191 - Lecture 1</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AC12D19-3DBC-B448-A735-473421E48CA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993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Spring 2014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BE 191 - Lecture 1</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AC12D19-3DBC-B448-A735-473421E48CA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8069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Spring 2014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BE 191 - Lecture 1</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AC12D19-3DBC-B448-A735-473421E48CA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30025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14597" y="306327"/>
            <a:ext cx="21336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dirty="0" smtClean="0">
                <a:solidFill>
                  <a:prstClr val="black">
                    <a:tint val="75000"/>
                  </a:prstClr>
                </a:solidFill>
                <a:latin typeface="Calibri"/>
              </a:rPr>
              <a:t>Spring 2014</a:t>
            </a: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306327"/>
            <a:ext cx="28956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US" dirty="0" smtClean="0">
                <a:solidFill>
                  <a:prstClr val="black">
                    <a:tint val="75000"/>
                  </a:prstClr>
                </a:solidFill>
                <a:latin typeface="Calibri"/>
              </a:rPr>
              <a:t>BE 191 - Lecture 3</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738720" y="315245"/>
            <a:ext cx="21336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CAC12D19-3DBC-B448-A735-473421E48CA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8" name="Straight Connector 7"/>
          <p:cNvCxnSpPr/>
          <p:nvPr/>
        </p:nvCxnSpPr>
        <p:spPr>
          <a:xfrm>
            <a:off x="0" y="1019255"/>
            <a:ext cx="9144000" cy="0"/>
          </a:xfrm>
          <a:prstGeom prst="line">
            <a:avLst/>
          </a:prstGeom>
          <a:ln w="76200" cmpd="sng">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3201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1536"/>
            <a:ext cx="7772400" cy="1470025"/>
          </a:xfrm>
        </p:spPr>
        <p:txBody>
          <a:bodyPr>
            <a:normAutofit fontScale="90000"/>
          </a:bodyPr>
          <a:lstStyle/>
          <a:p>
            <a:r>
              <a:rPr lang="en-US" sz="5300" dirty="0" smtClean="0">
                <a:solidFill>
                  <a:srgbClr val="800000"/>
                </a:solidFill>
              </a:rPr>
              <a:t>In-Class Activity #6</a:t>
            </a:r>
            <a:br>
              <a:rPr lang="en-US" sz="5300" dirty="0" smtClean="0">
                <a:solidFill>
                  <a:srgbClr val="800000"/>
                </a:solidFill>
              </a:rPr>
            </a:br>
            <a:r>
              <a:rPr lang="en-US" sz="5300" dirty="0" smtClean="0">
                <a:solidFill>
                  <a:srgbClr val="800000"/>
                </a:solidFill>
              </a:rPr>
              <a:t/>
            </a:r>
            <a:br>
              <a:rPr lang="en-US" sz="5300" dirty="0" smtClean="0">
                <a:solidFill>
                  <a:srgbClr val="800000"/>
                </a:solidFill>
              </a:rPr>
            </a:br>
            <a:r>
              <a:rPr lang="en-US" dirty="0" smtClean="0"/>
              <a:t>Understanding  </a:t>
            </a:r>
            <a:br>
              <a:rPr lang="en-US" dirty="0" smtClean="0"/>
            </a:br>
            <a:r>
              <a:rPr lang="en-US" dirty="0" smtClean="0"/>
              <a:t>Thermo-Reversible Gelation of  </a:t>
            </a:r>
            <a:r>
              <a:rPr lang="en-US" dirty="0" err="1" smtClean="0"/>
              <a:t>Crosslinked</a:t>
            </a:r>
            <a:r>
              <a:rPr lang="en-US" dirty="0" smtClean="0"/>
              <a:t> Hydrogels</a:t>
            </a:r>
            <a:endParaRPr lang="en-US" dirty="0"/>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Spring </a:t>
            </a:r>
            <a:r>
              <a:rPr lang="en-US" dirty="0" smtClean="0">
                <a:solidFill>
                  <a:prstClr val="black">
                    <a:tint val="75000"/>
                  </a:prstClr>
                </a:solidFill>
                <a:latin typeface="Calibri"/>
              </a:rPr>
              <a:t>2015</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BE 191 - Lecture 6</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AC12D19-3DBC-B448-A735-473421E48CAB}" type="slidenum">
              <a:rPr lang="en-US" smtClean="0">
                <a:solidFill>
                  <a:prstClr val="black">
                    <a:tint val="75000"/>
                  </a:prstClr>
                </a:solidFill>
                <a:latin typeface="Calibri"/>
              </a:rPr>
              <a:pPr/>
              <a:t>1</a:t>
            </a:fld>
            <a:endParaRPr lang="en-US">
              <a:solidFill>
                <a:prstClr val="black">
                  <a:tint val="75000"/>
                </a:prstClr>
              </a:solidFill>
              <a:latin typeface="Calibri"/>
            </a:endParaRPr>
          </a:p>
        </p:txBody>
      </p:sp>
    </p:spTree>
    <p:extLst>
      <p:ext uri="{BB962C8B-B14F-4D97-AF65-F5344CB8AC3E}">
        <p14:creationId xmlns:p14="http://schemas.microsoft.com/office/powerpoint/2010/main" val="13246116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Spring </a:t>
            </a:r>
            <a:r>
              <a:rPr lang="en-US" dirty="0" smtClean="0">
                <a:solidFill>
                  <a:prstClr val="black">
                    <a:tint val="75000"/>
                  </a:prstClr>
                </a:solidFill>
                <a:latin typeface="Calibri"/>
              </a:rPr>
              <a:t>2015</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BE 191 - Lecture 6</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AC12D19-3DBC-B448-A735-473421E48CAB}" type="slidenum">
              <a:rPr lang="en-US" smtClean="0">
                <a:solidFill>
                  <a:prstClr val="black">
                    <a:tint val="75000"/>
                  </a:prstClr>
                </a:solidFill>
                <a:latin typeface="Calibri"/>
              </a:rPr>
              <a:pPr/>
              <a:t>2</a:t>
            </a:fld>
            <a:endParaRPr lang="en-US">
              <a:solidFill>
                <a:prstClr val="black">
                  <a:tint val="75000"/>
                </a:prstClr>
              </a:solidFill>
              <a:latin typeface="Calibri"/>
            </a:endParaRPr>
          </a:p>
        </p:txBody>
      </p:sp>
      <p:sp>
        <p:nvSpPr>
          <p:cNvPr id="10" name="Title 9"/>
          <p:cNvSpPr>
            <a:spLocks noGrp="1"/>
          </p:cNvSpPr>
          <p:nvPr>
            <p:ph type="title"/>
          </p:nvPr>
        </p:nvSpPr>
        <p:spPr>
          <a:xfrm>
            <a:off x="457200" y="1168292"/>
            <a:ext cx="8229600" cy="1143000"/>
          </a:xfrm>
        </p:spPr>
        <p:txBody>
          <a:bodyPr/>
          <a:lstStyle/>
          <a:p>
            <a:r>
              <a:rPr lang="en-US" dirty="0" smtClean="0">
                <a:solidFill>
                  <a:srgbClr val="800000"/>
                </a:solidFill>
              </a:rPr>
              <a:t>Instructions</a:t>
            </a:r>
            <a:endParaRPr lang="en-US" dirty="0">
              <a:solidFill>
                <a:srgbClr val="800000"/>
              </a:solidFill>
            </a:endParaRPr>
          </a:p>
        </p:txBody>
      </p:sp>
      <p:sp>
        <p:nvSpPr>
          <p:cNvPr id="11" name="TextBox 10"/>
          <p:cNvSpPr txBox="1"/>
          <p:nvPr/>
        </p:nvSpPr>
        <p:spPr>
          <a:xfrm>
            <a:off x="541160" y="2130766"/>
            <a:ext cx="8229600" cy="4524316"/>
          </a:xfrm>
          <a:prstGeom prst="rect">
            <a:avLst/>
          </a:prstGeom>
          <a:noFill/>
        </p:spPr>
        <p:txBody>
          <a:bodyPr wrap="square" rtlCol="0">
            <a:spAutoFit/>
          </a:bodyPr>
          <a:lstStyle/>
          <a:p>
            <a:pPr marL="285750" indent="-285750">
              <a:buFont typeface="Arial"/>
              <a:buChar char="•"/>
            </a:pPr>
            <a:r>
              <a:rPr lang="en-US" b="1" dirty="0" smtClean="0"/>
              <a:t>Assemble into teams</a:t>
            </a:r>
            <a:endParaRPr lang="en-US" dirty="0" smtClean="0"/>
          </a:p>
          <a:p>
            <a:pPr marL="285750" indent="-285750">
              <a:buFont typeface="Arial"/>
              <a:buChar char="•"/>
            </a:pPr>
            <a:endParaRPr lang="en-US" dirty="0"/>
          </a:p>
          <a:p>
            <a:pPr marL="285750" indent="-285750">
              <a:buFont typeface="Arial"/>
              <a:buChar char="•"/>
            </a:pPr>
            <a:r>
              <a:rPr lang="en-US" dirty="0" smtClean="0"/>
              <a:t>Collect three test tubes containing three different hydrogel samples: one from Prof. Lewis’ heat block, one from Travis’ ice chest, and one from Ryan’s ice chest </a:t>
            </a:r>
          </a:p>
          <a:p>
            <a:pPr marL="285750" indent="-285750">
              <a:buFont typeface="Arial"/>
              <a:buChar char="•"/>
            </a:pPr>
            <a:endParaRPr lang="en-US" dirty="0"/>
          </a:p>
          <a:p>
            <a:pPr marL="285750" indent="-285750">
              <a:buFont typeface="Arial"/>
              <a:buChar char="•"/>
            </a:pPr>
            <a:r>
              <a:rPr lang="en-US" dirty="0" smtClean="0"/>
              <a:t>Work as a team to </a:t>
            </a:r>
            <a:r>
              <a:rPr lang="en-US" b="1" dirty="0" smtClean="0"/>
              <a:t>match each hydrogel sample with one of the polymers on the following slide </a:t>
            </a:r>
            <a:endParaRPr lang="en-US" b="1" dirty="0"/>
          </a:p>
          <a:p>
            <a:pPr marL="285750" indent="-285750">
              <a:buFont typeface="Arial"/>
              <a:buChar char="•"/>
            </a:pPr>
            <a:endParaRPr lang="en-US" dirty="0" smtClean="0"/>
          </a:p>
          <a:p>
            <a:pPr marL="285750" indent="-285750">
              <a:buFont typeface="Arial"/>
              <a:buChar char="•"/>
            </a:pPr>
            <a:r>
              <a:rPr lang="en-US" b="1" dirty="0" smtClean="0"/>
              <a:t>Feel free to warm (with the hot plate or your body heat) or cool (with the ice provided) your hydrogel samples as many times as necessary to understand the physical gelation mechanism at hand </a:t>
            </a:r>
          </a:p>
          <a:p>
            <a:pPr marL="285750" indent="-285750">
              <a:buFont typeface="Arial"/>
              <a:buChar char="•"/>
            </a:pPr>
            <a:endParaRPr lang="en-US" dirty="0"/>
          </a:p>
          <a:p>
            <a:pPr marL="285750" indent="-285750">
              <a:buFont typeface="Arial"/>
              <a:buChar char="•"/>
            </a:pPr>
            <a:r>
              <a:rPr lang="en-US" dirty="0" smtClean="0"/>
              <a:t>You will be given the molecular structures for three polymers as well as three crosslinking mechanisms that lead to physically crosslinked hydrogels. After considering all three molecular structures, </a:t>
            </a:r>
            <a:r>
              <a:rPr lang="en-US" b="1" dirty="0" smtClean="0"/>
              <a:t>match each polymer to the mechanism by which you think the polymer forms a physically crosslinked hydrogel</a:t>
            </a:r>
          </a:p>
        </p:txBody>
      </p:sp>
    </p:spTree>
    <p:extLst>
      <p:ext uri="{BB962C8B-B14F-4D97-AF65-F5344CB8AC3E}">
        <p14:creationId xmlns:p14="http://schemas.microsoft.com/office/powerpoint/2010/main" val="34126174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Spring </a:t>
            </a:r>
            <a:r>
              <a:rPr lang="en-US" dirty="0" smtClean="0">
                <a:solidFill>
                  <a:prstClr val="black">
                    <a:tint val="75000"/>
                  </a:prstClr>
                </a:solidFill>
                <a:latin typeface="Calibri"/>
              </a:rPr>
              <a:t>2015</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BE 191 - Lecture 6</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AC12D19-3DBC-B448-A735-473421E48CAB}" type="slidenum">
              <a:rPr lang="en-US" smtClean="0">
                <a:solidFill>
                  <a:prstClr val="black">
                    <a:tint val="75000"/>
                  </a:prstClr>
                </a:solidFill>
                <a:latin typeface="Calibri"/>
              </a:rPr>
              <a:pPr/>
              <a:t>3</a:t>
            </a:fld>
            <a:endParaRPr lang="en-US">
              <a:solidFill>
                <a:prstClr val="black">
                  <a:tint val="75000"/>
                </a:prstClr>
              </a:solidFill>
              <a:latin typeface="Calibri"/>
            </a:endParaRPr>
          </a:p>
        </p:txBody>
      </p:sp>
      <p:sp>
        <p:nvSpPr>
          <p:cNvPr id="10" name="Title 9"/>
          <p:cNvSpPr>
            <a:spLocks noGrp="1"/>
          </p:cNvSpPr>
          <p:nvPr>
            <p:ph type="title"/>
          </p:nvPr>
        </p:nvSpPr>
        <p:spPr>
          <a:xfrm>
            <a:off x="-256279" y="1277599"/>
            <a:ext cx="9400279" cy="1143000"/>
          </a:xfrm>
        </p:spPr>
        <p:txBody>
          <a:bodyPr/>
          <a:lstStyle/>
          <a:p>
            <a:r>
              <a:rPr lang="en-US" sz="3200" dirty="0" smtClean="0">
                <a:solidFill>
                  <a:srgbClr val="800000"/>
                </a:solidFill>
              </a:rPr>
              <a:t>Goal: Match each polymer to the right crosslinking mechanism</a:t>
            </a:r>
            <a:endParaRPr lang="en-US" sz="3200" dirty="0">
              <a:solidFill>
                <a:srgbClr val="800000"/>
              </a:solidFill>
            </a:endParaRPr>
          </a:p>
        </p:txBody>
      </p:sp>
      <p:pic>
        <p:nvPicPr>
          <p:cNvPr id="17" name="Picture 16"/>
          <p:cNvPicPr>
            <a:picLocks noChangeAspect="1"/>
          </p:cNvPicPr>
          <p:nvPr/>
        </p:nvPicPr>
        <p:blipFill>
          <a:blip r:embed="rId2"/>
          <a:stretch>
            <a:fillRect/>
          </a:stretch>
        </p:blipFill>
        <p:spPr>
          <a:xfrm>
            <a:off x="206945" y="5183975"/>
            <a:ext cx="4496622" cy="1278856"/>
          </a:xfrm>
          <a:prstGeom prst="rect">
            <a:avLst/>
          </a:prstGeom>
        </p:spPr>
      </p:pic>
      <p:sp>
        <p:nvSpPr>
          <p:cNvPr id="18" name="TextBox 17"/>
          <p:cNvSpPr txBox="1"/>
          <p:nvPr/>
        </p:nvSpPr>
        <p:spPr>
          <a:xfrm>
            <a:off x="412525" y="6420224"/>
            <a:ext cx="2339578" cy="400110"/>
          </a:xfrm>
          <a:prstGeom prst="rect">
            <a:avLst/>
          </a:prstGeom>
          <a:noFill/>
        </p:spPr>
        <p:txBody>
          <a:bodyPr wrap="none" rtlCol="0">
            <a:spAutoFit/>
          </a:bodyPr>
          <a:lstStyle/>
          <a:p>
            <a:r>
              <a:rPr lang="en-US" sz="2000" b="1" dirty="0" smtClean="0">
                <a:solidFill>
                  <a:srgbClr val="000000"/>
                </a:solidFill>
              </a:rPr>
              <a:t>Gelatin </a:t>
            </a:r>
            <a:r>
              <a:rPr lang="en-US" sz="2000" dirty="0" smtClean="0">
                <a:solidFill>
                  <a:srgbClr val="000000"/>
                </a:solidFill>
              </a:rPr>
              <a:t>(Prof. Lewis)</a:t>
            </a:r>
            <a:endParaRPr lang="en-US" sz="2000" dirty="0">
              <a:solidFill>
                <a:srgbClr val="000000"/>
              </a:solidFill>
            </a:endParaRPr>
          </a:p>
        </p:txBody>
      </p:sp>
      <p:pic>
        <p:nvPicPr>
          <p:cNvPr id="15" name="Picture 14"/>
          <p:cNvPicPr>
            <a:picLocks noChangeAspect="1"/>
          </p:cNvPicPr>
          <p:nvPr/>
        </p:nvPicPr>
        <p:blipFill>
          <a:blip r:embed="rId3"/>
          <a:stretch>
            <a:fillRect/>
          </a:stretch>
        </p:blipFill>
        <p:spPr>
          <a:xfrm>
            <a:off x="214597" y="2018568"/>
            <a:ext cx="1048156" cy="1505533"/>
          </a:xfrm>
          <a:prstGeom prst="rect">
            <a:avLst/>
          </a:prstGeom>
        </p:spPr>
      </p:pic>
      <p:sp>
        <p:nvSpPr>
          <p:cNvPr id="19" name="TextBox 18"/>
          <p:cNvSpPr txBox="1"/>
          <p:nvPr/>
        </p:nvSpPr>
        <p:spPr>
          <a:xfrm>
            <a:off x="1345661" y="2611956"/>
            <a:ext cx="3283471" cy="707886"/>
          </a:xfrm>
          <a:prstGeom prst="rect">
            <a:avLst/>
          </a:prstGeom>
          <a:noFill/>
        </p:spPr>
        <p:txBody>
          <a:bodyPr wrap="none" rtlCol="0">
            <a:spAutoFit/>
          </a:bodyPr>
          <a:lstStyle/>
          <a:p>
            <a:r>
              <a:rPr lang="en-US" sz="2000" b="1" dirty="0" smtClean="0">
                <a:solidFill>
                  <a:srgbClr val="000000"/>
                </a:solidFill>
              </a:rPr>
              <a:t>Poly(N-</a:t>
            </a:r>
            <a:r>
              <a:rPr lang="en-US" sz="2000" b="1" dirty="0" err="1" smtClean="0">
                <a:solidFill>
                  <a:srgbClr val="000000"/>
                </a:solidFill>
              </a:rPr>
              <a:t>isopropylacrylamide</a:t>
            </a:r>
            <a:r>
              <a:rPr lang="en-US" sz="2000" b="1" dirty="0" smtClean="0">
                <a:solidFill>
                  <a:srgbClr val="000000"/>
                </a:solidFill>
              </a:rPr>
              <a:t>), </a:t>
            </a:r>
          </a:p>
          <a:p>
            <a:r>
              <a:rPr lang="en-US" sz="2000" b="1" dirty="0">
                <a:solidFill>
                  <a:srgbClr val="000000"/>
                </a:solidFill>
              </a:rPr>
              <a:t>o</a:t>
            </a:r>
            <a:r>
              <a:rPr lang="en-US" sz="2000" b="1" dirty="0" smtClean="0">
                <a:solidFill>
                  <a:srgbClr val="000000"/>
                </a:solidFill>
              </a:rPr>
              <a:t>r </a:t>
            </a:r>
            <a:r>
              <a:rPr lang="en-US" sz="2000" b="1" dirty="0" err="1" smtClean="0">
                <a:solidFill>
                  <a:srgbClr val="000000"/>
                </a:solidFill>
              </a:rPr>
              <a:t>PNIPAAm</a:t>
            </a:r>
            <a:r>
              <a:rPr lang="en-US" sz="2000" b="1" dirty="0" smtClean="0">
                <a:solidFill>
                  <a:srgbClr val="000000"/>
                </a:solidFill>
              </a:rPr>
              <a:t> </a:t>
            </a:r>
            <a:r>
              <a:rPr lang="en-US" sz="2000" dirty="0">
                <a:solidFill>
                  <a:srgbClr val="000000"/>
                </a:solidFill>
              </a:rPr>
              <a:t>(</a:t>
            </a:r>
            <a:r>
              <a:rPr lang="en-US" sz="2000" dirty="0" smtClean="0">
                <a:solidFill>
                  <a:srgbClr val="000000"/>
                </a:solidFill>
              </a:rPr>
              <a:t>Travis)</a:t>
            </a:r>
            <a:endParaRPr lang="en-US" sz="2000" dirty="0">
              <a:solidFill>
                <a:srgbClr val="000000"/>
              </a:solidFill>
            </a:endParaRPr>
          </a:p>
        </p:txBody>
      </p:sp>
      <p:pic>
        <p:nvPicPr>
          <p:cNvPr id="3" name="Picture 2"/>
          <p:cNvPicPr>
            <a:picLocks noChangeAspect="1"/>
          </p:cNvPicPr>
          <p:nvPr/>
        </p:nvPicPr>
        <p:blipFill>
          <a:blip r:embed="rId4">
            <a:grayscl/>
            <a:lum bright="-40000" contrast="-40000"/>
          </a:blip>
          <a:stretch>
            <a:fillRect/>
          </a:stretch>
        </p:blipFill>
        <p:spPr>
          <a:xfrm>
            <a:off x="214597" y="3717859"/>
            <a:ext cx="3256430" cy="848701"/>
          </a:xfrm>
          <a:prstGeom prst="rect">
            <a:avLst/>
          </a:prstGeom>
        </p:spPr>
      </p:pic>
      <p:sp>
        <p:nvSpPr>
          <p:cNvPr id="21" name="TextBox 20"/>
          <p:cNvSpPr txBox="1"/>
          <p:nvPr/>
        </p:nvSpPr>
        <p:spPr>
          <a:xfrm>
            <a:off x="398209" y="4627151"/>
            <a:ext cx="4487557" cy="400110"/>
          </a:xfrm>
          <a:prstGeom prst="rect">
            <a:avLst/>
          </a:prstGeom>
          <a:noFill/>
        </p:spPr>
        <p:txBody>
          <a:bodyPr wrap="square" rtlCol="0">
            <a:spAutoFit/>
          </a:bodyPr>
          <a:lstStyle/>
          <a:p>
            <a:r>
              <a:rPr lang="en-US" sz="2000" b="1" dirty="0" smtClean="0"/>
              <a:t>Pluronic® F-127, PEO-PPO-PEO </a:t>
            </a:r>
            <a:r>
              <a:rPr lang="en-US" sz="2000" dirty="0" smtClean="0"/>
              <a:t>(Ryan)</a:t>
            </a:r>
            <a:endParaRPr lang="en-US" sz="2000" dirty="0"/>
          </a:p>
        </p:txBody>
      </p:sp>
      <p:pic>
        <p:nvPicPr>
          <p:cNvPr id="13" name="Picture 12"/>
          <p:cNvPicPr>
            <a:picLocks noChangeAspect="1"/>
          </p:cNvPicPr>
          <p:nvPr/>
        </p:nvPicPr>
        <p:blipFill rotWithShape="1">
          <a:blip r:embed="rId5"/>
          <a:srcRect t="26519"/>
          <a:stretch/>
        </p:blipFill>
        <p:spPr>
          <a:xfrm>
            <a:off x="4923781" y="1913671"/>
            <a:ext cx="3749453" cy="1675002"/>
          </a:xfrm>
          <a:prstGeom prst="rect">
            <a:avLst/>
          </a:prstGeom>
        </p:spPr>
      </p:pic>
      <p:sp>
        <p:nvSpPr>
          <p:cNvPr id="14" name="TextBox 13"/>
          <p:cNvSpPr txBox="1"/>
          <p:nvPr/>
        </p:nvSpPr>
        <p:spPr>
          <a:xfrm>
            <a:off x="7252455" y="3919074"/>
            <a:ext cx="3000375" cy="1077218"/>
          </a:xfrm>
          <a:prstGeom prst="rect">
            <a:avLst/>
          </a:prstGeom>
          <a:noFill/>
        </p:spPr>
        <p:txBody>
          <a:bodyPr wrap="square" rtlCol="0">
            <a:spAutoFit/>
          </a:bodyPr>
          <a:lstStyle/>
          <a:p>
            <a:pPr algn="ctr"/>
            <a:r>
              <a:rPr lang="en-US" sz="3200" b="1" dirty="0" smtClean="0"/>
              <a:t> #2</a:t>
            </a:r>
          </a:p>
          <a:p>
            <a:pPr algn="ctr"/>
            <a:endParaRPr lang="en-US" sz="3200" dirty="0"/>
          </a:p>
        </p:txBody>
      </p:sp>
      <p:pic>
        <p:nvPicPr>
          <p:cNvPr id="16" name="Picture 15"/>
          <p:cNvPicPr>
            <a:picLocks noChangeAspect="1"/>
          </p:cNvPicPr>
          <p:nvPr/>
        </p:nvPicPr>
        <p:blipFill>
          <a:blip r:embed="rId6"/>
          <a:stretch>
            <a:fillRect/>
          </a:stretch>
        </p:blipFill>
        <p:spPr>
          <a:xfrm>
            <a:off x="5130839" y="3649515"/>
            <a:ext cx="3335337" cy="1096391"/>
          </a:xfrm>
          <a:prstGeom prst="rect">
            <a:avLst/>
          </a:prstGeom>
        </p:spPr>
      </p:pic>
      <p:pic>
        <p:nvPicPr>
          <p:cNvPr id="20" name="Picture 19"/>
          <p:cNvPicPr>
            <a:picLocks noChangeAspect="1"/>
          </p:cNvPicPr>
          <p:nvPr/>
        </p:nvPicPr>
        <p:blipFill>
          <a:blip r:embed="rId7"/>
          <a:stretch>
            <a:fillRect/>
          </a:stretch>
        </p:blipFill>
        <p:spPr>
          <a:xfrm>
            <a:off x="4930467" y="4913017"/>
            <a:ext cx="3822176" cy="1870583"/>
          </a:xfrm>
          <a:prstGeom prst="rect">
            <a:avLst/>
          </a:prstGeom>
        </p:spPr>
      </p:pic>
      <p:sp>
        <p:nvSpPr>
          <p:cNvPr id="22" name="TextBox 21"/>
          <p:cNvSpPr txBox="1"/>
          <p:nvPr/>
        </p:nvSpPr>
        <p:spPr>
          <a:xfrm>
            <a:off x="7140080" y="5645838"/>
            <a:ext cx="3335336" cy="1077218"/>
          </a:xfrm>
          <a:prstGeom prst="rect">
            <a:avLst/>
          </a:prstGeom>
          <a:noFill/>
        </p:spPr>
        <p:txBody>
          <a:bodyPr wrap="square" rtlCol="0">
            <a:spAutoFit/>
          </a:bodyPr>
          <a:lstStyle/>
          <a:p>
            <a:pPr algn="ctr"/>
            <a:r>
              <a:rPr lang="en-US" sz="3200" b="1" dirty="0" smtClean="0"/>
              <a:t> #3</a:t>
            </a:r>
          </a:p>
          <a:p>
            <a:pPr algn="ctr"/>
            <a:endParaRPr lang="en-US" sz="3200" dirty="0"/>
          </a:p>
        </p:txBody>
      </p:sp>
      <p:sp>
        <p:nvSpPr>
          <p:cNvPr id="12" name="TextBox 11"/>
          <p:cNvSpPr txBox="1"/>
          <p:nvPr/>
        </p:nvSpPr>
        <p:spPr>
          <a:xfrm>
            <a:off x="7226856" y="2277948"/>
            <a:ext cx="3000375" cy="1077218"/>
          </a:xfrm>
          <a:prstGeom prst="rect">
            <a:avLst/>
          </a:prstGeom>
          <a:noFill/>
        </p:spPr>
        <p:txBody>
          <a:bodyPr wrap="square" rtlCol="0">
            <a:spAutoFit/>
          </a:bodyPr>
          <a:lstStyle/>
          <a:p>
            <a:pPr algn="ctr"/>
            <a:r>
              <a:rPr lang="en-US" sz="3200" b="1" dirty="0" smtClean="0"/>
              <a:t> #1</a:t>
            </a:r>
          </a:p>
          <a:p>
            <a:pPr algn="ctr"/>
            <a:endParaRPr lang="en-US" sz="3200" dirty="0"/>
          </a:p>
        </p:txBody>
      </p:sp>
    </p:spTree>
    <p:extLst>
      <p:ext uri="{BB962C8B-B14F-4D97-AF65-F5344CB8AC3E}">
        <p14:creationId xmlns:p14="http://schemas.microsoft.com/office/powerpoint/2010/main" val="8018950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Spring </a:t>
            </a:r>
            <a:r>
              <a:rPr lang="en-US" dirty="0" smtClean="0">
                <a:solidFill>
                  <a:prstClr val="black">
                    <a:tint val="75000"/>
                  </a:prstClr>
                </a:solidFill>
                <a:latin typeface="Calibri"/>
              </a:rPr>
              <a:t>2015</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BE 191 - Lecture 6</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AC12D19-3DBC-B448-A735-473421E48CAB}"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
        <p:nvSpPr>
          <p:cNvPr id="10" name="Title 9"/>
          <p:cNvSpPr>
            <a:spLocks noGrp="1"/>
          </p:cNvSpPr>
          <p:nvPr>
            <p:ph type="title"/>
          </p:nvPr>
        </p:nvSpPr>
        <p:spPr>
          <a:xfrm>
            <a:off x="544286" y="2626840"/>
            <a:ext cx="8229600" cy="1143000"/>
          </a:xfrm>
        </p:spPr>
        <p:txBody>
          <a:bodyPr/>
          <a:lstStyle/>
          <a:p>
            <a:r>
              <a:rPr lang="en-US" b="1" dirty="0" smtClean="0">
                <a:solidFill>
                  <a:srgbClr val="800000"/>
                </a:solidFill>
              </a:rPr>
              <a:t>Time’s Up</a:t>
            </a:r>
            <a:r>
              <a:rPr lang="en-US" dirty="0" smtClean="0">
                <a:solidFill>
                  <a:srgbClr val="800000"/>
                </a:solidFill>
              </a:rPr>
              <a:t>: Share Your Conclusions</a:t>
            </a:r>
            <a:endParaRPr lang="en-US" dirty="0">
              <a:solidFill>
                <a:srgbClr val="800000"/>
              </a:solidFill>
            </a:endParaRPr>
          </a:p>
        </p:txBody>
      </p:sp>
    </p:spTree>
    <p:extLst>
      <p:ext uri="{BB962C8B-B14F-4D97-AF65-F5344CB8AC3E}">
        <p14:creationId xmlns:p14="http://schemas.microsoft.com/office/powerpoint/2010/main" val="29813611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Spring </a:t>
            </a:r>
            <a:r>
              <a:rPr lang="en-US" smtClean="0">
                <a:solidFill>
                  <a:prstClr val="black">
                    <a:tint val="75000"/>
                  </a:prstClr>
                </a:solidFill>
                <a:latin typeface="Calibri"/>
              </a:rPr>
              <a:t>2015</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BE 191 - Lecture 6</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AC12D19-3DBC-B448-A735-473421E48CAB}"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
        <p:nvSpPr>
          <p:cNvPr id="10" name="Title 9"/>
          <p:cNvSpPr>
            <a:spLocks noGrp="1"/>
          </p:cNvSpPr>
          <p:nvPr>
            <p:ph type="title"/>
          </p:nvPr>
        </p:nvSpPr>
        <p:spPr>
          <a:xfrm>
            <a:off x="457200" y="1045963"/>
            <a:ext cx="8229600" cy="1143000"/>
          </a:xfrm>
        </p:spPr>
        <p:txBody>
          <a:bodyPr/>
          <a:lstStyle/>
          <a:p>
            <a:pPr algn="l"/>
            <a:r>
              <a:rPr lang="en-US" dirty="0" smtClean="0">
                <a:solidFill>
                  <a:srgbClr val="800000"/>
                </a:solidFill>
              </a:rPr>
              <a:t>The Answers...</a:t>
            </a:r>
            <a:endParaRPr lang="en-US" dirty="0">
              <a:solidFill>
                <a:srgbClr val="800000"/>
              </a:solidFill>
            </a:endParaRPr>
          </a:p>
        </p:txBody>
      </p:sp>
      <p:sp>
        <p:nvSpPr>
          <p:cNvPr id="2" name="TextBox 1"/>
          <p:cNvSpPr txBox="1"/>
          <p:nvPr/>
        </p:nvSpPr>
        <p:spPr>
          <a:xfrm>
            <a:off x="425685" y="2008905"/>
            <a:ext cx="3845023" cy="3785652"/>
          </a:xfrm>
          <a:prstGeom prst="rect">
            <a:avLst/>
          </a:prstGeom>
          <a:noFill/>
        </p:spPr>
        <p:txBody>
          <a:bodyPr wrap="square" rtlCol="0">
            <a:spAutoFit/>
          </a:bodyPr>
          <a:lstStyle/>
          <a:p>
            <a:pPr marL="285750" indent="-285750">
              <a:buFont typeface="Arial"/>
              <a:buChar char="•"/>
            </a:pPr>
            <a:r>
              <a:rPr lang="en-US" sz="1600" b="1" dirty="0" smtClean="0"/>
              <a:t>Gelatin </a:t>
            </a:r>
            <a:r>
              <a:rPr lang="en-US" sz="1600" dirty="0" smtClean="0"/>
              <a:t>exhibits a gel-sol transition at ~37˚C. </a:t>
            </a:r>
            <a:r>
              <a:rPr lang="en-US" sz="1600" b="1" dirty="0" smtClean="0"/>
              <a:t>Gel formation occurs upon cooling </a:t>
            </a:r>
            <a:r>
              <a:rPr lang="en-US" sz="1600" dirty="0" smtClean="0"/>
              <a:t>due to assembly of triple helices by </a:t>
            </a:r>
            <a:r>
              <a:rPr lang="en-US" sz="1600" dirty="0" err="1" smtClean="0"/>
              <a:t>interchain</a:t>
            </a:r>
            <a:r>
              <a:rPr lang="en-US" sz="1600" dirty="0" smtClean="0"/>
              <a:t> hydrogen bonding </a:t>
            </a:r>
            <a:endParaRPr lang="en-US" sz="1600" dirty="0"/>
          </a:p>
          <a:p>
            <a:endParaRPr lang="en-US" sz="1600" dirty="0"/>
          </a:p>
          <a:p>
            <a:pPr marL="285750" indent="-285750">
              <a:buFont typeface="Arial"/>
              <a:buChar char="•"/>
            </a:pPr>
            <a:r>
              <a:rPr lang="en-US" sz="1600" b="1" dirty="0" smtClean="0"/>
              <a:t>Pluronic F-127 assembles into micelles above ~5˚C, forming a gel</a:t>
            </a:r>
            <a:r>
              <a:rPr lang="en-US" sz="1600" dirty="0" smtClean="0"/>
              <a:t>. Below this temperature, the individual chains are soluble leading to liquid formation</a:t>
            </a:r>
          </a:p>
          <a:p>
            <a:endParaRPr lang="en-US" sz="1600" dirty="0"/>
          </a:p>
          <a:p>
            <a:pPr marL="285750" indent="-285750">
              <a:buFont typeface="Arial"/>
              <a:buChar char="•"/>
            </a:pPr>
            <a:r>
              <a:rPr lang="en-US" sz="1600" b="1" dirty="0" smtClean="0"/>
              <a:t>When warmed above ~37˚C, </a:t>
            </a:r>
            <a:r>
              <a:rPr lang="en-US" sz="1600" b="1" dirty="0" err="1" smtClean="0"/>
              <a:t>PNIPAAm</a:t>
            </a:r>
            <a:r>
              <a:rPr lang="en-US" sz="1600" b="1" dirty="0" smtClean="0"/>
              <a:t> becomes less soluble in water</a:t>
            </a:r>
            <a:r>
              <a:rPr lang="en-US" sz="1600" dirty="0" smtClean="0"/>
              <a:t>. The polymer chains collapse due to hydrophobic interactions, resulting in a physically crosslinked polymer network.</a:t>
            </a:r>
            <a:endParaRPr lang="en-US" sz="1600" dirty="0"/>
          </a:p>
        </p:txBody>
      </p:sp>
      <p:sp>
        <p:nvSpPr>
          <p:cNvPr id="16" name="TextBox 15"/>
          <p:cNvSpPr txBox="1"/>
          <p:nvPr/>
        </p:nvSpPr>
        <p:spPr>
          <a:xfrm>
            <a:off x="5190700" y="1160989"/>
            <a:ext cx="3000375" cy="584776"/>
          </a:xfrm>
          <a:prstGeom prst="rect">
            <a:avLst/>
          </a:prstGeom>
          <a:noFill/>
        </p:spPr>
        <p:txBody>
          <a:bodyPr wrap="square" rtlCol="0">
            <a:spAutoFit/>
          </a:bodyPr>
          <a:lstStyle/>
          <a:p>
            <a:pPr algn="ctr"/>
            <a:r>
              <a:rPr lang="en-US" sz="1600" b="1" dirty="0" smtClean="0"/>
              <a:t>Gelatin Crosslinking Mechanism</a:t>
            </a:r>
          </a:p>
          <a:p>
            <a:pPr algn="ctr"/>
            <a:endParaRPr lang="en-US" sz="1600" dirty="0"/>
          </a:p>
        </p:txBody>
      </p:sp>
      <p:pic>
        <p:nvPicPr>
          <p:cNvPr id="7" name="Picture 6"/>
          <p:cNvPicPr>
            <a:picLocks noChangeAspect="1"/>
          </p:cNvPicPr>
          <p:nvPr/>
        </p:nvPicPr>
        <p:blipFill rotWithShape="1">
          <a:blip r:embed="rId3"/>
          <a:srcRect t="26519"/>
          <a:stretch/>
        </p:blipFill>
        <p:spPr>
          <a:xfrm>
            <a:off x="4816161" y="1443805"/>
            <a:ext cx="3749453" cy="1675002"/>
          </a:xfrm>
          <a:prstGeom prst="rect">
            <a:avLst/>
          </a:prstGeom>
        </p:spPr>
      </p:pic>
      <p:sp>
        <p:nvSpPr>
          <p:cNvPr id="11" name="TextBox 10"/>
          <p:cNvSpPr txBox="1"/>
          <p:nvPr/>
        </p:nvSpPr>
        <p:spPr>
          <a:xfrm>
            <a:off x="5190700" y="3107983"/>
            <a:ext cx="3000375" cy="584776"/>
          </a:xfrm>
          <a:prstGeom prst="rect">
            <a:avLst/>
          </a:prstGeom>
          <a:noFill/>
        </p:spPr>
        <p:txBody>
          <a:bodyPr wrap="square" rtlCol="0">
            <a:spAutoFit/>
          </a:bodyPr>
          <a:lstStyle/>
          <a:p>
            <a:pPr algn="ctr"/>
            <a:r>
              <a:rPr lang="en-US" sz="1600" b="1" dirty="0" smtClean="0"/>
              <a:t>Pluronic Crosslinking Mechanism</a:t>
            </a:r>
          </a:p>
          <a:p>
            <a:pPr algn="ctr"/>
            <a:endParaRPr lang="en-US" sz="1600" dirty="0"/>
          </a:p>
        </p:txBody>
      </p:sp>
      <p:pic>
        <p:nvPicPr>
          <p:cNvPr id="3" name="Picture 2"/>
          <p:cNvPicPr>
            <a:picLocks noChangeAspect="1"/>
          </p:cNvPicPr>
          <p:nvPr/>
        </p:nvPicPr>
        <p:blipFill>
          <a:blip r:embed="rId4"/>
          <a:stretch>
            <a:fillRect/>
          </a:stretch>
        </p:blipFill>
        <p:spPr>
          <a:xfrm>
            <a:off x="5023219" y="3394889"/>
            <a:ext cx="3335337" cy="1096391"/>
          </a:xfrm>
          <a:prstGeom prst="rect">
            <a:avLst/>
          </a:prstGeom>
        </p:spPr>
      </p:pic>
      <p:pic>
        <p:nvPicPr>
          <p:cNvPr id="8" name="Picture 7"/>
          <p:cNvPicPr>
            <a:picLocks noChangeAspect="1"/>
          </p:cNvPicPr>
          <p:nvPr/>
        </p:nvPicPr>
        <p:blipFill>
          <a:blip r:embed="rId5"/>
          <a:stretch>
            <a:fillRect/>
          </a:stretch>
        </p:blipFill>
        <p:spPr>
          <a:xfrm>
            <a:off x="4779799" y="4988351"/>
            <a:ext cx="3822176" cy="1870583"/>
          </a:xfrm>
          <a:prstGeom prst="rect">
            <a:avLst/>
          </a:prstGeom>
        </p:spPr>
      </p:pic>
      <p:sp>
        <p:nvSpPr>
          <p:cNvPr id="13" name="TextBox 12"/>
          <p:cNvSpPr txBox="1"/>
          <p:nvPr/>
        </p:nvSpPr>
        <p:spPr>
          <a:xfrm>
            <a:off x="5023219" y="4667924"/>
            <a:ext cx="3335336" cy="584776"/>
          </a:xfrm>
          <a:prstGeom prst="rect">
            <a:avLst/>
          </a:prstGeom>
          <a:noFill/>
        </p:spPr>
        <p:txBody>
          <a:bodyPr wrap="square" rtlCol="0">
            <a:spAutoFit/>
          </a:bodyPr>
          <a:lstStyle/>
          <a:p>
            <a:pPr algn="ctr"/>
            <a:r>
              <a:rPr lang="en-US" sz="1600" b="1" dirty="0" err="1" smtClean="0"/>
              <a:t>PNIPAAm</a:t>
            </a:r>
            <a:r>
              <a:rPr lang="en-US" sz="1600" b="1" dirty="0" smtClean="0"/>
              <a:t> Crosslinking Mechanism</a:t>
            </a:r>
          </a:p>
          <a:p>
            <a:pPr algn="ctr"/>
            <a:endParaRPr lang="en-US" sz="1600" dirty="0"/>
          </a:p>
        </p:txBody>
      </p:sp>
      <p:sp>
        <p:nvSpPr>
          <p:cNvPr id="14" name="Rectangle 13"/>
          <p:cNvSpPr/>
          <p:nvPr/>
        </p:nvSpPr>
        <p:spPr>
          <a:xfrm>
            <a:off x="252095" y="6350167"/>
            <a:ext cx="4192203" cy="276999"/>
          </a:xfrm>
          <a:prstGeom prst="rect">
            <a:avLst/>
          </a:prstGeom>
          <a:solidFill>
            <a:schemeClr val="accent2">
              <a:lumMod val="20000"/>
              <a:lumOff val="80000"/>
            </a:schemeClr>
          </a:solidFill>
        </p:spPr>
        <p:txBody>
          <a:bodyPr wrap="square">
            <a:spAutoFit/>
          </a:bodyPr>
          <a:lstStyle/>
          <a:p>
            <a:r>
              <a:rPr lang="en-US" sz="1200" dirty="0"/>
              <a:t>10 w/v% gelatin, 30 w/v% </a:t>
            </a:r>
            <a:r>
              <a:rPr lang="en-US" sz="1200" dirty="0" err="1"/>
              <a:t>Pluronic</a:t>
            </a:r>
            <a:r>
              <a:rPr lang="en-US" sz="1200" dirty="0"/>
              <a:t>, and 20 w/v% </a:t>
            </a:r>
            <a:r>
              <a:rPr lang="en-US" sz="1200" dirty="0" err="1"/>
              <a:t>pNIPAAM</a:t>
            </a:r>
            <a:r>
              <a:rPr lang="en-US" sz="1200" dirty="0"/>
              <a:t>.</a:t>
            </a:r>
          </a:p>
        </p:txBody>
      </p:sp>
    </p:spTree>
    <p:extLst>
      <p:ext uri="{BB962C8B-B14F-4D97-AF65-F5344CB8AC3E}">
        <p14:creationId xmlns:p14="http://schemas.microsoft.com/office/powerpoint/2010/main" val="42406314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 191 Lecture Template.potm</Template>
  <TotalTime>5730</TotalTime>
  <Words>388</Words>
  <Application>Microsoft Macintosh PowerPoint</Application>
  <PresentationFormat>On-screen Show (4:3)</PresentationFormat>
  <Paragraphs>47</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In-Class Activity #6  Understanding   Thermo-Reversible Gelation of  Crosslinked Hydrogels</vt:lpstr>
      <vt:lpstr>Instructions</vt:lpstr>
      <vt:lpstr>Goal: Match each polymer to the right crosslinking mechanism</vt:lpstr>
      <vt:lpstr>Time’s Up: Share Your Conclusions</vt:lpstr>
      <vt:lpstr>The Answers...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191  [Lecture Title]</dc:title>
  <dc:creator>Ryan Truby</dc:creator>
  <cp:lastModifiedBy>Jennifer Lewis</cp:lastModifiedBy>
  <cp:revision>169</cp:revision>
  <dcterms:created xsi:type="dcterms:W3CDTF">2013-09-15T18:38:37Z</dcterms:created>
  <dcterms:modified xsi:type="dcterms:W3CDTF">2015-03-04T16:15:06Z</dcterms:modified>
</cp:coreProperties>
</file>