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6858000" cy="9144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80" autoAdjust="0"/>
  </p:normalViewPr>
  <p:slideViewPr>
    <p:cSldViewPr snapToGrid="0" snapToObjects="1">
      <p:cViewPr>
        <p:scale>
          <a:sx n="85" d="100"/>
          <a:sy n="85" d="100"/>
        </p:scale>
        <p:origin x="-888" y="-2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89C5EC8-7C62-43CF-8039-2159C45C89BA}"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4952D6-EA2F-4A9F-8B4E-008FC0E15E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017741-03F1-4BAD-939B-4298BE4A6E3D}"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5E5C1A-2677-475B-B828-D4B7DCF09AB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4B11DB-9ABD-47EB-B893-00AC5BBE9217}"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F3C6CD-57DC-4AF0-A51F-19995B45873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D50E8EC-93D0-4E13-A56B-E33D9A86F4C9}"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69C8C6-DA06-449F-A51B-D9D0035031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EB13C8D-48EE-4C3E-9105-6822B265D659}" type="datetimeFigureOut">
              <a:rPr lang="en-US"/>
              <a:pPr>
                <a:defRPr/>
              </a:pPr>
              <a:t>1/6/2014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F59BD5-C86E-49A1-A9F9-DB40B74C183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D1507E1-268F-4C11-B95A-662EC125A1EB}"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562958A-94BE-466C-805E-56A3642AE31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03D73D6-25F9-43FE-9F77-898840C0EC32}" type="datetimeFigureOut">
              <a:rPr lang="en-US"/>
              <a:pPr>
                <a:defRPr/>
              </a:pPr>
              <a:t>1/6/2014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566E55A-02E6-44DD-B7CF-5137B0B92D5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9B31DF-E590-4CFF-8531-C9545035554E}" type="datetimeFigureOut">
              <a:rPr lang="en-US"/>
              <a:pPr>
                <a:defRPr/>
              </a:pPr>
              <a:t>1/6/2014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B2C37B-1FA4-4EFA-B34F-EDAC7D890A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490D65-D4DD-4A46-8E5A-41E5FA7F3A29}" type="datetimeFigureOut">
              <a:rPr lang="en-US"/>
              <a:pPr>
                <a:defRPr/>
              </a:pPr>
              <a:t>1/6/2014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421FBA0-8FE8-4303-9E3B-8291CB9D47D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BBD7FC-474E-4DDD-A4F7-D50BD73E1DFB}"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116F3DF-007D-4EE0-8578-D401877A4D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9B2668-1186-4631-82A4-1E057234BE4F}" type="datetimeFigureOut">
              <a:rPr lang="en-US"/>
              <a:pPr>
                <a:defRPr/>
              </a:pPr>
              <a:t>1/6/2014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6C17E8-BC4F-48A6-A75B-BCD6BE9F522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83658BC-D789-4713-8DCD-2C99EF4CA4B4}" type="datetimeFigureOut">
              <a:rPr lang="en-US"/>
              <a:pPr>
                <a:defRPr/>
              </a:pPr>
              <a:t>1/6/2014</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FD54D9A-15B9-43DF-A720-265FCF95FA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docid=jLXTg-uZ7spbZM&amp;tbnid=4mpFz_p5vZDhTM:&amp;ved=0CAUQjRw&amp;url=http://www.sciencedirect.com/science/article/pii/S0025619612610623&amp;ei=MbHdUaT6JsuvqwG9loGYBw&amp;bvm=bv.48705608,d.aWM&amp;psig=AFQjCNFIxdks8SA9-kkztpthI5wWXb1G9A&amp;ust=1373569267352472"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frm=1&amp;source=images&amp;cd=&amp;cad=rja&amp;docid=jLXTg-uZ7spbZM&amp;tbnid=HBDIjptBPyBx_M:&amp;ved=0CAUQjRw&amp;url=http://www.sciencedirect.com/science/article/pii/S0025619612610623&amp;ei=RLLdUZFVruLIAa_RgegK&amp;bvm=bv.48705608,d.aWc&amp;psig=AFQjCNH2I5FyWIC6ANDqNZm11Mg3tEo_xg&amp;ust=1373569948427202"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ncbi.nlm.nih.gov/pubmed?term=Shelton%20JR%5bAuthor%5d&amp;cauthor=true&amp;cauthor_uid=3839771" TargetMode="External"/><Relationship Id="rId3" Type="http://schemas.openxmlformats.org/officeDocument/2006/relationships/hyperlink" Target="http://www.ncbi.nlm.nih.gov/pubmed?term=Tanaka%20Y%5bAuthor%5d&amp;cauthor=true&amp;cauthor_uid=3839771" TargetMode="External"/><Relationship Id="rId7" Type="http://schemas.openxmlformats.org/officeDocument/2006/relationships/hyperlink" Target="http://www.ncbi.nlm.nih.gov/pubmed?term=Shelton%20J%5bAuthor%5d&amp;cauthor=true&amp;cauthor_uid=3839771" TargetMode="External"/><Relationship Id="rId2" Type="http://schemas.openxmlformats.org/officeDocument/2006/relationships/hyperlink" Target="http://www.ncbi.nlm.nih.gov/pubmed/3839771" TargetMode="External"/><Relationship Id="rId1" Type="http://schemas.openxmlformats.org/officeDocument/2006/relationships/slideLayout" Target="../slideLayouts/slideLayout2.xml"/><Relationship Id="rId6" Type="http://schemas.openxmlformats.org/officeDocument/2006/relationships/hyperlink" Target="http://www.ncbi.nlm.nih.gov/pubmed?term=Asakura%20T%5bAuthor%5d&amp;cauthor=true&amp;cauthor_uid=3839771" TargetMode="External"/><Relationship Id="rId5" Type="http://schemas.openxmlformats.org/officeDocument/2006/relationships/hyperlink" Target="http://www.ncbi.nlm.nih.gov/pubmed?term=Schwartz%20E%5bAuthor%5d&amp;cauthor=true&amp;cauthor_uid=3839771" TargetMode="External"/><Relationship Id="rId4" Type="http://schemas.openxmlformats.org/officeDocument/2006/relationships/hyperlink" Target="http://www.ncbi.nlm.nih.gov/pubmed?term=Kelleher%20JF%20Jr%5bAuthor%5d&amp;cauthor=true&amp;cauthor_uid=3839771" TargetMode="External"/><Relationship Id="rId9" Type="http://schemas.openxmlformats.org/officeDocument/2006/relationships/hyperlink" Target="http://www.ncbi.nlm.nih.gov/pubmed?term=Schroeder%20WA%5bAuthor%5d&amp;cauthor=true&amp;cauthor_uid=383977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jci.org/50/3"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4" descr="http://www.rcsb.org/pdb/explore/remediatedChain.do?structureId=2DN1&amp;params.annotationsStr=Site%20Record,DSSP,SCOP&amp;chainId=B"/>
          <p:cNvPicPr>
            <a:picLocks noChangeAspect="1" noChangeArrowheads="1"/>
          </p:cNvPicPr>
          <p:nvPr/>
        </p:nvPicPr>
        <p:blipFill>
          <a:blip r:embed="rId2"/>
          <a:srcRect/>
          <a:stretch>
            <a:fillRect/>
          </a:stretch>
        </p:blipFill>
        <p:spPr bwMode="auto">
          <a:xfrm>
            <a:off x="292100" y="1763713"/>
            <a:ext cx="5943600" cy="4289425"/>
          </a:xfrm>
          <a:prstGeom prst="rect">
            <a:avLst/>
          </a:prstGeom>
          <a:noFill/>
          <a:ln w="9525">
            <a:noFill/>
            <a:miter lim="800000"/>
            <a:headEnd/>
            <a:tailEnd/>
          </a:ln>
        </p:spPr>
      </p:pic>
      <p:sp>
        <p:nvSpPr>
          <p:cNvPr id="13314" name="TextBox 5"/>
          <p:cNvSpPr txBox="1">
            <a:spLocks noChangeArrowheads="1"/>
          </p:cNvSpPr>
          <p:nvPr/>
        </p:nvSpPr>
        <p:spPr bwMode="auto">
          <a:xfrm>
            <a:off x="254000" y="446088"/>
            <a:ext cx="6400800" cy="1476375"/>
          </a:xfrm>
          <a:prstGeom prst="rect">
            <a:avLst/>
          </a:prstGeom>
          <a:noFill/>
          <a:ln w="9525">
            <a:noFill/>
            <a:miter lim="800000"/>
            <a:headEnd/>
            <a:tailEnd/>
          </a:ln>
        </p:spPr>
        <p:txBody>
          <a:bodyPr>
            <a:spAutoFit/>
          </a:bodyPr>
          <a:lstStyle/>
          <a:p>
            <a:r>
              <a:rPr lang="en-US" u="sng">
                <a:latin typeface="Calibri" pitchFamily="34" charset="0"/>
              </a:rPr>
              <a:t>First Handout (group 1 – L88P)</a:t>
            </a:r>
            <a:r>
              <a:rPr lang="en-US">
                <a:latin typeface="Calibri" pitchFamily="34" charset="0"/>
              </a:rPr>
              <a:t>:</a:t>
            </a:r>
          </a:p>
          <a:p>
            <a:r>
              <a:rPr lang="en-US" b="1">
                <a:latin typeface="Calibri" pitchFamily="34" charset="0"/>
              </a:rPr>
              <a:t> </a:t>
            </a:r>
            <a:endParaRPr lang="en-US">
              <a:latin typeface="Calibri" pitchFamily="34" charset="0"/>
            </a:endParaRPr>
          </a:p>
          <a:p>
            <a:r>
              <a:rPr lang="en-US" b="1">
                <a:latin typeface="Calibri" pitchFamily="34" charset="0"/>
              </a:rPr>
              <a:t>Santa Ana Hb β L88P: beta chain amino acid 88 changed from leu to pro</a:t>
            </a:r>
            <a:endParaRPr lang="en-US">
              <a:latin typeface="Calibri" pitchFamily="34" charset="0"/>
            </a:endParaRPr>
          </a:p>
          <a:p>
            <a:endParaRPr lang="en-US">
              <a:latin typeface="Calibri" pitchFamily="34" charset="0"/>
            </a:endParaRPr>
          </a:p>
        </p:txBody>
      </p:sp>
      <p:sp>
        <p:nvSpPr>
          <p:cNvPr id="7" name="Up Arrow 6"/>
          <p:cNvSpPr/>
          <p:nvPr/>
        </p:nvSpPr>
        <p:spPr>
          <a:xfrm>
            <a:off x="3556000" y="3962400"/>
            <a:ext cx="177800" cy="266700"/>
          </a:xfrm>
          <a:prstGeom prst="upArrow">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3316" name="TextBox 7"/>
          <p:cNvSpPr txBox="1">
            <a:spLocks noChangeArrowheads="1"/>
          </p:cNvSpPr>
          <p:nvPr/>
        </p:nvSpPr>
        <p:spPr bwMode="auto">
          <a:xfrm>
            <a:off x="3454400" y="4146550"/>
            <a:ext cx="863600" cy="276225"/>
          </a:xfrm>
          <a:prstGeom prst="rect">
            <a:avLst/>
          </a:prstGeom>
          <a:noFill/>
          <a:ln w="9525">
            <a:noFill/>
            <a:miter lim="800000"/>
            <a:headEnd/>
            <a:tailEnd/>
          </a:ln>
        </p:spPr>
        <p:txBody>
          <a:bodyPr>
            <a:spAutoFit/>
          </a:bodyPr>
          <a:lstStyle/>
          <a:p>
            <a:r>
              <a:rPr lang="en-US" sz="1200">
                <a:latin typeface="Calibri" pitchFamily="34" charset="0"/>
              </a:rPr>
              <a:t>Pro</a:t>
            </a:r>
          </a:p>
        </p:txBody>
      </p:sp>
      <p:pic>
        <p:nvPicPr>
          <p:cNvPr id="13317" name="Picture 8" descr="Leu88ProZoom.png"/>
          <p:cNvPicPr>
            <a:picLocks noChangeAspect="1" noChangeArrowheads="1"/>
          </p:cNvPicPr>
          <p:nvPr/>
        </p:nvPicPr>
        <p:blipFill>
          <a:blip r:embed="rId3"/>
          <a:srcRect/>
          <a:stretch>
            <a:fillRect/>
          </a:stretch>
        </p:blipFill>
        <p:spPr bwMode="auto">
          <a:xfrm>
            <a:off x="431800" y="6780213"/>
            <a:ext cx="2832100" cy="1919287"/>
          </a:xfrm>
          <a:prstGeom prst="rect">
            <a:avLst/>
          </a:prstGeom>
          <a:noFill/>
          <a:ln w="9525">
            <a:noFill/>
            <a:miter lim="800000"/>
            <a:headEnd/>
            <a:tailEnd/>
          </a:ln>
        </p:spPr>
      </p:pic>
      <p:pic>
        <p:nvPicPr>
          <p:cNvPr id="13318" name="Picture 9" descr="Leu88Pro.png"/>
          <p:cNvPicPr>
            <a:picLocks noChangeAspect="1" noChangeArrowheads="1"/>
          </p:cNvPicPr>
          <p:nvPr/>
        </p:nvPicPr>
        <p:blipFill>
          <a:blip r:embed="rId4"/>
          <a:srcRect l="19125" t="3317" r="19125" b="8295"/>
          <a:stretch>
            <a:fillRect/>
          </a:stretch>
        </p:blipFill>
        <p:spPr bwMode="auto">
          <a:xfrm>
            <a:off x="3390900" y="5670550"/>
            <a:ext cx="2976563" cy="2857500"/>
          </a:xfrm>
          <a:prstGeom prst="rect">
            <a:avLst/>
          </a:prstGeom>
          <a:noFill/>
          <a:ln w="9525">
            <a:noFill/>
            <a:miter lim="800000"/>
            <a:headEnd/>
            <a:tailEnd/>
          </a:ln>
        </p:spPr>
      </p:pic>
      <p:sp>
        <p:nvSpPr>
          <p:cNvPr id="13319" name="TextBox 10"/>
          <p:cNvSpPr txBox="1">
            <a:spLocks noChangeArrowheads="1"/>
          </p:cNvSpPr>
          <p:nvPr/>
        </p:nvSpPr>
        <p:spPr bwMode="auto">
          <a:xfrm>
            <a:off x="355600" y="6691313"/>
            <a:ext cx="1295400" cy="368300"/>
          </a:xfrm>
          <a:prstGeom prst="rect">
            <a:avLst/>
          </a:prstGeom>
          <a:noFill/>
          <a:ln w="9525">
            <a:noFill/>
            <a:miter lim="800000"/>
            <a:headEnd/>
            <a:tailEnd/>
          </a:ln>
        </p:spPr>
        <p:txBody>
          <a:bodyPr>
            <a:spAutoFit/>
          </a:bodyPr>
          <a:lstStyle/>
          <a:p>
            <a:r>
              <a:rPr lang="en-US">
                <a:solidFill>
                  <a:srgbClr val="FF0000"/>
                </a:solidFill>
                <a:latin typeface="Calibri" pitchFamily="34" charset="0"/>
              </a:rPr>
              <a:t>Leu</a:t>
            </a:r>
            <a:r>
              <a:rPr lang="en-US">
                <a:solidFill>
                  <a:srgbClr val="FF0000"/>
                </a:solidFill>
                <a:latin typeface="Calibri" pitchFamily="34" charset="0"/>
                <a:sym typeface="Wingdings" pitchFamily="2" charset="2"/>
              </a:rPr>
              <a:t> Pro</a:t>
            </a:r>
            <a:endParaRPr lang="en-US">
              <a:solidFill>
                <a:srgbClr val="FF0000"/>
              </a:solidFill>
              <a:latin typeface="Calibri" pitchFamily="34" charset="0"/>
            </a:endParaRPr>
          </a:p>
        </p:txBody>
      </p:sp>
      <p:sp>
        <p:nvSpPr>
          <p:cNvPr id="13320" name="TextBox 11"/>
          <p:cNvSpPr txBox="1">
            <a:spLocks noChangeArrowheads="1"/>
          </p:cNvSpPr>
          <p:nvPr/>
        </p:nvSpPr>
        <p:spPr bwMode="auto">
          <a:xfrm>
            <a:off x="3454400" y="5670550"/>
            <a:ext cx="1295400" cy="369888"/>
          </a:xfrm>
          <a:prstGeom prst="rect">
            <a:avLst/>
          </a:prstGeom>
          <a:noFill/>
          <a:ln w="9525">
            <a:noFill/>
            <a:miter lim="800000"/>
            <a:headEnd/>
            <a:tailEnd/>
          </a:ln>
        </p:spPr>
        <p:txBody>
          <a:bodyPr>
            <a:spAutoFit/>
          </a:bodyPr>
          <a:lstStyle/>
          <a:p>
            <a:r>
              <a:rPr lang="en-US">
                <a:solidFill>
                  <a:srgbClr val="FF0000"/>
                </a:solidFill>
                <a:latin typeface="Calibri" pitchFamily="34" charset="0"/>
              </a:rPr>
              <a:t>Leu</a:t>
            </a:r>
            <a:r>
              <a:rPr lang="en-US">
                <a:solidFill>
                  <a:srgbClr val="FF0000"/>
                </a:solidFill>
                <a:latin typeface="Calibri" pitchFamily="34" charset="0"/>
                <a:sym typeface="Wingdings" pitchFamily="2" charset="2"/>
              </a:rPr>
              <a:t> Pro</a:t>
            </a:r>
            <a:endParaRPr lang="en-US">
              <a:solidFill>
                <a:srgbClr val="FF0000"/>
              </a:solidFill>
              <a:latin typeface="Calibri" pitchFamily="34" charset="0"/>
            </a:endParaRPr>
          </a:p>
        </p:txBody>
      </p:sp>
      <p:sp>
        <p:nvSpPr>
          <p:cNvPr id="13321" name="TextBox 12"/>
          <p:cNvSpPr txBox="1">
            <a:spLocks noChangeArrowheads="1"/>
          </p:cNvSpPr>
          <p:nvPr/>
        </p:nvSpPr>
        <p:spPr bwMode="auto">
          <a:xfrm>
            <a:off x="5702300" y="6053138"/>
            <a:ext cx="850900" cy="368300"/>
          </a:xfrm>
          <a:prstGeom prst="rect">
            <a:avLst/>
          </a:prstGeom>
          <a:noFill/>
          <a:ln w="9525">
            <a:noFill/>
            <a:miter lim="800000"/>
            <a:headEnd/>
            <a:tailEnd/>
          </a:ln>
        </p:spPr>
        <p:txBody>
          <a:bodyPr>
            <a:spAutoFit/>
          </a:bodyPr>
          <a:lstStyle/>
          <a:p>
            <a:r>
              <a:rPr lang="en-US">
                <a:solidFill>
                  <a:schemeClr val="bg1"/>
                </a:solidFill>
                <a:latin typeface="Calibri" pitchFamily="34" charset="0"/>
              </a:rPr>
              <a:t>heme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1"/>
          <p:cNvSpPr txBox="1">
            <a:spLocks noChangeArrowheads="1"/>
          </p:cNvSpPr>
          <p:nvPr/>
        </p:nvSpPr>
        <p:spPr bwMode="auto">
          <a:xfrm>
            <a:off x="234950" y="376238"/>
            <a:ext cx="6240463" cy="1477962"/>
          </a:xfrm>
          <a:prstGeom prst="rect">
            <a:avLst/>
          </a:prstGeom>
          <a:noFill/>
          <a:ln w="9525">
            <a:noFill/>
            <a:miter lim="800000"/>
            <a:headEnd/>
            <a:tailEnd/>
          </a:ln>
        </p:spPr>
        <p:txBody>
          <a:bodyPr>
            <a:spAutoFit/>
          </a:bodyPr>
          <a:lstStyle/>
          <a:p>
            <a:r>
              <a:rPr lang="en-US" u="sng">
                <a:latin typeface="Calibri" pitchFamily="34" charset="0"/>
              </a:rPr>
              <a:t>First Handout (Group 3 – F41S)</a:t>
            </a:r>
            <a:endParaRPr lang="en-US">
              <a:latin typeface="Calibri" pitchFamily="34" charset="0"/>
            </a:endParaRPr>
          </a:p>
          <a:p>
            <a:r>
              <a:rPr lang="en-US">
                <a:latin typeface="Calibri" pitchFamily="34" charset="0"/>
              </a:rPr>
              <a:t> </a:t>
            </a:r>
          </a:p>
          <a:p>
            <a:r>
              <a:rPr lang="en-US" b="1">
                <a:latin typeface="Calibri" pitchFamily="34" charset="0"/>
              </a:rPr>
              <a:t>Denver Hb β Phe41Ser: beta chain amino acid 41 changed from phe to ser</a:t>
            </a:r>
            <a:endParaRPr lang="en-US">
              <a:latin typeface="Calibri" pitchFamily="34" charset="0"/>
            </a:endParaRPr>
          </a:p>
          <a:p>
            <a:endParaRPr lang="en-US">
              <a:latin typeface="Calibri" pitchFamily="34" charset="0"/>
            </a:endParaRPr>
          </a:p>
        </p:txBody>
      </p:sp>
      <p:pic>
        <p:nvPicPr>
          <p:cNvPr id="22530" name="Picture 2" descr="http://www.rcsb.org/pdb/explore/remediatedChain.do?structureId=2DN1&amp;params.annotationsStr=Site%20Record,DSSP,SCOP&amp;chainId=B"/>
          <p:cNvPicPr>
            <a:picLocks noChangeAspect="1" noChangeArrowheads="1"/>
          </p:cNvPicPr>
          <p:nvPr/>
        </p:nvPicPr>
        <p:blipFill>
          <a:blip r:embed="rId2"/>
          <a:srcRect/>
          <a:stretch>
            <a:fillRect/>
          </a:stretch>
        </p:blipFill>
        <p:spPr bwMode="auto">
          <a:xfrm>
            <a:off x="457200" y="1644650"/>
            <a:ext cx="5943600" cy="4287838"/>
          </a:xfrm>
          <a:prstGeom prst="rect">
            <a:avLst/>
          </a:prstGeom>
          <a:noFill/>
          <a:ln w="9525">
            <a:noFill/>
            <a:miter lim="800000"/>
            <a:headEnd/>
            <a:tailEnd/>
          </a:ln>
        </p:spPr>
      </p:pic>
      <p:pic>
        <p:nvPicPr>
          <p:cNvPr id="22531" name="Picture 3" descr="Phe42Serzoom.png"/>
          <p:cNvPicPr>
            <a:picLocks noChangeAspect="1" noChangeArrowheads="1"/>
          </p:cNvPicPr>
          <p:nvPr/>
        </p:nvPicPr>
        <p:blipFill>
          <a:blip r:embed="rId3"/>
          <a:srcRect/>
          <a:stretch>
            <a:fillRect/>
          </a:stretch>
        </p:blipFill>
        <p:spPr bwMode="auto">
          <a:xfrm>
            <a:off x="457200" y="6045200"/>
            <a:ext cx="4343400" cy="2944813"/>
          </a:xfrm>
          <a:prstGeom prst="rect">
            <a:avLst/>
          </a:prstGeom>
          <a:noFill/>
          <a:ln w="9525">
            <a:noFill/>
            <a:miter lim="800000"/>
            <a:headEnd/>
            <a:tailEnd/>
          </a:ln>
        </p:spPr>
      </p:pic>
      <p:sp>
        <p:nvSpPr>
          <p:cNvPr id="6" name="Up Arrow 5"/>
          <p:cNvSpPr/>
          <p:nvPr/>
        </p:nvSpPr>
        <p:spPr>
          <a:xfrm>
            <a:off x="4649788" y="2295525"/>
            <a:ext cx="177800" cy="266700"/>
          </a:xfrm>
          <a:prstGeom prst="upArrow">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p>
        </p:txBody>
      </p:sp>
      <p:sp>
        <p:nvSpPr>
          <p:cNvPr id="22533" name="TextBox 6"/>
          <p:cNvSpPr txBox="1">
            <a:spLocks noChangeArrowheads="1"/>
          </p:cNvSpPr>
          <p:nvPr/>
        </p:nvSpPr>
        <p:spPr bwMode="auto">
          <a:xfrm>
            <a:off x="4711700" y="2271713"/>
            <a:ext cx="566738" cy="368300"/>
          </a:xfrm>
          <a:prstGeom prst="rect">
            <a:avLst/>
          </a:prstGeom>
          <a:noFill/>
          <a:ln w="9525">
            <a:noFill/>
            <a:miter lim="800000"/>
            <a:headEnd/>
            <a:tailEnd/>
          </a:ln>
        </p:spPr>
        <p:txBody>
          <a:bodyPr>
            <a:spAutoFit/>
          </a:bodyPr>
          <a:lstStyle/>
          <a:p>
            <a:r>
              <a:rPr lang="en-US">
                <a:solidFill>
                  <a:srgbClr val="FF0000"/>
                </a:solidFill>
                <a:latin typeface="Calibri" pitchFamily="34" charset="0"/>
              </a:rPr>
              <a:t>Ser</a:t>
            </a:r>
          </a:p>
        </p:txBody>
      </p:sp>
      <p:sp>
        <p:nvSpPr>
          <p:cNvPr id="22534" name="TextBox 7"/>
          <p:cNvSpPr txBox="1">
            <a:spLocks noChangeArrowheads="1"/>
          </p:cNvSpPr>
          <p:nvPr/>
        </p:nvSpPr>
        <p:spPr bwMode="auto">
          <a:xfrm>
            <a:off x="3698875" y="7243763"/>
            <a:ext cx="1295400" cy="368300"/>
          </a:xfrm>
          <a:prstGeom prst="rect">
            <a:avLst/>
          </a:prstGeom>
          <a:noFill/>
          <a:ln w="9525">
            <a:noFill/>
            <a:miter lim="800000"/>
            <a:headEnd/>
            <a:tailEnd/>
          </a:ln>
        </p:spPr>
        <p:txBody>
          <a:bodyPr>
            <a:spAutoFit/>
          </a:bodyPr>
          <a:lstStyle/>
          <a:p>
            <a:r>
              <a:rPr lang="en-US">
                <a:solidFill>
                  <a:srgbClr val="FF0000"/>
                </a:solidFill>
                <a:latin typeface="Calibri" pitchFamily="34" charset="0"/>
                <a:sym typeface="Wingdings" pitchFamily="2" charset="2"/>
              </a:rPr>
              <a:t>Phe Ser</a:t>
            </a:r>
            <a:endParaRPr lang="en-US">
              <a:solidFill>
                <a:srgbClr val="FF0000"/>
              </a:solidFill>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266700" y="439738"/>
            <a:ext cx="6240463" cy="3970337"/>
          </a:xfrm>
          <a:prstGeom prst="rect">
            <a:avLst/>
          </a:prstGeom>
          <a:noFill/>
          <a:ln w="9525">
            <a:noFill/>
            <a:miter lim="800000"/>
            <a:headEnd/>
            <a:tailEnd/>
          </a:ln>
        </p:spPr>
        <p:txBody>
          <a:bodyPr>
            <a:spAutoFit/>
          </a:bodyPr>
          <a:lstStyle/>
          <a:p>
            <a:r>
              <a:rPr lang="en-US">
                <a:latin typeface="Calibri" pitchFamily="34" charset="0"/>
              </a:rPr>
              <a:t>Discuss the Denver variant hemoglobin with your group and generate a hypothesis about how the mutation F41S in the beta chain would affect the structure and function of this hemoglobin.  Be able to justify your hypothesis.</a:t>
            </a:r>
          </a:p>
          <a:p>
            <a:r>
              <a:rPr lang="en-US">
                <a:latin typeface="Calibri" pitchFamily="34" charset="0"/>
              </a:rPr>
              <a:t> </a:t>
            </a:r>
          </a:p>
          <a:p>
            <a:r>
              <a:rPr lang="en-US">
                <a:latin typeface="Calibri" pitchFamily="34" charset="0"/>
              </a:rPr>
              <a:t>Hypothesis:</a:t>
            </a:r>
          </a:p>
          <a:p>
            <a:r>
              <a:rPr lang="en-US">
                <a:latin typeface="Calibri" pitchFamily="34" charset="0"/>
              </a:rPr>
              <a:t> </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r>
              <a:rPr lang="en-US">
                <a:latin typeface="Calibri" pitchFamily="34" charset="0"/>
              </a:rPr>
              <a:t>On the graph below, draw a line to predict the oxygen dissociation curve for hemoglobin Denver.</a:t>
            </a:r>
          </a:p>
          <a:p>
            <a:endParaRPr lang="en-US">
              <a:latin typeface="Calibri" pitchFamily="34" charset="0"/>
            </a:endParaRPr>
          </a:p>
        </p:txBody>
      </p:sp>
      <p:grpSp>
        <p:nvGrpSpPr>
          <p:cNvPr id="23554" name="Group 2"/>
          <p:cNvGrpSpPr>
            <a:grpSpLocks/>
          </p:cNvGrpSpPr>
          <p:nvPr/>
        </p:nvGrpSpPr>
        <p:grpSpPr bwMode="auto">
          <a:xfrm>
            <a:off x="1093788" y="4410075"/>
            <a:ext cx="3965575" cy="2843213"/>
            <a:chOff x="0" y="0"/>
            <a:chExt cx="28956" cy="23717"/>
          </a:xfrm>
        </p:grpSpPr>
        <p:pic>
          <p:nvPicPr>
            <p:cNvPr id="23555" name="Picture 2" descr="http://www.rnceus.com/oxydiscrv.gif"/>
            <p:cNvPicPr>
              <a:picLocks noChangeAspect="1" noChangeArrowheads="1"/>
            </p:cNvPicPr>
            <p:nvPr/>
          </p:nvPicPr>
          <p:blipFill>
            <a:blip r:embed="rId2"/>
            <a:srcRect/>
            <a:stretch>
              <a:fillRect/>
            </a:stretch>
          </p:blipFill>
          <p:spPr bwMode="auto">
            <a:xfrm>
              <a:off x="0" y="0"/>
              <a:ext cx="28956" cy="23717"/>
            </a:xfrm>
            <a:prstGeom prst="rect">
              <a:avLst/>
            </a:prstGeom>
            <a:noFill/>
            <a:ln w="9525">
              <a:noFill/>
              <a:miter lim="800000"/>
              <a:headEnd/>
              <a:tailEnd/>
            </a:ln>
          </p:spPr>
        </p:pic>
        <p:sp>
          <p:nvSpPr>
            <p:cNvPr id="23556" name="Rectangle 8"/>
            <p:cNvSpPr>
              <a:spLocks noChangeArrowheads="1"/>
            </p:cNvSpPr>
            <p:nvPr/>
          </p:nvSpPr>
          <p:spPr bwMode="auto">
            <a:xfrm>
              <a:off x="20413" y="21378"/>
              <a:ext cx="8543" cy="1035"/>
            </a:xfrm>
            <a:prstGeom prst="rect">
              <a:avLst/>
            </a:prstGeom>
            <a:solidFill>
              <a:srgbClr val="FFFFFF"/>
            </a:solidFill>
            <a:ln w="9525">
              <a:noFill/>
              <a:miter lim="800000"/>
              <a:headEnd/>
              <a:tailEnd/>
            </a:ln>
          </p:spPr>
          <p:txBody>
            <a:bodyPr anchor="ctr"/>
            <a:lstStyle/>
            <a:p>
              <a:pPr defTabSz="914400"/>
              <a:endParaRPr lang="en-US" sz="1200">
                <a:latin typeface="Times New Roman" pitchFamily="18" charset="0"/>
                <a:cs typeface="Times New Roman" pitchFamily="18"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1"/>
          <p:cNvSpPr txBox="1">
            <a:spLocks noChangeArrowheads="1"/>
          </p:cNvSpPr>
          <p:nvPr/>
        </p:nvSpPr>
        <p:spPr bwMode="auto">
          <a:xfrm>
            <a:off x="344488" y="454025"/>
            <a:ext cx="6146800" cy="6372225"/>
          </a:xfrm>
          <a:prstGeom prst="rect">
            <a:avLst/>
          </a:prstGeom>
          <a:noFill/>
          <a:ln w="9525">
            <a:noFill/>
            <a:miter lim="800000"/>
            <a:headEnd/>
            <a:tailEnd/>
          </a:ln>
        </p:spPr>
        <p:txBody>
          <a:bodyPr>
            <a:spAutoFit/>
          </a:bodyPr>
          <a:lstStyle/>
          <a:p>
            <a:r>
              <a:rPr lang="en-US" u="sng">
                <a:latin typeface="Calibri" pitchFamily="34" charset="0"/>
              </a:rPr>
              <a:t>Second Handout (Group 3 – F41S)</a:t>
            </a:r>
            <a:endParaRPr lang="en-US">
              <a:latin typeface="Calibri" pitchFamily="34" charset="0"/>
            </a:endParaRPr>
          </a:p>
          <a:p>
            <a:r>
              <a:rPr lang="en-US">
                <a:latin typeface="Calibri" pitchFamily="34" charset="0"/>
              </a:rPr>
              <a:t> </a:t>
            </a:r>
          </a:p>
          <a:p>
            <a:r>
              <a:rPr lang="en-US">
                <a:latin typeface="Calibri" pitchFamily="34" charset="0"/>
              </a:rPr>
              <a:t> </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endParaRPr lang="en-US" sz="1200">
              <a:latin typeface="Calibri" pitchFamily="34" charset="0"/>
            </a:endParaRPr>
          </a:p>
          <a:p>
            <a:r>
              <a:rPr lang="en-US" sz="1200">
                <a:latin typeface="Calibri" pitchFamily="34" charset="0"/>
              </a:rPr>
              <a:t>Do these results support your hypothesis?</a:t>
            </a:r>
          </a:p>
          <a:p>
            <a:endParaRPr lang="en-US" sz="1200">
              <a:latin typeface="Calibri" pitchFamily="34" charset="0"/>
            </a:endParaRPr>
          </a:p>
          <a:p>
            <a:endParaRPr lang="en-US" sz="1200">
              <a:latin typeface="Calibri" pitchFamily="34" charset="0"/>
            </a:endParaRPr>
          </a:p>
          <a:p>
            <a:r>
              <a:rPr lang="en-US" sz="1200">
                <a:latin typeface="Calibri" pitchFamily="34" charset="0"/>
              </a:rPr>
              <a:t> </a:t>
            </a:r>
          </a:p>
          <a:p>
            <a:r>
              <a:rPr lang="en-US" sz="1200">
                <a:latin typeface="Calibri" pitchFamily="34" charset="0"/>
              </a:rPr>
              <a:t> </a:t>
            </a:r>
          </a:p>
          <a:p>
            <a:r>
              <a:rPr lang="en-US" sz="1200">
                <a:latin typeface="Calibri" pitchFamily="34" charset="0"/>
              </a:rPr>
              <a:t> </a:t>
            </a:r>
          </a:p>
          <a:p>
            <a:r>
              <a:rPr lang="en-US" sz="1200">
                <a:latin typeface="Calibri" pitchFamily="34" charset="0"/>
              </a:rPr>
              <a:t>Why or why not?</a:t>
            </a:r>
          </a:p>
          <a:p>
            <a:r>
              <a:rPr lang="en-US" sz="1200">
                <a:latin typeface="Calibri" pitchFamily="34" charset="0"/>
              </a:rPr>
              <a:t> </a:t>
            </a:r>
          </a:p>
          <a:p>
            <a:r>
              <a:rPr lang="en-US" sz="1200">
                <a:latin typeface="Calibri" pitchFamily="34" charset="0"/>
              </a:rPr>
              <a:t> </a:t>
            </a:r>
          </a:p>
          <a:p>
            <a:r>
              <a:rPr lang="en-US" sz="1200">
                <a:latin typeface="Calibri" pitchFamily="34" charset="0"/>
              </a:rPr>
              <a:t> </a:t>
            </a:r>
          </a:p>
          <a:p>
            <a:r>
              <a:rPr lang="en-US" sz="1200">
                <a:latin typeface="Calibri" pitchFamily="34" charset="0"/>
              </a:rPr>
              <a:t> </a:t>
            </a:r>
          </a:p>
          <a:p>
            <a:r>
              <a:rPr lang="en-US" sz="1200">
                <a:latin typeface="Calibri" pitchFamily="34" charset="0"/>
              </a:rPr>
              <a:t> </a:t>
            </a:r>
          </a:p>
          <a:p>
            <a:r>
              <a:rPr lang="en-US" sz="1200">
                <a:latin typeface="Calibri" pitchFamily="34" charset="0"/>
              </a:rPr>
              <a:t> </a:t>
            </a:r>
          </a:p>
          <a:p>
            <a:r>
              <a:rPr lang="en-US" sz="1200">
                <a:latin typeface="Calibri" pitchFamily="34" charset="0"/>
              </a:rPr>
              <a:t>If not, can you generate an alternative hypothesis to explain how this particular amino acid substitution affected protein structure?</a:t>
            </a:r>
          </a:p>
          <a:p>
            <a:endParaRPr lang="en-US">
              <a:latin typeface="Calibri" pitchFamily="34" charset="0"/>
            </a:endParaRPr>
          </a:p>
        </p:txBody>
      </p:sp>
      <p:pic>
        <p:nvPicPr>
          <p:cNvPr id="24578" name="Picture 2" descr="http://origin-ars.els-cdn.com/content/image/1-s2.0-S0025619612610623-gr2.jpg">
            <a:hlinkClick r:id="rId2"/>
          </p:cNvPr>
          <p:cNvPicPr>
            <a:picLocks noChangeAspect="1" noChangeArrowheads="1"/>
          </p:cNvPicPr>
          <p:nvPr/>
        </p:nvPicPr>
        <p:blipFill>
          <a:blip r:embed="rId3"/>
          <a:srcRect/>
          <a:stretch>
            <a:fillRect/>
          </a:stretch>
        </p:blipFill>
        <p:spPr bwMode="auto">
          <a:xfrm>
            <a:off x="704850" y="806450"/>
            <a:ext cx="4392613" cy="27479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1"/>
          <p:cNvSpPr txBox="1">
            <a:spLocks noChangeArrowheads="1"/>
          </p:cNvSpPr>
          <p:nvPr/>
        </p:nvSpPr>
        <p:spPr bwMode="auto">
          <a:xfrm>
            <a:off x="314325" y="314325"/>
            <a:ext cx="6302375" cy="8216900"/>
          </a:xfrm>
          <a:prstGeom prst="rect">
            <a:avLst/>
          </a:prstGeom>
          <a:noFill/>
          <a:ln w="9525">
            <a:noFill/>
            <a:miter lim="800000"/>
            <a:headEnd/>
            <a:tailEnd/>
          </a:ln>
        </p:spPr>
        <p:txBody>
          <a:bodyPr>
            <a:spAutoFit/>
          </a:bodyPr>
          <a:lstStyle/>
          <a:p>
            <a:r>
              <a:rPr lang="en-US" sz="1200" u="sng">
                <a:latin typeface="Calibri" pitchFamily="34" charset="0"/>
              </a:rPr>
              <a:t>Final Handout (Group 3 – F41S)</a:t>
            </a: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u="sng">
              <a:latin typeface="Calibri" pitchFamily="34" charset="0"/>
            </a:endParaRPr>
          </a:p>
          <a:p>
            <a:endParaRPr lang="en-US" sz="1200">
              <a:latin typeface="Calibri" pitchFamily="34" charset="0"/>
            </a:endParaRPr>
          </a:p>
          <a:p>
            <a:r>
              <a:rPr lang="en-US" sz="1200">
                <a:latin typeface="Calibri" pitchFamily="34" charset="0"/>
              </a:rPr>
              <a:t>Fig. Diagram of α</a:t>
            </a:r>
            <a:r>
              <a:rPr lang="en-US" sz="1200" baseline="-25000">
                <a:latin typeface="Calibri" pitchFamily="34" charset="0"/>
              </a:rPr>
              <a:t>1</a:t>
            </a:r>
            <a:r>
              <a:rPr lang="en-US" sz="1200">
                <a:latin typeface="Calibri" pitchFamily="34" charset="0"/>
              </a:rPr>
              <a:t>β</a:t>
            </a:r>
            <a:r>
              <a:rPr lang="en-US" sz="1200" baseline="-25000">
                <a:latin typeface="Calibri" pitchFamily="34" charset="0"/>
              </a:rPr>
              <a:t>2</a:t>
            </a:r>
            <a:r>
              <a:rPr lang="en-US" sz="1200">
                <a:latin typeface="Calibri" pitchFamily="34" charset="0"/>
              </a:rPr>
              <a:t> contact or “hinge,” where rotational motion occurs as part of conformational changes associated with oxygenation and deoxygenation of hemoglobin. The β41 position (normally phenylalanine, but serine in hemoglobin Denver) is shown as a </a:t>
            </a:r>
            <a:r>
              <a:rPr lang="en-US" sz="1200" i="1">
                <a:latin typeface="Calibri" pitchFamily="34" charset="0"/>
              </a:rPr>
              <a:t>solid black circle</a:t>
            </a:r>
            <a:r>
              <a:rPr lang="en-US" sz="1200">
                <a:latin typeface="Calibri" pitchFamily="34" charset="0"/>
              </a:rPr>
              <a:t>, in its spatial relationship to the β</a:t>
            </a:r>
            <a:r>
              <a:rPr lang="en-US" sz="1200" baseline="-25000">
                <a:latin typeface="Calibri" pitchFamily="34" charset="0"/>
              </a:rPr>
              <a:t>2</a:t>
            </a:r>
            <a:r>
              <a:rPr lang="en-US" sz="1200">
                <a:latin typeface="Calibri" pitchFamily="34" charset="0"/>
              </a:rPr>
              <a:t> heme and to the intersubunit contacts around which the α</a:t>
            </a:r>
            <a:r>
              <a:rPr lang="en-US" sz="1200" baseline="-25000">
                <a:latin typeface="Calibri" pitchFamily="34" charset="0"/>
              </a:rPr>
              <a:t>1</a:t>
            </a:r>
            <a:r>
              <a:rPr lang="en-US" sz="1200">
                <a:latin typeface="Calibri" pitchFamily="34" charset="0"/>
              </a:rPr>
              <a:t>FG and β</a:t>
            </a:r>
            <a:r>
              <a:rPr lang="en-US" sz="1200" baseline="-25000">
                <a:latin typeface="Calibri" pitchFamily="34" charset="0"/>
              </a:rPr>
              <a:t>2</a:t>
            </a:r>
            <a:r>
              <a:rPr lang="en-US" sz="1200">
                <a:latin typeface="Calibri" pitchFamily="34" charset="0"/>
              </a:rPr>
              <a:t>C segments move with oxygenation and deoxygenation. </a:t>
            </a:r>
            <a:r>
              <a:rPr lang="en-US" sz="1200" i="1">
                <a:latin typeface="Calibri" pitchFamily="34" charset="0"/>
              </a:rPr>
              <a:t>Boldface solid lines</a:t>
            </a:r>
            <a:r>
              <a:rPr lang="en-US" sz="1200">
                <a:latin typeface="Calibri" pitchFamily="34" charset="0"/>
              </a:rPr>
              <a:t> = nonbonded “packing contacts,” which are the same in both the oxyhemoglobin and deoxyhemoglobin configurations. </a:t>
            </a:r>
            <a:r>
              <a:rPr lang="en-US" sz="1200" i="1">
                <a:latin typeface="Calibri" pitchFamily="34" charset="0"/>
              </a:rPr>
              <a:t>Boldface interrupted lines</a:t>
            </a:r>
            <a:r>
              <a:rPr lang="en-US" sz="1200">
                <a:latin typeface="Calibri" pitchFamily="34" charset="0"/>
              </a:rPr>
              <a:t> = “packing contacts” in the deoxyhemoglobin configuration only. Hydrogen bonds or salt bridges are shown as </a:t>
            </a:r>
            <a:r>
              <a:rPr lang="en-US" sz="1200" i="1">
                <a:latin typeface="Calibri" pitchFamily="34" charset="0"/>
              </a:rPr>
              <a:t>interrupted lines</a:t>
            </a:r>
            <a:r>
              <a:rPr lang="en-US" sz="1200">
                <a:latin typeface="Calibri" pitchFamily="34" charset="0"/>
              </a:rPr>
              <a:t> in the deoxyhemoglobin configuration and as </a:t>
            </a:r>
            <a:r>
              <a:rPr lang="en-US" sz="1200" i="1">
                <a:latin typeface="Calibri" pitchFamily="34" charset="0"/>
              </a:rPr>
              <a:t>dotted lines</a:t>
            </a:r>
            <a:r>
              <a:rPr lang="en-US" sz="1200">
                <a:latin typeface="Calibri" pitchFamily="34" charset="0"/>
              </a:rPr>
              <a:t> in the oxyhemoglobin configuration. Heme groups are depicted as </a:t>
            </a:r>
            <a:r>
              <a:rPr lang="en-US" sz="1200" i="1">
                <a:latin typeface="Calibri" pitchFamily="34" charset="0"/>
              </a:rPr>
              <a:t>spheres transected by rectangles.</a:t>
            </a:r>
            <a:r>
              <a:rPr lang="en-US" sz="1200">
                <a:latin typeface="Calibri" pitchFamily="34" charset="0"/>
              </a:rPr>
              <a:t> (Modified from Dickerson and Geis;</a:t>
            </a:r>
            <a:r>
              <a:rPr lang="en-US" sz="1200" baseline="30000">
                <a:latin typeface="Calibri" pitchFamily="34" charset="0"/>
              </a:rPr>
              <a:t> </a:t>
            </a:r>
            <a:r>
              <a:rPr lang="en-US" sz="1200">
                <a:latin typeface="Calibri" pitchFamily="34" charset="0"/>
              </a:rPr>
              <a:t>copyright, Irving Geis.)</a:t>
            </a:r>
          </a:p>
          <a:p>
            <a:r>
              <a:rPr lang="en-US" sz="1200">
                <a:latin typeface="Calibri" pitchFamily="34" charset="0"/>
              </a:rPr>
              <a:t> </a:t>
            </a:r>
          </a:p>
          <a:p>
            <a:r>
              <a:rPr lang="en-US" sz="1200">
                <a:latin typeface="Calibri" pitchFamily="34" charset="0"/>
              </a:rPr>
              <a:t>Figures from Stabler et al. (1994)</a:t>
            </a:r>
          </a:p>
          <a:p>
            <a:r>
              <a:rPr lang="en-US" sz="1200">
                <a:latin typeface="Calibri" pitchFamily="34" charset="0"/>
              </a:rPr>
              <a:t> </a:t>
            </a:r>
          </a:p>
          <a:p>
            <a:r>
              <a:rPr lang="en-US" sz="1200">
                <a:latin typeface="Calibri" pitchFamily="34" charset="0"/>
              </a:rPr>
              <a:t>SALLY P. STABLER, RICHARD T. JONES, CHARLOTTE HEAD, DANIEL T.-B. SHIH, VIRGIL F. FAIRBANKS, Hemoglobin Denver [</a:t>
            </a:r>
            <a:r>
              <a:rPr lang="el-GR" sz="1200">
                <a:latin typeface="Calibri" pitchFamily="34" charset="0"/>
              </a:rPr>
              <a:t>α2β241 (</a:t>
            </a:r>
            <a:r>
              <a:rPr lang="en-US" sz="1200">
                <a:latin typeface="Calibri" pitchFamily="34" charset="0"/>
              </a:rPr>
              <a:t>C7) Phe→Ser]: A Low-O2-Affinity Variant Associated With Chronic Cyanosis and Anemia, Mayo Clinic Proceedings, Volume 69, Issue 3, March 1994, Pages 237-243, ISSN 0025-6196, http://dx.doi.org/10.1016/S0025-6196(12)61062-3. (http://www.sciencedirect.com/science/article/pii/S0025619612610623) </a:t>
            </a:r>
          </a:p>
          <a:p>
            <a:endParaRPr lang="en-US" sz="1200">
              <a:latin typeface="Calibri" pitchFamily="34" charset="0"/>
            </a:endParaRPr>
          </a:p>
        </p:txBody>
      </p:sp>
      <p:pic>
        <p:nvPicPr>
          <p:cNvPr id="25602" name="Picture 2" descr="http://origin-ars.els-cdn.com/content/image/1-s2.0-S0025619612610623-gr8.jpg">
            <a:hlinkClick r:id="rId2"/>
          </p:cNvPr>
          <p:cNvPicPr>
            <a:picLocks noChangeAspect="1" noChangeArrowheads="1"/>
          </p:cNvPicPr>
          <p:nvPr/>
        </p:nvPicPr>
        <p:blipFill>
          <a:blip r:embed="rId3"/>
          <a:srcRect/>
          <a:stretch>
            <a:fillRect/>
          </a:stretch>
        </p:blipFill>
        <p:spPr bwMode="auto">
          <a:xfrm>
            <a:off x="742950" y="838200"/>
            <a:ext cx="5372100" cy="3733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4"/>
          <p:cNvSpPr txBox="1">
            <a:spLocks noChangeArrowheads="1"/>
          </p:cNvSpPr>
          <p:nvPr/>
        </p:nvSpPr>
        <p:spPr bwMode="auto">
          <a:xfrm>
            <a:off x="673100" y="596900"/>
            <a:ext cx="5613400" cy="5354638"/>
          </a:xfrm>
          <a:prstGeom prst="rect">
            <a:avLst/>
          </a:prstGeom>
          <a:noFill/>
          <a:ln w="9525">
            <a:noFill/>
            <a:miter lim="800000"/>
            <a:headEnd/>
            <a:tailEnd/>
          </a:ln>
        </p:spPr>
        <p:txBody>
          <a:bodyPr>
            <a:spAutoFit/>
          </a:bodyPr>
          <a:lstStyle/>
          <a:p>
            <a:r>
              <a:rPr lang="en-US">
                <a:latin typeface="Calibri" pitchFamily="34" charset="0"/>
              </a:rPr>
              <a:t>Discuss the Santa Ana variant hemoglobin with your group and generate a hypothesis about how the mutation L88P in the beta chain would affect the structure and function of this hemoglobin.  Be able to justify your hypothesis.</a:t>
            </a:r>
          </a:p>
          <a:p>
            <a:r>
              <a:rPr lang="en-US">
                <a:latin typeface="Calibri" pitchFamily="34" charset="0"/>
              </a:rPr>
              <a:t> </a:t>
            </a:r>
          </a:p>
          <a:p>
            <a:r>
              <a:rPr lang="en-US">
                <a:latin typeface="Calibri" pitchFamily="34" charset="0"/>
              </a:rPr>
              <a:t>Hypothesis:</a:t>
            </a:r>
          </a:p>
          <a:p>
            <a:r>
              <a:rPr lang="en-US">
                <a:latin typeface="Calibri" pitchFamily="34" charset="0"/>
              </a:rPr>
              <a:t> </a:t>
            </a:r>
          </a:p>
          <a:p>
            <a:r>
              <a:rPr lang="en-US">
                <a:latin typeface="Calibri" pitchFamily="34" charset="0"/>
              </a:rPr>
              <a:t> </a:t>
            </a:r>
          </a:p>
          <a:p>
            <a:r>
              <a:rPr lang="en-US">
                <a:latin typeface="Calibri" pitchFamily="34" charset="0"/>
              </a:rPr>
              <a:t> </a:t>
            </a: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endParaRPr lang="en-US">
              <a:latin typeface="Calibri" pitchFamily="34" charset="0"/>
            </a:endParaRPr>
          </a:p>
          <a:p>
            <a:r>
              <a:rPr lang="en-US">
                <a:latin typeface="Calibri" pitchFamily="34" charset="0"/>
              </a:rPr>
              <a:t>On the graph below, draw a line to predict the oxygen dissociation curve for hemoglobin Santa Ana.</a:t>
            </a:r>
          </a:p>
          <a:p>
            <a:r>
              <a:rPr lang="en-US">
                <a:latin typeface="Calibri" pitchFamily="34" charset="0"/>
              </a:rPr>
              <a:t> </a:t>
            </a:r>
          </a:p>
          <a:p>
            <a:endParaRPr lang="en-US">
              <a:latin typeface="Calibri" pitchFamily="34" charset="0"/>
            </a:endParaRPr>
          </a:p>
        </p:txBody>
      </p:sp>
      <p:grpSp>
        <p:nvGrpSpPr>
          <p:cNvPr id="14338" name="Group 4"/>
          <p:cNvGrpSpPr>
            <a:grpSpLocks/>
          </p:cNvGrpSpPr>
          <p:nvPr/>
        </p:nvGrpSpPr>
        <p:grpSpPr bwMode="auto">
          <a:xfrm>
            <a:off x="1036638" y="5708650"/>
            <a:ext cx="3965575" cy="2841625"/>
            <a:chOff x="0" y="0"/>
            <a:chExt cx="28956" cy="23717"/>
          </a:xfrm>
        </p:grpSpPr>
        <p:pic>
          <p:nvPicPr>
            <p:cNvPr id="14339" name="Picture 2" descr="http://www.rnceus.com/oxydiscrv.gif"/>
            <p:cNvPicPr>
              <a:picLocks noChangeAspect="1" noChangeArrowheads="1"/>
            </p:cNvPicPr>
            <p:nvPr/>
          </p:nvPicPr>
          <p:blipFill>
            <a:blip r:embed="rId2"/>
            <a:srcRect/>
            <a:stretch>
              <a:fillRect/>
            </a:stretch>
          </p:blipFill>
          <p:spPr bwMode="auto">
            <a:xfrm>
              <a:off x="0" y="0"/>
              <a:ext cx="28956" cy="23717"/>
            </a:xfrm>
            <a:prstGeom prst="rect">
              <a:avLst/>
            </a:prstGeom>
            <a:noFill/>
            <a:ln w="9525">
              <a:noFill/>
              <a:miter lim="800000"/>
              <a:headEnd/>
              <a:tailEnd/>
            </a:ln>
          </p:spPr>
        </p:pic>
        <p:sp>
          <p:nvSpPr>
            <p:cNvPr id="14340" name="Rectangle 8"/>
            <p:cNvSpPr>
              <a:spLocks noChangeArrowheads="1"/>
            </p:cNvSpPr>
            <p:nvPr/>
          </p:nvSpPr>
          <p:spPr bwMode="auto">
            <a:xfrm>
              <a:off x="20413" y="21378"/>
              <a:ext cx="8543" cy="1035"/>
            </a:xfrm>
            <a:prstGeom prst="rect">
              <a:avLst/>
            </a:prstGeom>
            <a:solidFill>
              <a:srgbClr val="FFFFFF"/>
            </a:solidFill>
            <a:ln w="9525">
              <a:noFill/>
              <a:miter lim="800000"/>
              <a:headEnd/>
              <a:tailEnd/>
            </a:ln>
          </p:spPr>
          <p:txBody>
            <a:bodyPr anchor="ctr"/>
            <a:lstStyle/>
            <a:p>
              <a:pPr defTabSz="914400"/>
              <a:endParaRPr lang="en-US" sz="120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317500" y="152400"/>
            <a:ext cx="6362700" cy="6740525"/>
          </a:xfrm>
          <a:prstGeom prst="rect">
            <a:avLst/>
          </a:prstGeom>
          <a:noFill/>
          <a:ln w="9525">
            <a:noFill/>
            <a:miter lim="800000"/>
            <a:headEnd/>
            <a:tailEnd/>
          </a:ln>
        </p:spPr>
        <p:txBody>
          <a:bodyPr>
            <a:spAutoFit/>
          </a:bodyPr>
          <a:lstStyle/>
          <a:p>
            <a:r>
              <a:rPr lang="en-US" u="sng">
                <a:latin typeface="Calibri" pitchFamily="34" charset="0"/>
              </a:rPr>
              <a:t>Second Handout (group 1-L88P)</a:t>
            </a:r>
            <a:r>
              <a:rPr lang="en-US">
                <a:latin typeface="Calibri" pitchFamily="34" charset="0"/>
              </a:rPr>
              <a:t>:</a:t>
            </a:r>
          </a:p>
          <a:p>
            <a:r>
              <a:rPr lang="en-US">
                <a:latin typeface="Calibri" pitchFamily="34" charset="0"/>
              </a:rPr>
              <a:t> </a:t>
            </a:r>
          </a:p>
          <a:p>
            <a:r>
              <a:rPr lang="en-US">
                <a:latin typeface="Calibri" pitchFamily="34" charset="0"/>
              </a:rPr>
              <a:t>Results for oxygen binding of Santa Ana hemoglobin:</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Do these results support your hypothesis?</a:t>
            </a:r>
          </a:p>
          <a:p>
            <a:r>
              <a:rPr lang="en-US">
                <a:latin typeface="Calibri" pitchFamily="34" charset="0"/>
              </a:rPr>
              <a:t> </a:t>
            </a:r>
          </a:p>
          <a:p>
            <a:r>
              <a:rPr lang="en-US">
                <a:latin typeface="Calibri" pitchFamily="34" charset="0"/>
              </a:rPr>
              <a:t> </a:t>
            </a:r>
          </a:p>
          <a:p>
            <a:r>
              <a:rPr lang="en-US">
                <a:latin typeface="Calibri" pitchFamily="34" charset="0"/>
              </a:rPr>
              <a:t>Why or why not?</a:t>
            </a:r>
          </a:p>
          <a:p>
            <a:r>
              <a:rPr lang="en-US">
                <a:latin typeface="Calibri" pitchFamily="34" charset="0"/>
              </a:rPr>
              <a:t> </a:t>
            </a:r>
          </a:p>
          <a:p>
            <a:r>
              <a:rPr lang="en-US">
                <a:latin typeface="Calibri" pitchFamily="34" charset="0"/>
              </a:rPr>
              <a:t> </a:t>
            </a:r>
          </a:p>
          <a:p>
            <a:r>
              <a:rPr lang="en-US">
                <a:latin typeface="Calibri" pitchFamily="34" charset="0"/>
              </a:rPr>
              <a:t>If not, can you generate an alternative hypothesis to explain how this particular amino acid substitution affected protein structure?</a:t>
            </a:r>
          </a:p>
          <a:p>
            <a:r>
              <a:rPr lang="en-US">
                <a:latin typeface="Calibri" pitchFamily="34" charset="0"/>
              </a:rPr>
              <a:t> </a:t>
            </a:r>
          </a:p>
          <a:p>
            <a:endParaRPr lang="en-US">
              <a:latin typeface="Calibri" pitchFamily="34" charset="0"/>
            </a:endParaRPr>
          </a:p>
        </p:txBody>
      </p:sp>
      <p:grpSp>
        <p:nvGrpSpPr>
          <p:cNvPr id="15362" name="Group 20"/>
          <p:cNvGrpSpPr>
            <a:grpSpLocks/>
          </p:cNvGrpSpPr>
          <p:nvPr/>
        </p:nvGrpSpPr>
        <p:grpSpPr bwMode="auto">
          <a:xfrm>
            <a:off x="695325" y="1314450"/>
            <a:ext cx="5076825" cy="2635250"/>
            <a:chOff x="0" y="0"/>
            <a:chExt cx="45588" cy="23717"/>
          </a:xfrm>
        </p:grpSpPr>
        <p:grpSp>
          <p:nvGrpSpPr>
            <p:cNvPr id="15363" name="Group 12"/>
            <p:cNvGrpSpPr>
              <a:grpSpLocks/>
            </p:cNvGrpSpPr>
            <p:nvPr/>
          </p:nvGrpSpPr>
          <p:grpSpPr bwMode="auto">
            <a:xfrm>
              <a:off x="12997" y="0"/>
              <a:ext cx="28956" cy="23717"/>
              <a:chOff x="12997" y="0"/>
              <a:chExt cx="28956" cy="23717"/>
            </a:xfrm>
          </p:grpSpPr>
          <p:pic>
            <p:nvPicPr>
              <p:cNvPr id="15369" name="Picture 17" descr="http://www.rnceus.com/oxydiscrv.gif"/>
              <p:cNvPicPr>
                <a:picLocks noChangeAspect="1" noChangeArrowheads="1"/>
              </p:cNvPicPr>
              <p:nvPr/>
            </p:nvPicPr>
            <p:blipFill>
              <a:blip r:embed="rId2"/>
              <a:srcRect/>
              <a:stretch>
                <a:fillRect/>
              </a:stretch>
            </p:blipFill>
            <p:spPr bwMode="auto">
              <a:xfrm>
                <a:off x="12997" y="0"/>
                <a:ext cx="28956" cy="23717"/>
              </a:xfrm>
              <a:prstGeom prst="rect">
                <a:avLst/>
              </a:prstGeom>
              <a:noFill/>
              <a:ln w="9525">
                <a:noFill/>
                <a:miter lim="800000"/>
                <a:headEnd/>
                <a:tailEnd/>
              </a:ln>
            </p:spPr>
          </p:pic>
          <p:sp>
            <p:nvSpPr>
              <p:cNvPr id="15370" name="Rectangle 18"/>
              <p:cNvSpPr>
                <a:spLocks noChangeArrowheads="1"/>
              </p:cNvSpPr>
              <p:nvPr/>
            </p:nvSpPr>
            <p:spPr bwMode="auto">
              <a:xfrm>
                <a:off x="33411" y="21378"/>
                <a:ext cx="8542" cy="1035"/>
              </a:xfrm>
              <a:prstGeom prst="rect">
                <a:avLst/>
              </a:prstGeom>
              <a:solidFill>
                <a:srgbClr val="FFFFFF"/>
              </a:solidFill>
              <a:ln w="9525">
                <a:noFill/>
                <a:miter lim="800000"/>
                <a:headEnd/>
                <a:tailEnd/>
              </a:ln>
            </p:spPr>
            <p:txBody>
              <a:bodyPr anchor="ctr"/>
              <a:lstStyle/>
              <a:p>
                <a:pPr defTabSz="914400"/>
                <a:endParaRPr lang="en-US" sz="1200">
                  <a:latin typeface="Times New Roman" pitchFamily="18" charset="0"/>
                  <a:cs typeface="Times New Roman" pitchFamily="18" charset="0"/>
                </a:endParaRPr>
              </a:p>
            </p:txBody>
          </p:sp>
        </p:grpSp>
        <p:sp>
          <p:nvSpPr>
            <p:cNvPr id="19" name="Freeform 19"/>
            <p:cNvSpPr>
              <a:spLocks/>
            </p:cNvSpPr>
            <p:nvPr/>
          </p:nvSpPr>
          <p:spPr bwMode="auto">
            <a:xfrm>
              <a:off x="17177" y="3072"/>
              <a:ext cx="21140" cy="16773"/>
            </a:xfrm>
            <a:custGeom>
              <a:avLst/>
              <a:gdLst>
                <a:gd name="T0" fmla="*/ 0 w 2114318"/>
                <a:gd name="T1" fmla="*/ 1677116 h 1677116"/>
                <a:gd name="T2" fmla="*/ 168118 w 2114318"/>
                <a:gd name="T3" fmla="*/ 1443390 h 1677116"/>
                <a:gd name="T4" fmla="*/ 262428 w 2114318"/>
                <a:gd name="T5" fmla="*/ 1213765 h 1677116"/>
                <a:gd name="T6" fmla="*/ 319835 w 2114318"/>
                <a:gd name="T7" fmla="*/ 1053848 h 1677116"/>
                <a:gd name="T8" fmla="*/ 369040 w 2114318"/>
                <a:gd name="T9" fmla="*/ 836524 h 1677116"/>
                <a:gd name="T10" fmla="*/ 475652 w 2114318"/>
                <a:gd name="T11" fmla="*/ 610999 h 1677116"/>
                <a:gd name="T12" fmla="*/ 582263 w 2114318"/>
                <a:gd name="T13" fmla="*/ 430580 h 1677116"/>
                <a:gd name="T14" fmla="*/ 701176 w 2114318"/>
                <a:gd name="T15" fmla="*/ 311667 h 1677116"/>
                <a:gd name="T16" fmla="*/ 840592 w 2114318"/>
                <a:gd name="T17" fmla="*/ 192754 h 1677116"/>
                <a:gd name="T18" fmla="*/ 1012811 w 2114318"/>
                <a:gd name="T19" fmla="*/ 143548 h 1677116"/>
                <a:gd name="T20" fmla="*/ 1238335 w 2114318"/>
                <a:gd name="T21" fmla="*/ 82042 h 1677116"/>
                <a:gd name="T22" fmla="*/ 1398253 w 2114318"/>
                <a:gd name="T23" fmla="*/ 61539 h 1677116"/>
                <a:gd name="T24" fmla="*/ 1574572 w 2114318"/>
                <a:gd name="T25" fmla="*/ 41037 h 1677116"/>
                <a:gd name="T26" fmla="*/ 1713987 w 2114318"/>
                <a:gd name="T27" fmla="*/ 28736 h 1677116"/>
                <a:gd name="T28" fmla="*/ 2087128 w 2114318"/>
                <a:gd name="T29" fmla="*/ 4133 h 1677116"/>
                <a:gd name="T30" fmla="*/ 2087128 w 2114318"/>
                <a:gd name="T31" fmla="*/ 33 h 1677116"/>
                <a:gd name="T32" fmla="*/ 2099429 w 2114318"/>
                <a:gd name="T33" fmla="*/ 4133 h 1677116"/>
                <a:gd name="T34" fmla="*/ 2099429 w 2114318"/>
                <a:gd name="T35" fmla="*/ 33 h 1677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4318"/>
                <a:gd name="T55" fmla="*/ 0 h 1677116"/>
                <a:gd name="T56" fmla="*/ 2114318 w 2114318"/>
                <a:gd name="T57" fmla="*/ 1677116 h 1677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4318" h="1677116">
                  <a:moveTo>
                    <a:pt x="0" y="1677116"/>
                  </a:moveTo>
                  <a:cubicBezTo>
                    <a:pt x="62190" y="1598865"/>
                    <a:pt x="124380" y="1520615"/>
                    <a:pt x="168118" y="1443390"/>
                  </a:cubicBezTo>
                  <a:cubicBezTo>
                    <a:pt x="211856" y="1366165"/>
                    <a:pt x="237142" y="1278689"/>
                    <a:pt x="262428" y="1213765"/>
                  </a:cubicBezTo>
                  <a:cubicBezTo>
                    <a:pt x="287714" y="1148841"/>
                    <a:pt x="302066" y="1116721"/>
                    <a:pt x="319835" y="1053848"/>
                  </a:cubicBezTo>
                  <a:cubicBezTo>
                    <a:pt x="337604" y="990975"/>
                    <a:pt x="343071" y="910332"/>
                    <a:pt x="369040" y="836524"/>
                  </a:cubicBezTo>
                  <a:cubicBezTo>
                    <a:pt x="395010" y="762716"/>
                    <a:pt x="440115" y="678656"/>
                    <a:pt x="475652" y="610999"/>
                  </a:cubicBezTo>
                  <a:cubicBezTo>
                    <a:pt x="511189" y="543342"/>
                    <a:pt x="544676" y="480469"/>
                    <a:pt x="582263" y="430580"/>
                  </a:cubicBezTo>
                  <a:cubicBezTo>
                    <a:pt x="619850" y="380691"/>
                    <a:pt x="658121" y="351304"/>
                    <a:pt x="701176" y="311667"/>
                  </a:cubicBezTo>
                  <a:cubicBezTo>
                    <a:pt x="744231" y="272030"/>
                    <a:pt x="788653" y="220774"/>
                    <a:pt x="840592" y="192754"/>
                  </a:cubicBezTo>
                  <a:cubicBezTo>
                    <a:pt x="892531" y="164734"/>
                    <a:pt x="1012811" y="143548"/>
                    <a:pt x="1012811" y="143548"/>
                  </a:cubicBezTo>
                  <a:cubicBezTo>
                    <a:pt x="1079102" y="125096"/>
                    <a:pt x="1174095" y="95710"/>
                    <a:pt x="1238335" y="82042"/>
                  </a:cubicBezTo>
                  <a:cubicBezTo>
                    <a:pt x="1302575" y="68374"/>
                    <a:pt x="1398253" y="61539"/>
                    <a:pt x="1398253" y="61539"/>
                  </a:cubicBezTo>
                  <a:lnTo>
                    <a:pt x="1574572" y="41037"/>
                  </a:lnTo>
                  <a:cubicBezTo>
                    <a:pt x="1627194" y="35570"/>
                    <a:pt x="1713987" y="28736"/>
                    <a:pt x="1713987" y="28736"/>
                  </a:cubicBezTo>
                  <a:lnTo>
                    <a:pt x="2087128" y="4133"/>
                  </a:lnTo>
                  <a:cubicBezTo>
                    <a:pt x="2149318" y="-651"/>
                    <a:pt x="2085078" y="33"/>
                    <a:pt x="2087128" y="33"/>
                  </a:cubicBezTo>
                  <a:cubicBezTo>
                    <a:pt x="2089178" y="33"/>
                    <a:pt x="2097379" y="4133"/>
                    <a:pt x="2099429" y="4133"/>
                  </a:cubicBezTo>
                  <a:cubicBezTo>
                    <a:pt x="2101479" y="4133"/>
                    <a:pt x="2099429" y="33"/>
                    <a:pt x="2099429" y="33"/>
                  </a:cubicBezTo>
                </a:path>
              </a:pathLst>
            </a:custGeom>
            <a:noFill/>
            <a:ln w="25400">
              <a:solidFill>
                <a:srgbClr val="4579B8"/>
              </a:solidFill>
              <a:miter lim="800000"/>
              <a:headEnd/>
              <a:tailEnd/>
            </a:ln>
            <a:effectLst>
              <a:outerShdw blurRad="63500" dist="23000" dir="5400000" rotWithShape="0">
                <a:srgbClr val="000000">
                  <a:alpha val="34999"/>
                </a:srgbClr>
              </a:outerShdw>
            </a:effectLst>
          </p:spPr>
          <p:txBody>
            <a:bodyPr anchor="ctr"/>
            <a:lstStyle/>
            <a:p>
              <a:pPr defTabSz="914400">
                <a:defRPr/>
              </a:pPr>
              <a:endParaRPr lang="en-US" sz="1200">
                <a:latin typeface="Times New Roman" charset="0"/>
                <a:ea typeface="Times New Roman" charset="0"/>
              </a:endParaRPr>
            </a:p>
          </p:txBody>
        </p:sp>
        <p:cxnSp>
          <p:nvCxnSpPr>
            <p:cNvPr id="20" name="Straight Arrow Connector 20"/>
            <p:cNvCxnSpPr>
              <a:cxnSpLocks noChangeShapeType="1"/>
            </p:cNvCxnSpPr>
            <p:nvPr/>
          </p:nvCxnSpPr>
          <p:spPr bwMode="auto">
            <a:xfrm>
              <a:off x="13001" y="7144"/>
              <a:ext cx="8852" cy="1314"/>
            </a:xfrm>
            <a:prstGeom prst="straightConnector1">
              <a:avLst/>
            </a:prstGeom>
            <a:noFill/>
            <a:ln w="25400">
              <a:solidFill>
                <a:srgbClr val="4F81BD"/>
              </a:solidFill>
              <a:round/>
              <a:headEnd/>
              <a:tailEnd type="arrow" w="med" len="med"/>
            </a:ln>
            <a:effectLst>
              <a:outerShdw blurRad="63500" dist="20000" dir="5400000" rotWithShape="0">
                <a:srgbClr val="000000">
                  <a:alpha val="37999"/>
                </a:srgbClr>
              </a:outerShdw>
            </a:effectLst>
          </p:spPr>
        </p:cxnSp>
        <p:sp>
          <p:nvSpPr>
            <p:cNvPr id="15366" name="TextBox 11"/>
            <p:cNvSpPr txBox="1">
              <a:spLocks noChangeArrowheads="1"/>
            </p:cNvSpPr>
            <p:nvPr/>
          </p:nvSpPr>
          <p:spPr bwMode="auto">
            <a:xfrm>
              <a:off x="0" y="3010"/>
              <a:ext cx="13106" cy="4635"/>
            </a:xfrm>
            <a:prstGeom prst="rect">
              <a:avLst/>
            </a:prstGeom>
            <a:noFill/>
            <a:ln w="9525">
              <a:noFill/>
              <a:miter lim="800000"/>
              <a:headEnd/>
              <a:tailEnd/>
            </a:ln>
          </p:spPr>
          <p:txBody>
            <a:bodyPr/>
            <a:lstStyle/>
            <a:p>
              <a:pPr defTabSz="914400">
                <a:spcBef>
                  <a:spcPts val="500"/>
                </a:spcBef>
                <a:spcAft>
                  <a:spcPts val="500"/>
                </a:spcAft>
              </a:pPr>
              <a:r>
                <a:rPr lang="en-US" sz="1200">
                  <a:solidFill>
                    <a:srgbClr val="000000"/>
                  </a:solidFill>
                  <a:latin typeface="Cambria" pitchFamily="18" charset="0"/>
                  <a:cs typeface="Times New Roman" pitchFamily="18" charset="0"/>
                </a:rPr>
                <a:t>Santa Ana</a:t>
              </a:r>
              <a:endParaRPr lang="en-US" sz="1200">
                <a:latin typeface="Times New Roman" pitchFamily="18" charset="0"/>
                <a:ea typeface="ＭＳ Ｐゴシック"/>
                <a:cs typeface="ＭＳ Ｐゴシック"/>
              </a:endParaRPr>
            </a:p>
            <a:p>
              <a:pPr defTabSz="914400">
                <a:spcBef>
                  <a:spcPts val="500"/>
                </a:spcBef>
                <a:spcAft>
                  <a:spcPts val="500"/>
                </a:spcAft>
              </a:pPr>
              <a:r>
                <a:rPr lang="en-US" sz="1200">
                  <a:solidFill>
                    <a:srgbClr val="000000"/>
                  </a:solidFill>
                  <a:latin typeface="Cambria" pitchFamily="18" charset="0"/>
                  <a:cs typeface="Times New Roman" pitchFamily="18" charset="0"/>
                </a:rPr>
                <a:t>P50 = 22.5 mm Hg</a:t>
              </a:r>
              <a:endParaRPr lang="en-US" sz="1200">
                <a:latin typeface="Times New Roman" pitchFamily="18" charset="0"/>
                <a:ea typeface="ＭＳ Ｐゴシック"/>
                <a:cs typeface="ＭＳ Ｐゴシック"/>
              </a:endParaRPr>
            </a:p>
          </p:txBody>
        </p:sp>
        <p:cxnSp>
          <p:nvCxnSpPr>
            <p:cNvPr id="22" name="Straight Arrow Connector 22"/>
            <p:cNvCxnSpPr>
              <a:cxnSpLocks noChangeShapeType="1"/>
            </p:cNvCxnSpPr>
            <p:nvPr/>
          </p:nvCxnSpPr>
          <p:spPr bwMode="auto">
            <a:xfrm flipH="1" flipV="1">
              <a:off x="24576" y="9215"/>
              <a:ext cx="5388" cy="4072"/>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15368" name="TextBox 17"/>
            <p:cNvSpPr txBox="1">
              <a:spLocks noChangeArrowheads="1"/>
            </p:cNvSpPr>
            <p:nvPr/>
          </p:nvSpPr>
          <p:spPr bwMode="auto">
            <a:xfrm>
              <a:off x="29967" y="10982"/>
              <a:ext cx="15621" cy="4617"/>
            </a:xfrm>
            <a:prstGeom prst="rect">
              <a:avLst/>
            </a:prstGeom>
            <a:noFill/>
            <a:ln w="9525">
              <a:noFill/>
              <a:miter lim="800000"/>
              <a:headEnd/>
              <a:tailEnd/>
            </a:ln>
          </p:spPr>
          <p:txBody>
            <a:bodyPr/>
            <a:lstStyle/>
            <a:p>
              <a:pPr defTabSz="914400">
                <a:spcBef>
                  <a:spcPts val="500"/>
                </a:spcBef>
                <a:spcAft>
                  <a:spcPts val="500"/>
                </a:spcAft>
              </a:pPr>
              <a:r>
                <a:rPr lang="en-US" sz="1200" b="1">
                  <a:solidFill>
                    <a:srgbClr val="FF0000"/>
                  </a:solidFill>
                  <a:latin typeface="Cambria" pitchFamily="18" charset="0"/>
                  <a:cs typeface="Times New Roman" pitchFamily="18" charset="0"/>
                </a:rPr>
                <a:t>Wild Type P50 = 27 mm Hg</a:t>
              </a:r>
              <a:endParaRPr lang="en-US" sz="1200">
                <a:latin typeface="Times New Roman" pitchFamily="18" charset="0"/>
                <a:ea typeface="ＭＳ Ｐゴシック"/>
                <a:cs typeface="ＭＳ Ｐゴシック"/>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342900" y="342900"/>
            <a:ext cx="6184900" cy="6002338"/>
          </a:xfrm>
          <a:prstGeom prst="rect">
            <a:avLst/>
          </a:prstGeom>
          <a:noFill/>
          <a:ln w="9525">
            <a:noFill/>
            <a:miter lim="800000"/>
            <a:headEnd/>
            <a:tailEnd/>
          </a:ln>
        </p:spPr>
        <p:txBody>
          <a:bodyPr>
            <a:spAutoFit/>
          </a:bodyPr>
          <a:lstStyle/>
          <a:p>
            <a:r>
              <a:rPr lang="en-US" sz="1200" u="sng">
                <a:latin typeface="Calibri" pitchFamily="34" charset="0"/>
              </a:rPr>
              <a:t>Final Handout (Group 1-L88P)</a:t>
            </a:r>
            <a:r>
              <a:rPr lang="en-US" sz="1200">
                <a:latin typeface="Calibri" pitchFamily="34" charset="0"/>
              </a:rPr>
              <a:t>:</a:t>
            </a:r>
          </a:p>
          <a:p>
            <a:r>
              <a:rPr lang="en-US" sz="1200">
                <a:latin typeface="Calibri" pitchFamily="34" charset="0"/>
                <a:hlinkClick r:id="rId2" tooltip="Hemoglobin."/>
              </a:rPr>
              <a:t>Hemoglobin.</a:t>
            </a:r>
            <a:r>
              <a:rPr lang="en-US" sz="1200">
                <a:latin typeface="Calibri" pitchFamily="34" charset="0"/>
              </a:rPr>
              <a:t> 1985;9(2):157-69.</a:t>
            </a:r>
          </a:p>
          <a:p>
            <a:endParaRPr lang="en-US" sz="1200" b="1">
              <a:latin typeface="Calibri" pitchFamily="34" charset="0"/>
            </a:endParaRPr>
          </a:p>
          <a:p>
            <a:r>
              <a:rPr lang="en-US" sz="1200" b="1">
                <a:latin typeface="Calibri" pitchFamily="34" charset="0"/>
              </a:rPr>
              <a:t>Oxygen binding and stability properties of Hb Santa Ana (beta 88 Leu----Pro).</a:t>
            </a:r>
            <a:endParaRPr lang="en-US" sz="1200">
              <a:latin typeface="Calibri" pitchFamily="34" charset="0"/>
            </a:endParaRPr>
          </a:p>
          <a:p>
            <a:r>
              <a:rPr lang="en-US" sz="1200">
                <a:latin typeface="Calibri" pitchFamily="34" charset="0"/>
                <a:hlinkClick r:id="rId3"/>
              </a:rPr>
              <a:t>Tanaka Y</a:t>
            </a:r>
            <a:r>
              <a:rPr lang="en-US" sz="1200">
                <a:latin typeface="Calibri" pitchFamily="34" charset="0"/>
              </a:rPr>
              <a:t>, </a:t>
            </a:r>
            <a:r>
              <a:rPr lang="en-US" sz="1200">
                <a:latin typeface="Calibri" pitchFamily="34" charset="0"/>
                <a:hlinkClick r:id="rId4"/>
              </a:rPr>
              <a:t>Kelleher JF Jr</a:t>
            </a:r>
            <a:r>
              <a:rPr lang="en-US" sz="1200">
                <a:latin typeface="Calibri" pitchFamily="34" charset="0"/>
              </a:rPr>
              <a:t>, </a:t>
            </a:r>
            <a:r>
              <a:rPr lang="en-US" sz="1200">
                <a:latin typeface="Calibri" pitchFamily="34" charset="0"/>
                <a:hlinkClick r:id="rId5"/>
              </a:rPr>
              <a:t>Schwartz E</a:t>
            </a:r>
            <a:r>
              <a:rPr lang="en-US" sz="1200">
                <a:latin typeface="Calibri" pitchFamily="34" charset="0"/>
              </a:rPr>
              <a:t>, </a:t>
            </a:r>
            <a:r>
              <a:rPr lang="en-US" sz="1200">
                <a:latin typeface="Calibri" pitchFamily="34" charset="0"/>
                <a:hlinkClick r:id="rId6"/>
              </a:rPr>
              <a:t>Asakura T</a:t>
            </a:r>
            <a:r>
              <a:rPr lang="en-US" sz="1200">
                <a:latin typeface="Calibri" pitchFamily="34" charset="0"/>
              </a:rPr>
              <a:t>, </a:t>
            </a:r>
            <a:r>
              <a:rPr lang="en-US" sz="1200">
                <a:latin typeface="Calibri" pitchFamily="34" charset="0"/>
                <a:hlinkClick r:id="rId7"/>
              </a:rPr>
              <a:t>Shelton J</a:t>
            </a:r>
            <a:r>
              <a:rPr lang="en-US" sz="1200">
                <a:latin typeface="Calibri" pitchFamily="34" charset="0"/>
              </a:rPr>
              <a:t>, </a:t>
            </a:r>
            <a:r>
              <a:rPr lang="en-US" sz="1200">
                <a:latin typeface="Calibri" pitchFamily="34" charset="0"/>
                <a:hlinkClick r:id="rId8"/>
              </a:rPr>
              <a:t>Shelton JR</a:t>
            </a:r>
            <a:r>
              <a:rPr lang="en-US" sz="1200">
                <a:latin typeface="Calibri" pitchFamily="34" charset="0"/>
              </a:rPr>
              <a:t>, </a:t>
            </a:r>
            <a:r>
              <a:rPr lang="en-US" sz="1200">
                <a:latin typeface="Calibri" pitchFamily="34" charset="0"/>
                <a:hlinkClick r:id="rId9"/>
              </a:rPr>
              <a:t>Schroeder WA</a:t>
            </a:r>
            <a:r>
              <a:rPr lang="en-US" sz="1200">
                <a:latin typeface="Calibri" pitchFamily="34" charset="0"/>
              </a:rPr>
              <a:t>.</a:t>
            </a:r>
          </a:p>
          <a:p>
            <a:r>
              <a:rPr lang="en-US" sz="1200" b="1">
                <a:latin typeface="Calibri" pitchFamily="34" charset="0"/>
              </a:rPr>
              <a:t>Abstract</a:t>
            </a:r>
            <a:endParaRPr lang="en-US" sz="1200">
              <a:latin typeface="Calibri" pitchFamily="34" charset="0"/>
            </a:endParaRPr>
          </a:p>
          <a:p>
            <a:r>
              <a:rPr lang="en-US" sz="1200">
                <a:latin typeface="Calibri" pitchFamily="34" charset="0"/>
              </a:rPr>
              <a:t>Hb Santa Ana (beta 88 Leu----Pro) was found at a level of 30% of total hemoglobin in red cells from a patient with congenital hemolytic anemia. Since no detailed functional studies of this hemoglobin have been done previously, we determined oxygen equilibrium curves of red cell suspensions, hemolysates, and isolated Hb Santa Ana. The P50 values obtained were 22.5 mm Hg (37 degrees C, pH 7.4) for red cell suspensions (normal mean = 27.0 mm Hg), 10.0 mm Hg (25 degrees C, pH 7.0) for hemolysate (normal = 13.5 mm Hg), and 1.3 mm Hg (25 degrees C, pH 7.0) for isolated Hb Santa Ana. Measurements of mechanical stability of Hb Santa Ana showed that the oxy-form of this hemoglobin was 10 times more unstable than that of Hb S and 100 times more unstable than that of Hb A. The deoxy-form of Hb Santa Ana was as unstable as its oxy-form, indicating that no stabilization (R----T conversion) takes place upon the deoxygenation of Hb Santa Ana.</a:t>
            </a:r>
          </a:p>
          <a:p>
            <a:r>
              <a:rPr lang="en-US" sz="1200">
                <a:latin typeface="Calibri" pitchFamily="34" charset="0"/>
              </a:rPr>
              <a:t>PMID:3839771   [PubMed - indexed for MEDLINE] </a:t>
            </a:r>
          </a:p>
          <a:p>
            <a:r>
              <a:rPr lang="en-US" sz="1200">
                <a:latin typeface="Calibri" pitchFamily="34" charset="0"/>
              </a:rPr>
              <a:t> </a:t>
            </a:r>
          </a:p>
          <a:p>
            <a:r>
              <a:rPr lang="en-US" sz="1200">
                <a:latin typeface="Calibri" pitchFamily="34" charset="0"/>
              </a:rPr>
              <a:t> </a:t>
            </a:r>
          </a:p>
          <a:p>
            <a:r>
              <a:rPr lang="en-US" sz="1200">
                <a:latin typeface="Calibri" pitchFamily="34" charset="0"/>
              </a:rPr>
              <a:t>Commentary on this type of hemoglobin mutation from “HEMOGLOBINOPATHIES ASSOCIATED WITH UNSTABLE HEMOGLOBIN”  by ERNEST BEUTLER.</a:t>
            </a:r>
          </a:p>
          <a:p>
            <a:r>
              <a:rPr lang="en-US" sz="1200">
                <a:latin typeface="Calibri" pitchFamily="34" charset="0"/>
              </a:rPr>
              <a:t/>
            </a:r>
            <a:br>
              <a:rPr lang="en-US" sz="1200">
                <a:latin typeface="Calibri" pitchFamily="34" charset="0"/>
              </a:rPr>
            </a:br>
            <a:r>
              <a:rPr lang="en-US" sz="1200">
                <a:latin typeface="Calibri" pitchFamily="34" charset="0"/>
              </a:rPr>
              <a:t>Copyright © 2001 McGraw-Hill</a:t>
            </a:r>
            <a:br>
              <a:rPr lang="en-US" sz="1200">
                <a:latin typeface="Calibri" pitchFamily="34" charset="0"/>
              </a:rPr>
            </a:br>
            <a:r>
              <a:rPr lang="en-US" sz="1200">
                <a:latin typeface="Calibri" pitchFamily="34" charset="0"/>
              </a:rPr>
              <a:t>Ernest Beutler, Marshall A. Lichtman, Barry S. Coller, Thomas J. Kipps, and Uri Seligsohn</a:t>
            </a:r>
            <a:br>
              <a:rPr lang="en-US" sz="1200">
                <a:latin typeface="Calibri" pitchFamily="34" charset="0"/>
              </a:rPr>
            </a:br>
            <a:r>
              <a:rPr lang="en-US" sz="1200">
                <a:latin typeface="Calibri" pitchFamily="34" charset="0"/>
              </a:rPr>
              <a:t>Williams Hematology</a:t>
            </a:r>
          </a:p>
          <a:p>
            <a:r>
              <a:rPr lang="en-US" sz="1200">
                <a:latin typeface="Calibri" pitchFamily="34" charset="0"/>
              </a:rPr>
              <a:t> </a:t>
            </a:r>
          </a:p>
          <a:p>
            <a:r>
              <a:rPr lang="en-US" sz="1200">
                <a:latin typeface="Calibri" pitchFamily="34" charset="0"/>
              </a:rPr>
              <a:t>“If proline is introduced into an a helix beyond the third residue, distortion of the helix results in instability.”  This instability results in a more open conformation of the hemoglobin, thus allowing easier access of oxygen to the heme group.</a:t>
            </a:r>
          </a:p>
          <a:p>
            <a:endParaRPr lang="en-US" sz="1200">
              <a:latin typeface="Calibri" pitchFamily="34" charset="0"/>
            </a:endParaRPr>
          </a:p>
          <a:p>
            <a:endParaRPr lang="en-US" sz="120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282575" y="344488"/>
            <a:ext cx="6192838" cy="646112"/>
          </a:xfrm>
          <a:prstGeom prst="rect">
            <a:avLst/>
          </a:prstGeom>
          <a:noFill/>
          <a:ln w="9525">
            <a:noFill/>
            <a:miter lim="800000"/>
            <a:headEnd/>
            <a:tailEnd/>
          </a:ln>
        </p:spPr>
        <p:txBody>
          <a:bodyPr>
            <a:spAutoFit/>
          </a:bodyPr>
          <a:lstStyle/>
          <a:p>
            <a:r>
              <a:rPr lang="en-US" sz="1200" u="sng">
                <a:latin typeface="Calibri" pitchFamily="34" charset="0"/>
              </a:rPr>
              <a:t>First Handout (group 2)</a:t>
            </a:r>
            <a:r>
              <a:rPr lang="en-US" sz="1200">
                <a:latin typeface="Calibri" pitchFamily="34" charset="0"/>
              </a:rPr>
              <a:t>:</a:t>
            </a:r>
          </a:p>
          <a:p>
            <a:r>
              <a:rPr lang="en-US" sz="1200" b="1">
                <a:latin typeface="Calibri" pitchFamily="34" charset="0"/>
              </a:rPr>
              <a:t>Savannah Hb β Gly24Val: beta chain amino acid 24 changed from gly to val</a:t>
            </a:r>
            <a:endParaRPr lang="en-US" sz="1200">
              <a:latin typeface="Calibri" pitchFamily="34" charset="0"/>
            </a:endParaRPr>
          </a:p>
          <a:p>
            <a:endParaRPr lang="en-US" sz="1200">
              <a:latin typeface="Calibri" pitchFamily="34" charset="0"/>
            </a:endParaRPr>
          </a:p>
        </p:txBody>
      </p:sp>
      <p:pic>
        <p:nvPicPr>
          <p:cNvPr id="17410" name="Picture 4" descr="http://www.rcsb.org/pdb/explore/remediatedChain.do?structureId=2DN1&amp;params.annotationsStr=Site%20Record,DSSP,SCOP&amp;chainId=B"/>
          <p:cNvPicPr>
            <a:picLocks noChangeAspect="1" noChangeArrowheads="1"/>
          </p:cNvPicPr>
          <p:nvPr/>
        </p:nvPicPr>
        <p:blipFill>
          <a:blip r:embed="rId2"/>
          <a:srcRect/>
          <a:stretch>
            <a:fillRect/>
          </a:stretch>
        </p:blipFill>
        <p:spPr bwMode="auto">
          <a:xfrm>
            <a:off x="300038" y="928688"/>
            <a:ext cx="5943600" cy="4287837"/>
          </a:xfrm>
          <a:prstGeom prst="rect">
            <a:avLst/>
          </a:prstGeom>
          <a:noFill/>
          <a:ln w="9525">
            <a:noFill/>
            <a:miter lim="800000"/>
            <a:headEnd/>
            <a:tailEnd/>
          </a:ln>
        </p:spPr>
      </p:pic>
      <p:pic>
        <p:nvPicPr>
          <p:cNvPr id="17411" name="Picture 5" descr="G24V.png"/>
          <p:cNvPicPr>
            <a:picLocks noChangeAspect="1" noChangeArrowheads="1"/>
          </p:cNvPicPr>
          <p:nvPr/>
        </p:nvPicPr>
        <p:blipFill>
          <a:blip r:embed="rId3"/>
          <a:srcRect l="21375" t="1659" r="13499" b="6636"/>
          <a:stretch>
            <a:fillRect/>
          </a:stretch>
        </p:blipFill>
        <p:spPr bwMode="auto">
          <a:xfrm>
            <a:off x="300038" y="5408613"/>
            <a:ext cx="2398712" cy="2293937"/>
          </a:xfrm>
          <a:prstGeom prst="rect">
            <a:avLst/>
          </a:prstGeom>
          <a:noFill/>
          <a:ln w="9525">
            <a:noFill/>
            <a:miter lim="800000"/>
            <a:headEnd/>
            <a:tailEnd/>
          </a:ln>
        </p:spPr>
      </p:pic>
      <p:pic>
        <p:nvPicPr>
          <p:cNvPr id="17412" name="Picture 6" descr="Gly24Valzoom.png"/>
          <p:cNvPicPr>
            <a:picLocks noChangeAspect="1" noChangeArrowheads="1"/>
          </p:cNvPicPr>
          <p:nvPr/>
        </p:nvPicPr>
        <p:blipFill>
          <a:blip r:embed="rId4"/>
          <a:srcRect/>
          <a:stretch>
            <a:fillRect/>
          </a:stretch>
        </p:blipFill>
        <p:spPr bwMode="auto">
          <a:xfrm>
            <a:off x="2935288" y="5314950"/>
            <a:ext cx="3540125" cy="2400300"/>
          </a:xfrm>
          <a:prstGeom prst="rect">
            <a:avLst/>
          </a:prstGeom>
          <a:noFill/>
          <a:ln w="9525">
            <a:noFill/>
            <a:miter lim="800000"/>
            <a:headEnd/>
            <a:tailEnd/>
          </a:ln>
        </p:spPr>
      </p:pic>
      <p:sp>
        <p:nvSpPr>
          <p:cNvPr id="8" name="Up Arrow 7"/>
          <p:cNvSpPr/>
          <p:nvPr/>
        </p:nvSpPr>
        <p:spPr>
          <a:xfrm>
            <a:off x="3052763" y="1587500"/>
            <a:ext cx="177800" cy="266700"/>
          </a:xfrm>
          <a:prstGeom prst="upArrow">
            <a:avLst/>
          </a:prstGeom>
          <a:solidFill>
            <a:srgbClr val="FF0000"/>
          </a:solidFill>
          <a:ln>
            <a:solidFill>
              <a:srgbClr val="FF0000"/>
            </a:solidFill>
          </a:ln>
        </p:spPr>
        <p:style>
          <a:lnRef idx="1">
            <a:schemeClr val="accent4"/>
          </a:lnRef>
          <a:fillRef idx="3">
            <a:schemeClr val="accent4"/>
          </a:fillRef>
          <a:effectRef idx="2">
            <a:schemeClr val="accent4"/>
          </a:effectRef>
          <a:fontRef idx="minor">
            <a:schemeClr val="lt1"/>
          </a:fontRef>
        </p:style>
        <p:txBody>
          <a:bodyPr anchor="ctr"/>
          <a:lstStyle/>
          <a:p>
            <a:pPr algn="ctr" fontAlgn="auto">
              <a:spcBef>
                <a:spcPts val="0"/>
              </a:spcBef>
              <a:spcAft>
                <a:spcPts val="0"/>
              </a:spcAft>
              <a:defRPr/>
            </a:pPr>
            <a:endParaRPr lang="en-US"/>
          </a:p>
        </p:txBody>
      </p:sp>
      <p:sp>
        <p:nvSpPr>
          <p:cNvPr id="17414" name="TextBox 8"/>
          <p:cNvSpPr txBox="1">
            <a:spLocks noChangeArrowheads="1"/>
          </p:cNvSpPr>
          <p:nvPr/>
        </p:nvSpPr>
        <p:spPr bwMode="auto">
          <a:xfrm>
            <a:off x="3148013" y="1633538"/>
            <a:ext cx="863600" cy="276225"/>
          </a:xfrm>
          <a:prstGeom prst="rect">
            <a:avLst/>
          </a:prstGeom>
          <a:noFill/>
          <a:ln w="9525">
            <a:noFill/>
            <a:miter lim="800000"/>
            <a:headEnd/>
            <a:tailEnd/>
          </a:ln>
        </p:spPr>
        <p:txBody>
          <a:bodyPr>
            <a:spAutoFit/>
          </a:bodyPr>
          <a:lstStyle/>
          <a:p>
            <a:r>
              <a:rPr lang="en-US" sz="1200">
                <a:latin typeface="Calibri" pitchFamily="34" charset="0"/>
              </a:rPr>
              <a:t>Val</a:t>
            </a:r>
          </a:p>
        </p:txBody>
      </p:sp>
      <p:sp>
        <p:nvSpPr>
          <p:cNvPr id="17415" name="TextBox 9"/>
          <p:cNvSpPr txBox="1">
            <a:spLocks noChangeArrowheads="1"/>
          </p:cNvSpPr>
          <p:nvPr/>
        </p:nvSpPr>
        <p:spPr bwMode="auto">
          <a:xfrm>
            <a:off x="266700" y="5330825"/>
            <a:ext cx="1295400" cy="368300"/>
          </a:xfrm>
          <a:prstGeom prst="rect">
            <a:avLst/>
          </a:prstGeom>
          <a:noFill/>
          <a:ln w="9525">
            <a:noFill/>
            <a:miter lim="800000"/>
            <a:headEnd/>
            <a:tailEnd/>
          </a:ln>
        </p:spPr>
        <p:txBody>
          <a:bodyPr>
            <a:spAutoFit/>
          </a:bodyPr>
          <a:lstStyle/>
          <a:p>
            <a:r>
              <a:rPr lang="en-US">
                <a:solidFill>
                  <a:srgbClr val="FF0000"/>
                </a:solidFill>
                <a:latin typeface="Calibri" pitchFamily="34" charset="0"/>
                <a:sym typeface="Wingdings" pitchFamily="2" charset="2"/>
              </a:rPr>
              <a:t>Gly Val</a:t>
            </a:r>
            <a:endParaRPr lang="en-US">
              <a:solidFill>
                <a:srgbClr val="FF0000"/>
              </a:solidFill>
              <a:latin typeface="Calibri" pitchFamily="34" charset="0"/>
            </a:endParaRPr>
          </a:p>
        </p:txBody>
      </p:sp>
      <p:sp>
        <p:nvSpPr>
          <p:cNvPr id="17416" name="TextBox 10"/>
          <p:cNvSpPr txBox="1">
            <a:spLocks noChangeArrowheads="1"/>
          </p:cNvSpPr>
          <p:nvPr/>
        </p:nvSpPr>
        <p:spPr bwMode="auto">
          <a:xfrm>
            <a:off x="2982913" y="5419725"/>
            <a:ext cx="1295400" cy="369888"/>
          </a:xfrm>
          <a:prstGeom prst="rect">
            <a:avLst/>
          </a:prstGeom>
          <a:noFill/>
          <a:ln w="9525">
            <a:noFill/>
            <a:miter lim="800000"/>
            <a:headEnd/>
            <a:tailEnd/>
          </a:ln>
        </p:spPr>
        <p:txBody>
          <a:bodyPr>
            <a:spAutoFit/>
          </a:bodyPr>
          <a:lstStyle/>
          <a:p>
            <a:r>
              <a:rPr lang="en-US">
                <a:solidFill>
                  <a:srgbClr val="FF0000"/>
                </a:solidFill>
                <a:latin typeface="Calibri" pitchFamily="34" charset="0"/>
                <a:sym typeface="Wingdings" pitchFamily="2" charset="2"/>
              </a:rPr>
              <a:t>Gly Val</a:t>
            </a:r>
            <a:endParaRPr lang="en-US">
              <a:solidFill>
                <a:srgbClr val="FF0000"/>
              </a:solidFill>
              <a:latin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454025" y="517525"/>
            <a:ext cx="5754688" cy="3416300"/>
          </a:xfrm>
          <a:prstGeom prst="rect">
            <a:avLst/>
          </a:prstGeom>
          <a:noFill/>
          <a:ln w="9525">
            <a:noFill/>
            <a:miter lim="800000"/>
            <a:headEnd/>
            <a:tailEnd/>
          </a:ln>
        </p:spPr>
        <p:txBody>
          <a:bodyPr>
            <a:spAutoFit/>
          </a:bodyPr>
          <a:lstStyle/>
          <a:p>
            <a:r>
              <a:rPr lang="en-US">
                <a:latin typeface="Calibri" pitchFamily="34" charset="0"/>
              </a:rPr>
              <a:t>Discuss the Savannah variant hemoglobin with your group and generate a hypothesis about how the mutation G24V in the beta chain would affect the structure and function of this hemoglobin.  Be able to justify your hypothesis.</a:t>
            </a:r>
          </a:p>
          <a:p>
            <a:r>
              <a:rPr lang="en-US">
                <a:latin typeface="Calibri" pitchFamily="34" charset="0"/>
              </a:rPr>
              <a:t> </a:t>
            </a:r>
          </a:p>
          <a:p>
            <a:r>
              <a:rPr lang="en-US">
                <a:latin typeface="Calibri" pitchFamily="34" charset="0"/>
              </a:rPr>
              <a:t>Hypothesis:</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What type of experiments would you propose to test this hypothesis?</a:t>
            </a:r>
          </a:p>
          <a:p>
            <a:endParaRPr lang="en-US">
              <a:latin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1"/>
          <p:cNvSpPr txBox="1">
            <a:spLocks noChangeArrowheads="1"/>
          </p:cNvSpPr>
          <p:nvPr/>
        </p:nvSpPr>
        <p:spPr bwMode="auto">
          <a:xfrm>
            <a:off x="188913" y="282575"/>
            <a:ext cx="6669087" cy="3692525"/>
          </a:xfrm>
          <a:prstGeom prst="rect">
            <a:avLst/>
          </a:prstGeom>
          <a:noFill/>
          <a:ln w="9525">
            <a:noFill/>
            <a:miter lim="800000"/>
            <a:headEnd/>
            <a:tailEnd/>
          </a:ln>
        </p:spPr>
        <p:txBody>
          <a:bodyPr>
            <a:spAutoFit/>
          </a:bodyPr>
          <a:lstStyle/>
          <a:p>
            <a:r>
              <a:rPr lang="en-US" sz="1200" u="sng">
                <a:latin typeface="Calibri" pitchFamily="34" charset="0"/>
              </a:rPr>
              <a:t>Second handout (group 2-Savannah G24V)</a:t>
            </a:r>
            <a:endParaRPr lang="en-US" sz="1200">
              <a:latin typeface="Calibri" pitchFamily="34" charset="0"/>
            </a:endParaRPr>
          </a:p>
          <a:p>
            <a:r>
              <a:rPr lang="en-US" sz="1200">
                <a:latin typeface="Calibri" pitchFamily="34" charset="0"/>
              </a:rPr>
              <a:t> </a:t>
            </a:r>
          </a:p>
          <a:p>
            <a:r>
              <a:rPr lang="en-US" sz="1200">
                <a:latin typeface="Calibri" pitchFamily="34" charset="0"/>
              </a:rPr>
              <a:t>Case study for patient found to have Savannah G24V mutation in hemoglobin: </a:t>
            </a:r>
          </a:p>
          <a:p>
            <a:r>
              <a:rPr lang="en-US" sz="1200">
                <a:latin typeface="Calibri" pitchFamily="34" charset="0"/>
              </a:rPr>
              <a:t>The patient (W. S. W.), born in 1958, was first seen by us at the age of 16 months because of severe unremitting hemolytic anemia. The physical findings at the age of 16 months showed pulse 120, respiration 20, and temperature 98.6°F. She was well developed and well nourished but quite pale.</a:t>
            </a:r>
          </a:p>
          <a:p>
            <a:r>
              <a:rPr lang="en-US" sz="1200">
                <a:latin typeface="Calibri" pitchFamily="34" charset="0"/>
              </a:rPr>
              <a:t> </a:t>
            </a:r>
          </a:p>
          <a:p>
            <a:r>
              <a:rPr lang="en-US" sz="1200">
                <a:latin typeface="Calibri" pitchFamily="34" charset="0"/>
              </a:rPr>
              <a:t>Inclusions of precipitated hemoglobin (a.k.a. Heinz bodies) were observed in the red blood cells, which is evidence that the hemoglobin molecule itself is defective due to protein instability.  Below is data collected to quantify the stability of the mutant hemoglobin from the patient (a.k.a. “propositus”).  The heat stability of the hemoglobin in red cell hemolysates was tested by incubation of hemoglobin (final concentration 1.5 mg/ml) at 65°C in 0.2 M sodium phosphate buffer, pH 6.5. The percentage heat-precipitated hemoglobin was calculated from the amount originally present and that remaining in solution.</a:t>
            </a:r>
          </a:p>
          <a:p>
            <a:r>
              <a:rPr lang="en-US" sz="1200">
                <a:latin typeface="Calibri" pitchFamily="34" charset="0"/>
              </a:rPr>
              <a:t> </a:t>
            </a:r>
          </a:p>
          <a:p>
            <a:r>
              <a:rPr lang="en-US" sz="1200">
                <a:latin typeface="Calibri" pitchFamily="34" charset="0"/>
              </a:rPr>
              <a:t>T. H. J.Huisman, A.K. Brown, G. D. Efremov, J.B. Wilson, C. A. Reynolds, R. Uy, L. L. Smith. Hemoglobin Savannah (B6(24) β-Glycine</a:t>
            </a:r>
            <a:r>
              <a:rPr lang="en-US" sz="1200">
                <a:latin typeface="Calibri" pitchFamily="34" charset="0"/>
                <a:sym typeface="Wingdings" pitchFamily="2" charset="2"/>
              </a:rPr>
              <a:t></a:t>
            </a:r>
            <a:r>
              <a:rPr lang="en-US" sz="1200">
                <a:latin typeface="Calibri" pitchFamily="34" charset="0"/>
              </a:rPr>
              <a:t>Valine:  an Unstable Variant Causing Anemia with Inclusion Bodies (1971) J Clinc Invest. 50:  650-659. </a:t>
            </a:r>
          </a:p>
          <a:p>
            <a:endParaRPr lang="en-US">
              <a:latin typeface="Calibri" pitchFamily="34" charset="0"/>
            </a:endParaRPr>
          </a:p>
        </p:txBody>
      </p:sp>
      <p:pic>
        <p:nvPicPr>
          <p:cNvPr id="19458" name="P 3"/>
          <p:cNvPicPr>
            <a:picLocks noChangeAspect="1" noChangeArrowheads="1"/>
          </p:cNvPicPr>
          <p:nvPr/>
        </p:nvPicPr>
        <p:blipFill>
          <a:blip r:embed="rId2"/>
          <a:srcRect/>
          <a:stretch>
            <a:fillRect/>
          </a:stretch>
        </p:blipFill>
        <p:spPr bwMode="auto">
          <a:xfrm>
            <a:off x="1020763" y="3975100"/>
            <a:ext cx="4064000" cy="346075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376238" y="485775"/>
            <a:ext cx="6067425" cy="5632450"/>
          </a:xfrm>
          <a:prstGeom prst="rect">
            <a:avLst/>
          </a:prstGeom>
          <a:noFill/>
          <a:ln w="9525">
            <a:noFill/>
            <a:miter lim="800000"/>
            <a:headEnd/>
            <a:tailEnd/>
          </a:ln>
        </p:spPr>
        <p:txBody>
          <a:bodyPr>
            <a:spAutoFit/>
          </a:bodyPr>
          <a:lstStyle/>
          <a:p>
            <a:r>
              <a:rPr lang="en-US">
                <a:latin typeface="Calibri" pitchFamily="34" charset="0"/>
              </a:rPr>
              <a:t>Do these results support your hypothesis?</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Why or why not?</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 </a:t>
            </a:r>
          </a:p>
          <a:p>
            <a:r>
              <a:rPr lang="en-US">
                <a:latin typeface="Calibri" pitchFamily="34" charset="0"/>
              </a:rPr>
              <a:t>If not, can you generate an alternative hypothesis to explain how this particular amino acid substitution affected protein structure?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1"/>
          <p:cNvSpPr txBox="1">
            <a:spLocks noChangeArrowheads="1"/>
          </p:cNvSpPr>
          <p:nvPr/>
        </p:nvSpPr>
        <p:spPr bwMode="auto">
          <a:xfrm>
            <a:off x="328613" y="344488"/>
            <a:ext cx="6146800" cy="5264150"/>
          </a:xfrm>
          <a:prstGeom prst="rect">
            <a:avLst/>
          </a:prstGeom>
          <a:noFill/>
          <a:ln w="9525">
            <a:noFill/>
            <a:miter lim="800000"/>
            <a:headEnd/>
            <a:tailEnd/>
          </a:ln>
        </p:spPr>
        <p:txBody>
          <a:bodyPr>
            <a:spAutoFit/>
          </a:bodyPr>
          <a:lstStyle/>
          <a:p>
            <a:r>
              <a:rPr lang="en-US" sz="1200" u="sng">
                <a:latin typeface="Calibri" pitchFamily="34" charset="0"/>
              </a:rPr>
              <a:t>Final Handout (Group 2 – G24V)</a:t>
            </a:r>
            <a:endParaRPr lang="en-US" sz="1200">
              <a:latin typeface="Calibri" pitchFamily="34" charset="0"/>
            </a:endParaRPr>
          </a:p>
          <a:p>
            <a:r>
              <a:rPr lang="en-US" sz="1200">
                <a:latin typeface="Calibri" pitchFamily="34" charset="0"/>
              </a:rPr>
              <a:t> </a:t>
            </a:r>
          </a:p>
          <a:p>
            <a:r>
              <a:rPr lang="en-US" sz="1200" b="1">
                <a:latin typeface="Calibri" pitchFamily="34" charset="0"/>
              </a:rPr>
              <a:t>Published in </a:t>
            </a:r>
            <a:r>
              <a:rPr lang="en-US" sz="1200" b="1" u="sng">
                <a:latin typeface="Calibri" pitchFamily="34" charset="0"/>
                <a:hlinkClick r:id="rId2"/>
              </a:rPr>
              <a:t>Volume 50, Issue 3</a:t>
            </a:r>
            <a:r>
              <a:rPr lang="en-US" sz="1200">
                <a:latin typeface="Calibri" pitchFamily="34" charset="0"/>
              </a:rPr>
              <a:t> (March 1971)</a:t>
            </a:r>
            <a:br>
              <a:rPr lang="en-US" sz="1200">
                <a:latin typeface="Calibri" pitchFamily="34" charset="0"/>
              </a:rPr>
            </a:br>
            <a:r>
              <a:rPr lang="en-US" sz="1200" i="1">
                <a:latin typeface="Calibri" pitchFamily="34" charset="0"/>
              </a:rPr>
              <a:t>J Clin Invest. </a:t>
            </a:r>
            <a:r>
              <a:rPr lang="en-US" sz="1200">
                <a:latin typeface="Calibri" pitchFamily="34" charset="0"/>
              </a:rPr>
              <a:t>1971;50(3):650–659. doi:10.1172/JCI106535. </a:t>
            </a:r>
            <a:br>
              <a:rPr lang="en-US" sz="1200">
                <a:latin typeface="Calibri" pitchFamily="34" charset="0"/>
              </a:rPr>
            </a:br>
            <a:r>
              <a:rPr lang="en-US" sz="1200">
                <a:latin typeface="Calibri" pitchFamily="34" charset="0"/>
              </a:rPr>
              <a:t>Copyright © 1971, The American Society for Clinical Investigation. </a:t>
            </a:r>
          </a:p>
          <a:p>
            <a:r>
              <a:rPr lang="en-US" sz="1200" b="1">
                <a:latin typeface="Calibri" pitchFamily="34" charset="0"/>
              </a:rPr>
              <a:t> </a:t>
            </a:r>
          </a:p>
          <a:p>
            <a:r>
              <a:rPr lang="en-US" sz="1200" b="1">
                <a:latin typeface="Calibri" pitchFamily="34" charset="0"/>
              </a:rPr>
              <a:t>Hemoglobin Savannah (B6(24) β-glycine→valine): an unstable variant causing anemia with inclusion bodies</a:t>
            </a:r>
          </a:p>
          <a:p>
            <a:r>
              <a:rPr lang="en-US" sz="1200">
                <a:latin typeface="Calibri" pitchFamily="34" charset="0"/>
              </a:rPr>
              <a:t>T. H. J. Huisman, Audrey K. Brown, G. D. Efremov, J. B. Wilson, Cecelia A. Reynolds, R. Uy</a:t>
            </a:r>
            <a:r>
              <a:rPr lang="en-US" sz="1200" baseline="30000">
                <a:latin typeface="Calibri" pitchFamily="34" charset="0"/>
              </a:rPr>
              <a:t>*</a:t>
            </a:r>
            <a:r>
              <a:rPr lang="en-US" sz="1200">
                <a:latin typeface="Calibri" pitchFamily="34" charset="0"/>
              </a:rPr>
              <a:t> and Linda L. Smith</a:t>
            </a:r>
          </a:p>
          <a:p>
            <a:r>
              <a:rPr lang="en-US" sz="1200">
                <a:latin typeface="Calibri" pitchFamily="34" charset="0"/>
              </a:rPr>
              <a:t> </a:t>
            </a:r>
          </a:p>
          <a:p>
            <a:r>
              <a:rPr lang="en-US" sz="1200">
                <a:latin typeface="Calibri" pitchFamily="34" charset="0"/>
              </a:rPr>
              <a:t>An abnormal hemoglobin, termed Hb Savannah, was found in red cell hemolysate of a young Caucasian girl with severe hemolytic anemia. The presence of this unstable variant became evident when inclusion bodies appeared rapidly upon exposure of red cells to redox dyes and a large percentage of hemoglobin in hemolysate precipitated on warming to 65°C. Treatment of the hemoglobin with </a:t>
            </a:r>
            <a:r>
              <a:rPr lang="en-US" sz="1200" i="1">
                <a:latin typeface="Calibri" pitchFamily="34" charset="0"/>
              </a:rPr>
              <a:t>p</a:t>
            </a:r>
            <a:r>
              <a:rPr lang="en-US" sz="1200">
                <a:latin typeface="Calibri" pitchFamily="34" charset="0"/>
              </a:rPr>
              <a:t>-hydroxymercuribenzoate (PMB) caused a rapid dissociation into monomers; starch-gel electrophoresis of PMB-treated hemoglobin showed the presence of abnormal β-chains. Data from structural studies of isolated β-chains indicated substitution of a valine residue for the normally occurring glycyl residue at position 24, which corresponds to helical residue B6. A similar substitution but with an arginine replacing the glycine residue has been observed in Hb Riverdale-Bronx. The glycine to valine substitution will change the relationship of the B and the E helices, which results in extensive conformational changes in the β-chain. This change presumably causes an increased dissociation of the hemoglobin molecule into dimers and probably monomers, and a decreased stability of the αβ-dimers. The hemoglobin abnormality may be the result of a fresh mutation because the abnormality is not present in the parents nor in any of the seven siblings.</a:t>
            </a:r>
          </a:p>
          <a:p>
            <a:r>
              <a:rPr lang="en-US" sz="1200">
                <a:latin typeface="Calibri" pitchFamily="34" charset="0"/>
              </a:rPr>
              <a:t> </a:t>
            </a:r>
          </a:p>
          <a:p>
            <a:endParaRPr lang="en-US" sz="1200">
              <a:latin typeface="Calibri"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640</Words>
  <Application>Microsoft Office PowerPoint</Application>
  <PresentationFormat>On-screen Show (4:3)</PresentationFormat>
  <Paragraphs>177</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UNC-Chapel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Moriah Beck</dc:creator>
  <cp:lastModifiedBy>Leslie Finger</cp:lastModifiedBy>
  <cp:revision>6</cp:revision>
  <dcterms:created xsi:type="dcterms:W3CDTF">2013-07-11T12:22:07Z</dcterms:created>
  <dcterms:modified xsi:type="dcterms:W3CDTF">2014-01-06T19:12:09Z</dcterms:modified>
</cp:coreProperties>
</file>