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F68E2-58F2-4D09-BE8B-E3BD06533059}" type="datetimeFigureOut">
              <a:rPr lang="en-US" smtClean="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686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6473-DF6D-4702-B328-E0DD40540A4E}" type="datetimeFigureOut">
              <a:rPr lang="en-US" smtClean="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800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7E3A-B166-407D-9866-32884E7D5B37}" type="datetimeFigureOut">
              <a:rPr lang="en-US" smtClean="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704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FC5F6-F338-4AE4-BB23-26385BCFC423}" type="datetimeFigureOut">
              <a:rPr lang="en-US" smtClean="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76434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813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B4D41-86C1-4908-B66A-0B50CEB3BF29}" type="datetimeFigureOut">
              <a:rPr lang="en-US" smtClean="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225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26E2C-56C1-4E0D-A793-0088A7FDD37E}" type="datetimeFigureOut">
              <a:rPr lang="en-US" smtClean="0"/>
              <a:t>4/21/2015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531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39B41-D8B5-4052-B551-9B5525EAA8B6}" type="datetimeFigureOut">
              <a:rPr lang="en-US" smtClean="0"/>
              <a:t>4/21/2015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097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4/21/2015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042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211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050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4/21/2015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47775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39758" y="504593"/>
            <a:ext cx="2966695" cy="2308628"/>
          </a:xfrm>
          <a:prstGeom prst="rect">
            <a:avLst/>
          </a:prstGeom>
        </p:spPr>
      </p:pic>
      <p:sp>
        <p:nvSpPr>
          <p:cNvPr id="5" name="Title 4"/>
          <p:cNvSpPr>
            <a:spLocks noGrp="1"/>
          </p:cNvSpPr>
          <p:nvPr>
            <p:ph type="title"/>
          </p:nvPr>
        </p:nvSpPr>
        <p:spPr>
          <a:xfrm>
            <a:off x="839788" y="457200"/>
            <a:ext cx="3932237" cy="762000"/>
          </a:xfrm>
        </p:spPr>
        <p:txBody>
          <a:bodyPr/>
          <a:lstStyle/>
          <a:p>
            <a:r>
              <a:rPr lang="en-US" dirty="0" smtClean="0"/>
              <a:t>CIA APPRAISAL</a:t>
            </a:r>
            <a:endParaRPr lang="en-US" dirty="0"/>
          </a:p>
        </p:txBody>
      </p:sp>
      <p:sp>
        <p:nvSpPr>
          <p:cNvPr id="6" name="Content Placeholder 5"/>
          <p:cNvSpPr>
            <a:spLocks noGrp="1"/>
          </p:cNvSpPr>
          <p:nvPr>
            <p:ph idx="1"/>
          </p:nvPr>
        </p:nvSpPr>
        <p:spPr>
          <a:xfrm>
            <a:off x="5782838" y="5423532"/>
            <a:ext cx="6890480" cy="734283"/>
          </a:xfrm>
        </p:spPr>
        <p:txBody>
          <a:bodyPr>
            <a:normAutofit/>
          </a:bodyPr>
          <a:lstStyle/>
          <a:p>
            <a:r>
              <a:rPr lang="en-US" sz="1200" dirty="0" smtClean="0"/>
              <a:t>Smuggled photos from Iran border, received 1130 GMT  24 APR</a:t>
            </a:r>
            <a:endParaRPr lang="en-US" sz="1200" dirty="0"/>
          </a:p>
        </p:txBody>
      </p:sp>
      <p:sp>
        <p:nvSpPr>
          <p:cNvPr id="7" name="Text Placeholder 6"/>
          <p:cNvSpPr>
            <a:spLocks noGrp="1"/>
          </p:cNvSpPr>
          <p:nvPr>
            <p:ph type="body" sz="half" idx="2"/>
          </p:nvPr>
        </p:nvSpPr>
        <p:spPr/>
        <p:txBody>
          <a:bodyPr/>
          <a:lstStyle/>
          <a:p>
            <a:r>
              <a:rPr lang="en-US" dirty="0" smtClean="0"/>
              <a:t>CIA estimates size of Soviet invasion force to be 30,000, but unclear as to forces in reserve in AFG </a:t>
            </a:r>
          </a:p>
          <a:p>
            <a:r>
              <a:rPr lang="en-US" dirty="0" smtClean="0"/>
              <a:t>CIA IS NOT CERTAIN that USSR goal is oil fields</a:t>
            </a:r>
          </a:p>
          <a:p>
            <a:r>
              <a:rPr lang="en-US" dirty="0" smtClean="0"/>
              <a:t>WE DISSENT from </a:t>
            </a:r>
            <a:r>
              <a:rPr lang="en-US" dirty="0" err="1" smtClean="0"/>
              <a:t>DoD</a:t>
            </a:r>
            <a:r>
              <a:rPr lang="en-US" dirty="0" smtClean="0"/>
              <a:t> view that oil seizure is </a:t>
            </a:r>
            <a:r>
              <a:rPr lang="en-US" i="1" dirty="0" smtClean="0"/>
              <a:t>imminent</a:t>
            </a:r>
          </a:p>
          <a:p>
            <a:r>
              <a:rPr lang="en-US" dirty="0" smtClean="0"/>
              <a:t>CIA theorizes believe it possible this action was the result of a power struggle in Moscow, but that Gvosdev is very much in charge</a:t>
            </a:r>
          </a:p>
          <a:p>
            <a:r>
              <a:rPr lang="en-US" dirty="0" smtClean="0"/>
              <a:t>CIA AGREES that without Western reaction, Soviets might proceed</a:t>
            </a:r>
          </a:p>
        </p:txBody>
      </p:sp>
      <p:pic>
        <p:nvPicPr>
          <p:cNvPr id="8" name="Picture 7"/>
          <p:cNvPicPr>
            <a:picLocks noChangeAspect="1"/>
          </p:cNvPicPr>
          <p:nvPr/>
        </p:nvPicPr>
        <p:blipFill>
          <a:blip r:embed="rId3"/>
          <a:stretch>
            <a:fillRect/>
          </a:stretch>
        </p:blipFill>
        <p:spPr>
          <a:xfrm>
            <a:off x="6286628" y="3114374"/>
            <a:ext cx="3457575" cy="1905000"/>
          </a:xfrm>
          <a:prstGeom prst="rect">
            <a:avLst/>
          </a:prstGeom>
        </p:spPr>
      </p:pic>
    </p:spTree>
    <p:extLst>
      <p:ext uri="{BB962C8B-B14F-4D97-AF65-F5344CB8AC3E}">
        <p14:creationId xmlns:p14="http://schemas.microsoft.com/office/powerpoint/2010/main" val="417830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9722" y="244488"/>
            <a:ext cx="10515600" cy="471129"/>
          </a:xfrm>
        </p:spPr>
        <p:txBody>
          <a:bodyPr>
            <a:normAutofit fontScale="90000"/>
          </a:bodyPr>
          <a:lstStyle/>
          <a:p>
            <a:r>
              <a:rPr lang="en-US" b="1" dirty="0" smtClean="0"/>
              <a:t>Who is Nikolai Gvosdev?</a:t>
            </a:r>
            <a:endParaRPr lang="en-US" b="1"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2861" y="2359341"/>
            <a:ext cx="1237268" cy="1331537"/>
          </a:xfrm>
        </p:spPr>
      </p:pic>
      <p:sp>
        <p:nvSpPr>
          <p:cNvPr id="11" name="Rectangle 10"/>
          <p:cNvSpPr/>
          <p:nvPr/>
        </p:nvSpPr>
        <p:spPr>
          <a:xfrm>
            <a:off x="6096000" y="3917601"/>
            <a:ext cx="1470991" cy="1200329"/>
          </a:xfrm>
          <a:prstGeom prst="rect">
            <a:avLst/>
          </a:prstGeom>
        </p:spPr>
        <p:txBody>
          <a:bodyPr wrap="square">
            <a:spAutoFit/>
          </a:bodyPr>
          <a:lstStyle/>
          <a:p>
            <a:r>
              <a:rPr lang="en-US" dirty="0" smtClean="0"/>
              <a:t>Leningrad State University, c. 1967</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1449" y="1929594"/>
            <a:ext cx="2603873" cy="1840489"/>
          </a:xfrm>
          <a:prstGeom prst="rect">
            <a:avLst/>
          </a:prstGeom>
        </p:spPr>
      </p:pic>
      <p:sp>
        <p:nvSpPr>
          <p:cNvPr id="13" name="Rectangle 12"/>
          <p:cNvSpPr/>
          <p:nvPr/>
        </p:nvSpPr>
        <p:spPr>
          <a:xfrm>
            <a:off x="8501449" y="4023101"/>
            <a:ext cx="2928730" cy="1477328"/>
          </a:xfrm>
          <a:prstGeom prst="rect">
            <a:avLst/>
          </a:prstGeom>
        </p:spPr>
        <p:txBody>
          <a:bodyPr wrap="square">
            <a:spAutoFit/>
          </a:bodyPr>
          <a:lstStyle/>
          <a:p>
            <a:r>
              <a:rPr lang="en-US" dirty="0" smtClean="0"/>
              <a:t>At a Leningrad Party Committee</a:t>
            </a:r>
            <a:r>
              <a:rPr lang="en-US" dirty="0"/>
              <a:t>, </a:t>
            </a:r>
            <a:r>
              <a:rPr lang="en-US" dirty="0" smtClean="0"/>
              <a:t>meeting c. 1979, supporting the invasion of Afghanistan (from Pravda; could be stock or retouched)</a:t>
            </a:r>
            <a:endParaRPr lang="en-US" dirty="0"/>
          </a:p>
        </p:txBody>
      </p:sp>
      <p:sp>
        <p:nvSpPr>
          <p:cNvPr id="14" name="Content Placeholder 13"/>
          <p:cNvSpPr>
            <a:spLocks noGrp="1"/>
          </p:cNvSpPr>
          <p:nvPr>
            <p:ph sz="half" idx="1"/>
          </p:nvPr>
        </p:nvSpPr>
        <p:spPr>
          <a:xfrm>
            <a:off x="304800" y="1166191"/>
            <a:ext cx="5420139" cy="5499652"/>
          </a:xfrm>
        </p:spPr>
        <p:txBody>
          <a:bodyPr>
            <a:normAutofit fontScale="92500" lnSpcReduction="10000"/>
          </a:bodyPr>
          <a:lstStyle/>
          <a:p>
            <a:r>
              <a:rPr lang="en-US" dirty="0" smtClean="0"/>
              <a:t>Born 1935, city of Tula</a:t>
            </a:r>
          </a:p>
          <a:p>
            <a:r>
              <a:rPr lang="en-US" dirty="0" smtClean="0"/>
              <a:t>Father: </a:t>
            </a:r>
            <a:r>
              <a:rPr lang="en-US" dirty="0" err="1" smtClean="0"/>
              <a:t>Kyrill</a:t>
            </a:r>
            <a:r>
              <a:rPr lang="en-US" dirty="0" smtClean="0"/>
              <a:t>, killed WWII</a:t>
            </a:r>
          </a:p>
          <a:p>
            <a:r>
              <a:rPr lang="en-US" dirty="0" smtClean="0"/>
              <a:t>Mother: unknown</a:t>
            </a:r>
          </a:p>
          <a:p>
            <a:r>
              <a:rPr lang="en-US" dirty="0" smtClean="0"/>
              <a:t>Wife: Known to be married, has never been seen in public, one son</a:t>
            </a:r>
          </a:p>
          <a:p>
            <a:r>
              <a:rPr lang="en-US" dirty="0" smtClean="0"/>
              <a:t>“General” in Soviet Army, but no service other than mandatory time</a:t>
            </a:r>
          </a:p>
          <a:p>
            <a:r>
              <a:rPr lang="en-US" dirty="0" smtClean="0"/>
              <a:t>Highly motivated in Communist organizations since youth</a:t>
            </a:r>
          </a:p>
          <a:p>
            <a:r>
              <a:rPr lang="en-US" dirty="0" smtClean="0"/>
              <a:t>Higher Party schools; believed to have law degree after completing basic engineering course</a:t>
            </a:r>
          </a:p>
          <a:p>
            <a:r>
              <a:rPr lang="en-US" dirty="0" smtClean="0"/>
              <a:t>Highly intelligent; considered ruthless inside Party circles</a:t>
            </a:r>
          </a:p>
          <a:p>
            <a:endParaRPr lang="en-US" dirty="0" smtClean="0"/>
          </a:p>
        </p:txBody>
      </p:sp>
    </p:spTree>
    <p:extLst>
      <p:ext uri="{BB962C8B-B14F-4D97-AF65-F5344CB8AC3E}">
        <p14:creationId xmlns:p14="http://schemas.microsoft.com/office/powerpoint/2010/main" val="136044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Gvosdev file:</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2669" y="1825625"/>
            <a:ext cx="5181600" cy="2914650"/>
          </a:xfrm>
        </p:spPr>
      </p:pic>
      <p:sp>
        <p:nvSpPr>
          <p:cNvPr id="3" name="Content Placeholder 2"/>
          <p:cNvSpPr>
            <a:spLocks noGrp="1"/>
          </p:cNvSpPr>
          <p:nvPr>
            <p:ph sz="half" idx="2"/>
          </p:nvPr>
        </p:nvSpPr>
        <p:spPr>
          <a:xfrm>
            <a:off x="5931243" y="222422"/>
            <a:ext cx="6260757" cy="6483178"/>
          </a:xfrm>
        </p:spPr>
        <p:txBody>
          <a:bodyPr>
            <a:normAutofit fontScale="77500" lnSpcReduction="20000"/>
          </a:bodyPr>
          <a:lstStyle/>
          <a:p>
            <a:r>
              <a:rPr lang="en-US" dirty="0" smtClean="0"/>
              <a:t>Gvosdev is a protégé of Andropov and highly feared</a:t>
            </a:r>
          </a:p>
          <a:p>
            <a:r>
              <a:rPr lang="en-US" dirty="0" smtClean="0"/>
              <a:t>Was Andropov’s choice before death, but mostly to forestall “liberals” like Gorbachev and others</a:t>
            </a:r>
          </a:p>
          <a:p>
            <a:r>
              <a:rPr lang="en-US" dirty="0" smtClean="0"/>
              <a:t>Known to have close KGB connections</a:t>
            </a:r>
          </a:p>
          <a:p>
            <a:r>
              <a:rPr lang="en-US" dirty="0" smtClean="0"/>
              <a:t>Background is in Leningrad defense industry</a:t>
            </a:r>
          </a:p>
          <a:p>
            <a:r>
              <a:rPr lang="en-US" dirty="0"/>
              <a:t>W</a:t>
            </a:r>
            <a:r>
              <a:rPr lang="en-US" dirty="0" smtClean="0"/>
              <a:t>ell-regarded by Army but disliked by some of the foreign policy establishment</a:t>
            </a:r>
          </a:p>
          <a:p>
            <a:r>
              <a:rPr lang="en-US" dirty="0" smtClean="0"/>
              <a:t>Supported invasion of </a:t>
            </a:r>
            <a:r>
              <a:rPr lang="en-US" dirty="0" err="1" smtClean="0"/>
              <a:t>Aghanistan</a:t>
            </a:r>
            <a:endParaRPr lang="en-US" dirty="0" smtClean="0"/>
          </a:p>
          <a:p>
            <a:r>
              <a:rPr lang="en-US" dirty="0" smtClean="0"/>
              <a:t>Dedicated opponent of better relations with USA</a:t>
            </a:r>
          </a:p>
          <a:p>
            <a:r>
              <a:rPr lang="en-US" dirty="0" smtClean="0"/>
              <a:t>Opposed détente of 1970s but supported Andropov line until Reagan election</a:t>
            </a:r>
          </a:p>
          <a:p>
            <a:r>
              <a:rPr lang="en-US" dirty="0" smtClean="0"/>
              <a:t>Deeply angry over “Evil Empire” speech and known to have personal animus to late President Reagan</a:t>
            </a:r>
          </a:p>
          <a:p>
            <a:r>
              <a:rPr lang="en-US" dirty="0" smtClean="0"/>
              <a:t>Secretive and dour even by Soviet standards; has no known vices </a:t>
            </a:r>
          </a:p>
          <a:p>
            <a:r>
              <a:rPr lang="en-US" dirty="0" smtClean="0"/>
              <a:t>CIA emphasizes: Gvosdev has repeatedly has refused opportunities for foreign travel; his image of the West is mostly through Soviet filter</a:t>
            </a:r>
          </a:p>
          <a:p>
            <a:endParaRPr lang="en-US" dirty="0"/>
          </a:p>
        </p:txBody>
      </p:sp>
      <p:sp>
        <p:nvSpPr>
          <p:cNvPr id="9" name="Rectangle 8"/>
          <p:cNvSpPr/>
          <p:nvPr/>
        </p:nvSpPr>
        <p:spPr>
          <a:xfrm>
            <a:off x="652669" y="4875212"/>
            <a:ext cx="4438135" cy="1200329"/>
          </a:xfrm>
          <a:prstGeom prst="rect">
            <a:avLst/>
          </a:prstGeom>
        </p:spPr>
        <p:txBody>
          <a:bodyPr wrap="square">
            <a:spAutoFit/>
          </a:bodyPr>
          <a:lstStyle/>
          <a:p>
            <a:r>
              <a:rPr lang="en-US" dirty="0"/>
              <a:t>Only known photo of </a:t>
            </a:r>
            <a:r>
              <a:rPr lang="en-US" dirty="0" smtClean="0"/>
              <a:t>Gvosdev addressing </a:t>
            </a:r>
            <a:r>
              <a:rPr lang="en-US" dirty="0"/>
              <a:t>Soviet Central Committee, 1983, from a screen grab on Soviet </a:t>
            </a:r>
            <a:r>
              <a:rPr lang="en-US" dirty="0" smtClean="0"/>
              <a:t>television; his rival Gorbachev is third from left</a:t>
            </a:r>
            <a:endParaRPr lang="en-US" dirty="0"/>
          </a:p>
        </p:txBody>
      </p:sp>
    </p:spTree>
    <p:extLst>
      <p:ext uri="{BB962C8B-B14F-4D97-AF65-F5344CB8AC3E}">
        <p14:creationId xmlns:p14="http://schemas.microsoft.com/office/powerpoint/2010/main" val="42040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CIA ESTIMATE</a:t>
            </a:r>
            <a:endParaRPr lang="en-US" dirty="0"/>
          </a:p>
        </p:txBody>
      </p:sp>
      <p:sp>
        <p:nvSpPr>
          <p:cNvPr id="5" name="Text Placeholder 4"/>
          <p:cNvSpPr>
            <a:spLocks noGrp="1"/>
          </p:cNvSpPr>
          <p:nvPr>
            <p:ph type="body" idx="1"/>
          </p:nvPr>
        </p:nvSpPr>
        <p:spPr/>
        <p:txBody>
          <a:bodyPr/>
          <a:lstStyle/>
          <a:p>
            <a:r>
              <a:rPr lang="en-US" dirty="0" smtClean="0"/>
              <a:t>GVOSDEV:</a:t>
            </a:r>
          </a:p>
          <a:p>
            <a:endParaRPr lang="en-US" dirty="0" smtClean="0"/>
          </a:p>
        </p:txBody>
      </p:sp>
      <p:sp>
        <p:nvSpPr>
          <p:cNvPr id="3" name="Content Placeholder 2"/>
          <p:cNvSpPr>
            <a:spLocks noGrp="1"/>
          </p:cNvSpPr>
          <p:nvPr>
            <p:ph sz="half" idx="2"/>
          </p:nvPr>
        </p:nvSpPr>
        <p:spPr/>
        <p:txBody>
          <a:bodyPr>
            <a:normAutofit/>
          </a:bodyPr>
          <a:lstStyle/>
          <a:p>
            <a:r>
              <a:rPr lang="en-US" dirty="0" smtClean="0"/>
              <a:t>CIA ANALYSIS</a:t>
            </a:r>
          </a:p>
          <a:p>
            <a:pPr lvl="1"/>
            <a:r>
              <a:rPr lang="en-US" dirty="0" smtClean="0"/>
              <a:t>Nikolai Gvosdev is the worst possible opponent the United States has faced since Stalin</a:t>
            </a:r>
          </a:p>
          <a:p>
            <a:pPr lvl="1"/>
            <a:r>
              <a:rPr lang="en-US" dirty="0" smtClean="0"/>
              <a:t>He is intractable, clever, and feared within Moscow</a:t>
            </a:r>
          </a:p>
          <a:p>
            <a:pPr lvl="1"/>
            <a:r>
              <a:rPr lang="en-US" dirty="0" smtClean="0"/>
              <a:t>His hostility to the West is clear, but he is also a pragmatist who has worked carefully to build up Soviet military strength</a:t>
            </a:r>
            <a:endParaRPr lang="en-US" dirty="0"/>
          </a:p>
        </p:txBody>
      </p:sp>
      <p:sp>
        <p:nvSpPr>
          <p:cNvPr id="6" name="Text Placeholder 5"/>
          <p:cNvSpPr>
            <a:spLocks noGrp="1"/>
          </p:cNvSpPr>
          <p:nvPr>
            <p:ph type="body" sz="quarter" idx="3"/>
          </p:nvPr>
        </p:nvSpPr>
        <p:spPr/>
        <p:txBody>
          <a:bodyPr/>
          <a:lstStyle/>
          <a:p>
            <a:r>
              <a:rPr lang="en-US" dirty="0" smtClean="0"/>
              <a:t>IRAN INVASION:</a:t>
            </a:r>
          </a:p>
          <a:p>
            <a:endParaRPr lang="en-US" dirty="0"/>
          </a:p>
        </p:txBody>
      </p:sp>
      <p:sp>
        <p:nvSpPr>
          <p:cNvPr id="4" name="Content Placeholder 3"/>
          <p:cNvSpPr>
            <a:spLocks noGrp="1"/>
          </p:cNvSpPr>
          <p:nvPr>
            <p:ph sz="quarter" idx="4"/>
          </p:nvPr>
        </p:nvSpPr>
        <p:spPr/>
        <p:txBody>
          <a:bodyPr>
            <a:normAutofit lnSpcReduction="10000"/>
          </a:bodyPr>
          <a:lstStyle/>
          <a:p>
            <a:r>
              <a:rPr lang="en-US" dirty="0" smtClean="0"/>
              <a:t>CIA VIEW IS:</a:t>
            </a:r>
          </a:p>
          <a:p>
            <a:pPr lvl="1"/>
            <a:r>
              <a:rPr lang="en-US" dirty="0" smtClean="0"/>
              <a:t>Gvosdev ordered the invasion</a:t>
            </a:r>
          </a:p>
          <a:p>
            <a:pPr lvl="1"/>
            <a:r>
              <a:rPr lang="en-US" dirty="0" smtClean="0"/>
              <a:t>His Politburo is not entirely “his” yet; some of the other holdovers, however, are too young to oppose him</a:t>
            </a:r>
          </a:p>
          <a:p>
            <a:pPr lvl="1"/>
            <a:r>
              <a:rPr lang="en-US" dirty="0" smtClean="0"/>
              <a:t>He has clashed with the Minister of Foreign Affairs, but that may not mean much </a:t>
            </a:r>
            <a:r>
              <a:rPr lang="en-US" smtClean="0"/>
              <a:t>right now</a:t>
            </a:r>
            <a:endParaRPr lang="en-US" dirty="0" smtClean="0"/>
          </a:p>
          <a:p>
            <a:pPr lvl="1"/>
            <a:r>
              <a:rPr lang="en-US" dirty="0" smtClean="0"/>
              <a:t>He will not back down unless faced with no other options</a:t>
            </a:r>
            <a:endParaRPr lang="en-US" dirty="0"/>
          </a:p>
        </p:txBody>
      </p:sp>
    </p:spTree>
    <p:extLst>
      <p:ext uri="{BB962C8B-B14F-4D97-AF65-F5344CB8AC3E}">
        <p14:creationId xmlns:p14="http://schemas.microsoft.com/office/powerpoint/2010/main" val="175398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26" y="11311"/>
            <a:ext cx="10515600" cy="1325563"/>
          </a:xfrm>
        </p:spPr>
        <p:txBody>
          <a:bodyPr/>
          <a:lstStyle/>
          <a:p>
            <a:r>
              <a:rPr lang="en-US" dirty="0" smtClean="0"/>
              <a:t>OTHER SOVIET OFFICIALS</a:t>
            </a:r>
            <a:endParaRPr lang="en-US" dirty="0"/>
          </a:p>
        </p:txBody>
      </p:sp>
      <p:sp>
        <p:nvSpPr>
          <p:cNvPr id="3" name="Text Placeholder 2"/>
          <p:cNvSpPr>
            <a:spLocks noGrp="1"/>
          </p:cNvSpPr>
          <p:nvPr>
            <p:ph type="body" idx="1"/>
          </p:nvPr>
        </p:nvSpPr>
        <p:spPr>
          <a:xfrm>
            <a:off x="839788" y="1278732"/>
            <a:ext cx="5157787" cy="823912"/>
          </a:xfrm>
        </p:spPr>
        <p:txBody>
          <a:bodyPr/>
          <a:lstStyle/>
          <a:p>
            <a:r>
              <a:rPr lang="en-US" dirty="0" smtClean="0"/>
              <a:t>MINISTER OF DEFENSE YOUNG</a:t>
            </a:r>
            <a:endParaRPr lang="en-US" dirty="0"/>
          </a:p>
        </p:txBody>
      </p:sp>
      <p:sp>
        <p:nvSpPr>
          <p:cNvPr id="4" name="Content Placeholder 3"/>
          <p:cNvSpPr>
            <a:spLocks noGrp="1"/>
          </p:cNvSpPr>
          <p:nvPr>
            <p:ph sz="half" idx="2"/>
          </p:nvPr>
        </p:nvSpPr>
        <p:spPr>
          <a:xfrm>
            <a:off x="894789" y="2360696"/>
            <a:ext cx="4240975" cy="2190678"/>
          </a:xfrm>
        </p:spPr>
        <p:txBody>
          <a:bodyPr>
            <a:normAutofit fontScale="92500" lnSpcReduction="10000"/>
          </a:bodyPr>
          <a:lstStyle/>
          <a:p>
            <a:r>
              <a:rPr lang="en-US" dirty="0" smtClean="0"/>
              <a:t>CIA estimates that YOUNG, an industrialist who achieved marshal’s rank as a loyalist under Andropov, will seek to prove his toughness in front of GVOSDEV</a:t>
            </a:r>
            <a:endParaRPr lang="en-US" dirty="0"/>
          </a:p>
        </p:txBody>
      </p:sp>
      <p:sp>
        <p:nvSpPr>
          <p:cNvPr id="5" name="Text Placeholder 4"/>
          <p:cNvSpPr>
            <a:spLocks noGrp="1"/>
          </p:cNvSpPr>
          <p:nvPr>
            <p:ph type="body" sz="quarter" idx="3"/>
          </p:nvPr>
        </p:nvSpPr>
        <p:spPr>
          <a:xfrm>
            <a:off x="6172200" y="1072754"/>
            <a:ext cx="5183188" cy="823912"/>
          </a:xfrm>
        </p:spPr>
        <p:txBody>
          <a:bodyPr/>
          <a:lstStyle/>
          <a:p>
            <a:r>
              <a:rPr lang="en-US" dirty="0" smtClean="0"/>
              <a:t>KGB CHAIRMAN HARMATZ</a:t>
            </a:r>
            <a:endParaRPr lang="en-US" dirty="0"/>
          </a:p>
        </p:txBody>
      </p:sp>
      <p:sp>
        <p:nvSpPr>
          <p:cNvPr id="8" name="Content Placeholder 7"/>
          <p:cNvSpPr>
            <a:spLocks noGrp="1"/>
          </p:cNvSpPr>
          <p:nvPr>
            <p:ph sz="quarter" idx="4"/>
          </p:nvPr>
        </p:nvSpPr>
        <p:spPr>
          <a:xfrm>
            <a:off x="6172200" y="2102643"/>
            <a:ext cx="3356811" cy="4174403"/>
          </a:xfrm>
        </p:spPr>
        <p:txBody>
          <a:bodyPr>
            <a:normAutofit fontScale="70000" lnSpcReduction="20000"/>
          </a:bodyPr>
          <a:lstStyle/>
          <a:p>
            <a:r>
              <a:rPr lang="en-US" dirty="0" smtClean="0"/>
              <a:t>HARMATZ is youngest KGB chair ever, handpicked by GVOSDEV. We must assume he is the most dangerous man in the room when it comes to advocating action, but he is also ambitious, so this high-risk move may not have had his full concurrence.</a:t>
            </a:r>
          </a:p>
          <a:p>
            <a:r>
              <a:rPr lang="en-US" i="1" dirty="0" smtClean="0"/>
              <a:t>CIA DOES NOT EXPRESS UNANIMOUS VIEW ON HARMATZ </a:t>
            </a:r>
            <a:endParaRPr lang="en-US" i="1" dirty="0"/>
          </a:p>
          <a:p>
            <a:r>
              <a:rPr lang="en-US" i="1" dirty="0" smtClean="0"/>
              <a:t>OTHERS CAVEAT THAT HE COULD BE MORE CAUTIOUS THAN ASSESSED</a:t>
            </a:r>
            <a:endParaRPr lang="en-US" i="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098" y="4415781"/>
            <a:ext cx="1655583" cy="19591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3923" y="2635819"/>
            <a:ext cx="1863048" cy="2262752"/>
          </a:xfrm>
          <a:prstGeom prst="rect">
            <a:avLst/>
          </a:prstGeom>
        </p:spPr>
      </p:pic>
    </p:spTree>
    <p:extLst>
      <p:ext uri="{BB962C8B-B14F-4D97-AF65-F5344CB8AC3E}">
        <p14:creationId xmlns:p14="http://schemas.microsoft.com/office/powerpoint/2010/main" val="100418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POLITBURO APPRAISAL	</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GVOSDEV is firmly in control</a:t>
            </a:r>
          </a:p>
          <a:p>
            <a:r>
              <a:rPr lang="en-US" dirty="0" smtClean="0"/>
              <a:t>CIA believes, however, that there is dissent within POLITBURO on the invasion</a:t>
            </a:r>
          </a:p>
          <a:p>
            <a:r>
              <a:rPr lang="en-US" dirty="0" smtClean="0"/>
              <a:t>CIA believes that GVOSDEV will NOT back down to public pressure</a:t>
            </a:r>
          </a:p>
          <a:p>
            <a:pPr lvl="1"/>
            <a:r>
              <a:rPr lang="en-US" dirty="0" smtClean="0"/>
              <a:t>CAVEAT: Some Soviet Branch analysts believe this is a test and not meant to do anything but establish Soviet right to interfere</a:t>
            </a:r>
          </a:p>
          <a:p>
            <a:pPr lvl="1"/>
            <a:r>
              <a:rPr lang="en-US" dirty="0" smtClean="0"/>
              <a:t>CAVEAT: Defense Intelligence Agency dissents from CIA minority view and believes this is all-out war</a:t>
            </a:r>
          </a:p>
          <a:p>
            <a:r>
              <a:rPr lang="en-US" dirty="0" smtClean="0"/>
              <a:t>CIA believes unanimously, however, that this is meant to test new POTUS with Reagan death</a:t>
            </a:r>
          </a:p>
          <a:p>
            <a:r>
              <a:rPr lang="en-US" dirty="0" smtClean="0"/>
              <a:t>CIA also advises that they will view female POTUS differently from predecessors and POTUS must be made aware of this</a:t>
            </a:r>
          </a:p>
        </p:txBody>
      </p:sp>
    </p:spTree>
    <p:extLst>
      <p:ext uri="{BB962C8B-B14F-4D97-AF65-F5344CB8AC3E}">
        <p14:creationId xmlns:p14="http://schemas.microsoft.com/office/powerpoint/2010/main" val="1317700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Words>684</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CIA APPRAISAL</vt:lpstr>
      <vt:lpstr>Who is Nikolai Gvosdev?</vt:lpstr>
      <vt:lpstr>Gvosdev file:</vt:lpstr>
      <vt:lpstr>CIA ESTIMATE</vt:lpstr>
      <vt:lpstr>OTHER SOVIET OFFICIALS</vt:lpstr>
      <vt:lpstr>POLITBURO APPRAISAL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CIA APPRAISAL</dc:title>
  <dc:creator>Tom Nichols</dc:creator>
  <cp:lastModifiedBy>Tom</cp:lastModifiedBy>
  <cp:revision>12</cp:revision>
  <dcterms:created xsi:type="dcterms:W3CDTF">2014-03-30T05:12:05Z</dcterms:created>
  <dcterms:modified xsi:type="dcterms:W3CDTF">2015-04-21T16:07:25Z</dcterms:modified>
</cp:coreProperties>
</file>